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3" r:id="rId15"/>
    <p:sldId id="270" r:id="rId16"/>
    <p:sldId id="271" r:id="rId17"/>
    <p:sldId id="272" r:id="rId18"/>
    <p:sldId id="273" r:id="rId19"/>
    <p:sldId id="274" r:id="rId20"/>
  </p:sldIdLst>
  <p:sldSz cx="13716000" cy="10287000"/>
  <p:notesSz cx="13716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594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769225" y="0"/>
            <a:ext cx="59436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E6F73-1CF1-4365-BF0B-D3DA85B3CBF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43425" y="1285875"/>
            <a:ext cx="462915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71600" y="4951413"/>
            <a:ext cx="109728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59436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769225" y="9771063"/>
            <a:ext cx="59436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E8DE-3BC1-4545-8F27-C747C4D78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1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EE8DE-3BC1-4545-8F27-C747C4D78A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1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8700" y="3188970"/>
            <a:ext cx="116586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57400" y="5760720"/>
            <a:ext cx="96012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5800" y="2366010"/>
            <a:ext cx="596646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63740" y="2366010"/>
            <a:ext cx="596646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" y="1286357"/>
            <a:ext cx="13714284" cy="771428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8670873"/>
            <a:ext cx="13714730" cy="1616710"/>
          </a:xfrm>
          <a:custGeom>
            <a:avLst/>
            <a:gdLst/>
            <a:ahLst/>
            <a:cxnLst/>
            <a:rect l="l" t="t" r="r" b="b"/>
            <a:pathLst>
              <a:path w="13714730" h="1616709">
                <a:moveTo>
                  <a:pt x="13714285" y="0"/>
                </a:moveTo>
                <a:lnTo>
                  <a:pt x="0" y="0"/>
                </a:lnTo>
                <a:lnTo>
                  <a:pt x="0" y="1616125"/>
                </a:lnTo>
                <a:lnTo>
                  <a:pt x="13714285" y="1616125"/>
                </a:lnTo>
                <a:lnTo>
                  <a:pt x="13714285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8361" y="255523"/>
            <a:ext cx="7973695" cy="1671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93863" y="2579913"/>
            <a:ext cx="5721350" cy="5438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63440" y="9566910"/>
            <a:ext cx="438912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5800" y="9566910"/>
            <a:ext cx="315468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875520" y="9566910"/>
            <a:ext cx="315468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tolliver@cbtrust.org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cbtrust.org/chesapeake-climate-corps/apply/corps-mini-gran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47338078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400210113" TargetMode="External"/><Relationship Id="rId4" Type="http://schemas.openxmlformats.org/officeDocument/2006/relationships/hyperlink" Target="https://vimeo.com/28149543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ollliver@cbtrust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47338078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9.jpg"/><Relationship Id="rId4" Type="http://schemas.openxmlformats.org/officeDocument/2006/relationships/hyperlink" Target="https://cbtrust.org/chesapeake-climate-corps/apply/corps-mini-gran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56307" y="7635875"/>
            <a:ext cx="11912093" cy="1629292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3750" spc="18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Chesapeake</a:t>
            </a:r>
            <a:r>
              <a:rPr sz="3750" spc="-185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750" spc="9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Conservation</a:t>
            </a:r>
            <a:r>
              <a:rPr sz="3750" spc="-195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750" spc="225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3750" spc="-175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750" spc="13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Climate</a:t>
            </a:r>
            <a:r>
              <a:rPr sz="3750" spc="-18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750" spc="75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Corps</a:t>
            </a:r>
            <a:endParaRPr sz="375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301230" marR="309245" indent="-358140">
              <a:lnSpc>
                <a:spcPct val="100000"/>
              </a:lnSpc>
              <a:spcBef>
                <a:spcPts val="665"/>
              </a:spcBef>
            </a:pPr>
            <a:r>
              <a:rPr lang="en-US" sz="2700" spc="-12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</a:t>
            </a:r>
            <a:r>
              <a:rPr sz="2700" spc="-12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FY2</a:t>
            </a:r>
            <a:r>
              <a:rPr lang="en-US" sz="2700" spc="-11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 </a:t>
            </a:r>
            <a:r>
              <a:rPr sz="2700" spc="6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Corps</a:t>
            </a:r>
            <a:r>
              <a:rPr sz="2700" spc="-12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</a:t>
            </a:r>
            <a:r>
              <a:rPr sz="2700" spc="-125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Grant </a:t>
            </a:r>
            <a:r>
              <a:rPr sz="27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Information</a:t>
            </a:r>
            <a:r>
              <a:rPr sz="2700" spc="175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Session</a:t>
            </a:r>
            <a:endParaRPr sz="2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700" y="8921163"/>
            <a:ext cx="2372995" cy="389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stolliver@cbtrust.org</a:t>
            </a:r>
            <a:endParaRPr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9805" rIns="0" bIns="0" rtlCol="0">
            <a:spAutoFit/>
          </a:bodyPr>
          <a:lstStyle/>
          <a:p>
            <a:pPr marL="561340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solidFill>
                  <a:srgbClr val="000000"/>
                </a:solidFill>
              </a:rPr>
              <a:t>Application</a:t>
            </a:r>
            <a:r>
              <a:rPr spc="-375" dirty="0">
                <a:solidFill>
                  <a:srgbClr val="000000"/>
                </a:solidFill>
              </a:rPr>
              <a:t> </a:t>
            </a:r>
            <a:r>
              <a:rPr spc="-110" dirty="0">
                <a:solidFill>
                  <a:srgbClr val="000000"/>
                </a:solidFill>
              </a:rPr>
              <a:t>Instructions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348" y="2457126"/>
            <a:ext cx="6299146" cy="73609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450023" y="3185205"/>
            <a:ext cx="496506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Narrative</a:t>
            </a:r>
            <a:r>
              <a:rPr lang="en-US" sz="1800" spc="-1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Questions</a:t>
            </a:r>
            <a:r>
              <a:rPr lang="en-US" sz="1800" spc="-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800" spc="135" dirty="0">
                <a:latin typeface="Poppins" panose="00000500000000000000" pitchFamily="2" charset="0"/>
                <a:cs typeface="Poppins" panose="00000500000000000000" pitchFamily="2" charset="0"/>
              </a:rPr>
              <a:t>can</a:t>
            </a:r>
            <a:r>
              <a:rPr lang="en-US" sz="1800" spc="-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800" spc="85" dirty="0">
                <a:latin typeface="Poppins" panose="00000500000000000000" pitchFamily="2" charset="0"/>
                <a:cs typeface="Poppins" panose="00000500000000000000" pitchFamily="2" charset="0"/>
              </a:rPr>
              <a:t>be</a:t>
            </a:r>
            <a:r>
              <a:rPr lang="en-US" sz="1800" spc="-2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found</a:t>
            </a:r>
            <a:r>
              <a:rPr lang="en-US" sz="1800" spc="-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pc="-20" dirty="0"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r>
              <a:rPr lang="en-US" sz="1800" spc="-20" dirty="0">
                <a:latin typeface="Poppins" panose="00000500000000000000" pitchFamily="2" charset="0"/>
                <a:cs typeface="Poppins" panose="00000500000000000000" pitchFamily="2" charset="0"/>
              </a:rPr>
              <a:t>n our website: </a:t>
            </a:r>
            <a:r>
              <a:rPr lang="en-US" sz="1800" spc="-20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https://cbtrust.org/chesapeake-climate-corps/apply/corps-mini-grant/</a:t>
            </a:r>
            <a:endParaRPr lang="en-US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" y="9501479"/>
            <a:ext cx="13716000" cy="786130"/>
            <a:chOff x="25" y="9501479"/>
            <a:chExt cx="13716000" cy="786130"/>
          </a:xfrm>
        </p:grpSpPr>
        <p:sp>
          <p:nvSpPr>
            <p:cNvPr id="3" name="object 3"/>
            <p:cNvSpPr/>
            <p:nvPr/>
          </p:nvSpPr>
          <p:spPr>
            <a:xfrm>
              <a:off x="3581" y="9601200"/>
              <a:ext cx="13712825" cy="685800"/>
            </a:xfrm>
            <a:custGeom>
              <a:avLst/>
              <a:gdLst/>
              <a:ahLst/>
              <a:cxnLst/>
              <a:rect l="l" t="t" r="r" b="b"/>
              <a:pathLst>
                <a:path w="13712825" h="685800">
                  <a:moveTo>
                    <a:pt x="13712418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3712418" y="685800"/>
                  </a:lnTo>
                  <a:lnTo>
                    <a:pt x="13712418" y="0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" y="9501479"/>
              <a:ext cx="13712825" cy="96520"/>
            </a:xfrm>
            <a:custGeom>
              <a:avLst/>
              <a:gdLst/>
              <a:ahLst/>
              <a:cxnLst/>
              <a:rect l="l" t="t" r="r" b="b"/>
              <a:pathLst>
                <a:path w="13712825" h="96520">
                  <a:moveTo>
                    <a:pt x="13712418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3712418" y="96011"/>
                  </a:lnTo>
                  <a:lnTo>
                    <a:pt x="13712418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342724" y="2606767"/>
            <a:ext cx="11212830" cy="0"/>
          </a:xfrm>
          <a:custGeom>
            <a:avLst/>
            <a:gdLst/>
            <a:ahLst/>
            <a:cxnLst/>
            <a:rect l="l" t="t" r="r" b="b"/>
            <a:pathLst>
              <a:path w="11212830">
                <a:moveTo>
                  <a:pt x="0" y="0"/>
                </a:moveTo>
                <a:lnTo>
                  <a:pt x="1121283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5539" y="1846352"/>
            <a:ext cx="74498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5" dirty="0">
                <a:solidFill>
                  <a:srgbClr val="000000"/>
                </a:solidFill>
              </a:rPr>
              <a:t>Financial</a:t>
            </a:r>
            <a:r>
              <a:rPr sz="3200" spc="-430" dirty="0">
                <a:solidFill>
                  <a:srgbClr val="000000"/>
                </a:solidFill>
              </a:rPr>
              <a:t> </a:t>
            </a:r>
            <a:r>
              <a:rPr sz="3200" spc="-80" dirty="0">
                <a:solidFill>
                  <a:srgbClr val="000000"/>
                </a:solidFill>
              </a:rPr>
              <a:t>Management</a:t>
            </a:r>
            <a:r>
              <a:rPr sz="3200" spc="-425" dirty="0">
                <a:solidFill>
                  <a:srgbClr val="000000"/>
                </a:solidFill>
              </a:rPr>
              <a:t> </a:t>
            </a:r>
            <a:r>
              <a:rPr sz="3200" spc="-125" dirty="0">
                <a:solidFill>
                  <a:srgbClr val="000000"/>
                </a:solidFill>
              </a:rPr>
              <a:t>Spreadsheet</a:t>
            </a:r>
            <a:endParaRPr sz="3200"/>
          </a:p>
        </p:txBody>
      </p:sp>
      <p:grpSp>
        <p:nvGrpSpPr>
          <p:cNvPr id="8" name="object 8"/>
          <p:cNvGrpSpPr/>
          <p:nvPr/>
        </p:nvGrpSpPr>
        <p:grpSpPr>
          <a:xfrm>
            <a:off x="0" y="3004548"/>
            <a:ext cx="13716000" cy="6083935"/>
            <a:chOff x="0" y="3004548"/>
            <a:chExt cx="13716000" cy="608393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04548"/>
              <a:ext cx="13715999" cy="608336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425850" y="3532225"/>
              <a:ext cx="1948814" cy="226695"/>
            </a:xfrm>
            <a:custGeom>
              <a:avLst/>
              <a:gdLst/>
              <a:ahLst/>
              <a:cxnLst/>
              <a:rect l="l" t="t" r="r" b="b"/>
              <a:pathLst>
                <a:path w="1948814" h="226695">
                  <a:moveTo>
                    <a:pt x="1948573" y="0"/>
                  </a:moveTo>
                  <a:lnTo>
                    <a:pt x="0" y="0"/>
                  </a:lnTo>
                  <a:lnTo>
                    <a:pt x="0" y="226314"/>
                  </a:lnTo>
                  <a:lnTo>
                    <a:pt x="1948573" y="226314"/>
                  </a:lnTo>
                  <a:lnTo>
                    <a:pt x="1948573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25850" y="3532225"/>
              <a:ext cx="1948814" cy="226695"/>
            </a:xfrm>
            <a:custGeom>
              <a:avLst/>
              <a:gdLst/>
              <a:ahLst/>
              <a:cxnLst/>
              <a:rect l="l" t="t" r="r" b="b"/>
              <a:pathLst>
                <a:path w="1948814" h="226695">
                  <a:moveTo>
                    <a:pt x="0" y="0"/>
                  </a:moveTo>
                  <a:lnTo>
                    <a:pt x="1948573" y="0"/>
                  </a:lnTo>
                  <a:lnTo>
                    <a:pt x="1948573" y="226314"/>
                  </a:lnTo>
                  <a:lnTo>
                    <a:pt x="0" y="226314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331" y="8637778"/>
              <a:ext cx="408940" cy="212725"/>
            </a:xfrm>
            <a:custGeom>
              <a:avLst/>
              <a:gdLst/>
              <a:ahLst/>
              <a:cxnLst/>
              <a:rect l="l" t="t" r="r" b="b"/>
              <a:pathLst>
                <a:path w="408940" h="212725">
                  <a:moveTo>
                    <a:pt x="408863" y="0"/>
                  </a:moveTo>
                  <a:lnTo>
                    <a:pt x="0" y="0"/>
                  </a:lnTo>
                  <a:lnTo>
                    <a:pt x="0" y="212344"/>
                  </a:lnTo>
                  <a:lnTo>
                    <a:pt x="408863" y="212344"/>
                  </a:lnTo>
                  <a:lnTo>
                    <a:pt x="408863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3331" y="8637778"/>
              <a:ext cx="408940" cy="212725"/>
            </a:xfrm>
            <a:custGeom>
              <a:avLst/>
              <a:gdLst/>
              <a:ahLst/>
              <a:cxnLst/>
              <a:rect l="l" t="t" r="r" b="b"/>
              <a:pathLst>
                <a:path w="408940" h="212725">
                  <a:moveTo>
                    <a:pt x="0" y="0"/>
                  </a:moveTo>
                  <a:lnTo>
                    <a:pt x="408863" y="0"/>
                  </a:lnTo>
                  <a:lnTo>
                    <a:pt x="408863" y="212344"/>
                  </a:lnTo>
                  <a:lnTo>
                    <a:pt x="0" y="212344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62303" y="3532225"/>
              <a:ext cx="4967605" cy="226695"/>
            </a:xfrm>
            <a:custGeom>
              <a:avLst/>
              <a:gdLst/>
              <a:ahLst/>
              <a:cxnLst/>
              <a:rect l="l" t="t" r="r" b="b"/>
              <a:pathLst>
                <a:path w="4967605" h="226695">
                  <a:moveTo>
                    <a:pt x="4967236" y="0"/>
                  </a:moveTo>
                  <a:lnTo>
                    <a:pt x="0" y="0"/>
                  </a:lnTo>
                  <a:lnTo>
                    <a:pt x="0" y="226314"/>
                  </a:lnTo>
                  <a:lnTo>
                    <a:pt x="4967236" y="226314"/>
                  </a:lnTo>
                  <a:lnTo>
                    <a:pt x="4967236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62303" y="3532225"/>
              <a:ext cx="4967605" cy="226695"/>
            </a:xfrm>
            <a:custGeom>
              <a:avLst/>
              <a:gdLst/>
              <a:ahLst/>
              <a:cxnLst/>
              <a:rect l="l" t="t" r="r" b="b"/>
              <a:pathLst>
                <a:path w="4967605" h="226695">
                  <a:moveTo>
                    <a:pt x="0" y="0"/>
                  </a:moveTo>
                  <a:lnTo>
                    <a:pt x="4967236" y="0"/>
                  </a:lnTo>
                  <a:lnTo>
                    <a:pt x="4967236" y="226314"/>
                  </a:lnTo>
                  <a:lnTo>
                    <a:pt x="0" y="226314"/>
                  </a:lnTo>
                  <a:lnTo>
                    <a:pt x="0" y="0"/>
                  </a:lnTo>
                  <a:close/>
                </a:path>
              </a:pathLst>
            </a:custGeom>
            <a:ln w="15874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32376" y="7450404"/>
              <a:ext cx="944244" cy="300355"/>
            </a:xfrm>
            <a:custGeom>
              <a:avLst/>
              <a:gdLst/>
              <a:ahLst/>
              <a:cxnLst/>
              <a:rect l="l" t="t" r="r" b="b"/>
              <a:pathLst>
                <a:path w="944245" h="300354">
                  <a:moveTo>
                    <a:pt x="943762" y="0"/>
                  </a:moveTo>
                  <a:lnTo>
                    <a:pt x="0" y="0"/>
                  </a:lnTo>
                  <a:lnTo>
                    <a:pt x="0" y="300240"/>
                  </a:lnTo>
                  <a:lnTo>
                    <a:pt x="943762" y="300240"/>
                  </a:lnTo>
                  <a:lnTo>
                    <a:pt x="943762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532376" y="7450404"/>
              <a:ext cx="944244" cy="300355"/>
            </a:xfrm>
            <a:custGeom>
              <a:avLst/>
              <a:gdLst/>
              <a:ahLst/>
              <a:cxnLst/>
              <a:rect l="l" t="t" r="r" b="b"/>
              <a:pathLst>
                <a:path w="944245" h="300354">
                  <a:moveTo>
                    <a:pt x="0" y="0"/>
                  </a:moveTo>
                  <a:lnTo>
                    <a:pt x="943762" y="0"/>
                  </a:lnTo>
                  <a:lnTo>
                    <a:pt x="943762" y="300240"/>
                  </a:lnTo>
                  <a:lnTo>
                    <a:pt x="0" y="300240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2376" y="8339111"/>
              <a:ext cx="944244" cy="511175"/>
            </a:xfrm>
            <a:custGeom>
              <a:avLst/>
              <a:gdLst/>
              <a:ahLst/>
              <a:cxnLst/>
              <a:rect l="l" t="t" r="r" b="b"/>
              <a:pathLst>
                <a:path w="944245" h="511175">
                  <a:moveTo>
                    <a:pt x="943762" y="0"/>
                  </a:moveTo>
                  <a:lnTo>
                    <a:pt x="0" y="0"/>
                  </a:lnTo>
                  <a:lnTo>
                    <a:pt x="0" y="511009"/>
                  </a:lnTo>
                  <a:lnTo>
                    <a:pt x="943762" y="511009"/>
                  </a:lnTo>
                  <a:lnTo>
                    <a:pt x="943762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532376" y="8339111"/>
              <a:ext cx="944244" cy="511175"/>
            </a:xfrm>
            <a:custGeom>
              <a:avLst/>
              <a:gdLst/>
              <a:ahLst/>
              <a:cxnLst/>
              <a:rect l="l" t="t" r="r" b="b"/>
              <a:pathLst>
                <a:path w="944245" h="511175">
                  <a:moveTo>
                    <a:pt x="0" y="0"/>
                  </a:moveTo>
                  <a:lnTo>
                    <a:pt x="943762" y="0"/>
                  </a:lnTo>
                  <a:lnTo>
                    <a:pt x="943762" y="511009"/>
                  </a:lnTo>
                  <a:lnTo>
                    <a:pt x="0" y="511009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7">
            <a:extLst>
              <a:ext uri="{FF2B5EF4-FFF2-40B4-BE49-F238E27FC236}">
                <a16:creationId xmlns:a16="http://schemas.microsoft.com/office/drawing/2014/main" id="{2A892786-7A5A-EA2D-95CB-97F66E343B5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0992" y="571342"/>
            <a:ext cx="4420208" cy="12193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61" y="347980"/>
            <a:ext cx="7973695" cy="1671320"/>
          </a:xfrm>
          <a:prstGeom prst="rect">
            <a:avLst/>
          </a:prstGeom>
        </p:spPr>
        <p:txBody>
          <a:bodyPr vert="horz" wrap="square" lIns="0" tIns="209805" rIns="0" bIns="0" rtlCol="0">
            <a:spAutoFit/>
          </a:bodyPr>
          <a:lstStyle/>
          <a:p>
            <a:pPr marL="56134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solidFill>
                  <a:srgbClr val="000000"/>
                </a:solidFill>
              </a:rPr>
              <a:t>Supporting</a:t>
            </a:r>
            <a:r>
              <a:rPr spc="-360" dirty="0">
                <a:solidFill>
                  <a:srgbClr val="000000"/>
                </a:solidFill>
              </a:rPr>
              <a:t> </a:t>
            </a:r>
            <a:r>
              <a:rPr spc="-70" dirty="0">
                <a:solidFill>
                  <a:srgbClr val="000000"/>
                </a:solidFill>
              </a:rPr>
              <a:t>Documents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69445" y="2982521"/>
            <a:ext cx="4664555" cy="35239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6987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Site</a:t>
            </a:r>
            <a:r>
              <a:rPr sz="2200" spc="-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Visits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9875" indent="-257175">
              <a:lnSpc>
                <a:spcPct val="100000"/>
              </a:lnSpc>
              <a:spcBef>
                <a:spcPts val="1630"/>
              </a:spcBef>
              <a:buFont typeface="Arial"/>
              <a:buChar char="•"/>
              <a:tabLst>
                <a:tab pos="269875" algn="l"/>
              </a:tabLst>
            </a:pPr>
            <a:r>
              <a:rPr sz="2200" spc="-20" dirty="0">
                <a:latin typeface="Poppins" panose="00000500000000000000" pitchFamily="2" charset="0"/>
                <a:cs typeface="Poppins" panose="00000500000000000000" pitchFamily="2" charset="0"/>
              </a:rPr>
              <a:t>Letter</a:t>
            </a:r>
            <a:r>
              <a:rPr sz="22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sz="22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Permission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9875" indent="-257175">
              <a:lnSpc>
                <a:spcPct val="100000"/>
              </a:lnSpc>
              <a:spcBef>
                <a:spcPts val="1620"/>
              </a:spcBef>
              <a:buFont typeface="Arial"/>
              <a:buChar char="•"/>
              <a:tabLst>
                <a:tab pos="269875" algn="l"/>
              </a:tabLst>
            </a:pPr>
            <a:r>
              <a:rPr sz="2200" spc="-20" dirty="0">
                <a:latin typeface="Poppins" panose="00000500000000000000" pitchFamily="2" charset="0"/>
                <a:cs typeface="Poppins" panose="00000500000000000000" pitchFamily="2" charset="0"/>
              </a:rPr>
              <a:t>Letter</a:t>
            </a:r>
            <a:r>
              <a:rPr sz="22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sz="22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65" dirty="0">
                <a:latin typeface="Poppins" panose="00000500000000000000" pitchFamily="2" charset="0"/>
                <a:cs typeface="Poppins" panose="00000500000000000000" pitchFamily="2" charset="0"/>
              </a:rPr>
              <a:t>Commitment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83590" marR="5080" lvl="1" indent="-25654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tabLst>
                <a:tab pos="783590" algn="l"/>
              </a:tabLst>
            </a:pP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https://cbtrust.org/wp- </a:t>
            </a:r>
            <a:r>
              <a:rPr sz="2200" spc="40" dirty="0">
                <a:latin typeface="Poppins" panose="00000500000000000000" pitchFamily="2" charset="0"/>
                <a:cs typeface="Poppins" panose="00000500000000000000" pitchFamily="2" charset="0"/>
              </a:rPr>
              <a:t>content/uploads/Chesa </a:t>
            </a:r>
            <a:r>
              <a:rPr sz="2200" spc="55" dirty="0">
                <a:latin typeface="Poppins" panose="00000500000000000000" pitchFamily="2" charset="0"/>
                <a:cs typeface="Poppins" panose="00000500000000000000" pitchFamily="2" charset="0"/>
              </a:rPr>
              <a:t>peake-</a:t>
            </a:r>
            <a:r>
              <a:rPr sz="2200" spc="85" dirty="0">
                <a:latin typeface="Poppins" panose="00000500000000000000" pitchFamily="2" charset="0"/>
                <a:cs typeface="Poppins" panose="00000500000000000000" pitchFamily="2" charset="0"/>
              </a:rPr>
              <a:t>Bay-</a:t>
            </a:r>
            <a:r>
              <a:rPr sz="2200" spc="-65" dirty="0">
                <a:latin typeface="Poppins" panose="00000500000000000000" pitchFamily="2" charset="0"/>
                <a:cs typeface="Poppins" panose="00000500000000000000" pitchFamily="2" charset="0"/>
              </a:rPr>
              <a:t>Trust-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Letter- </a:t>
            </a:r>
            <a:r>
              <a:rPr sz="2200" spc="-50" dirty="0">
                <a:latin typeface="Poppins" panose="00000500000000000000" pitchFamily="2" charset="0"/>
                <a:cs typeface="Poppins" panose="00000500000000000000" pitchFamily="2" charset="0"/>
              </a:rPr>
              <a:t>of-</a:t>
            </a:r>
            <a:r>
              <a:rPr sz="2200" spc="50" dirty="0">
                <a:latin typeface="Poppins" panose="00000500000000000000" pitchFamily="2" charset="0"/>
                <a:cs typeface="Poppins" panose="00000500000000000000" pitchFamily="2" charset="0"/>
              </a:rPr>
              <a:t>Commitment-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Policy_082819.pdf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9446" y="6696509"/>
            <a:ext cx="3445354" cy="25256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6987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Site</a:t>
            </a:r>
            <a:r>
              <a:rPr sz="2200" spc="-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Design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9875" indent="-257175">
              <a:lnSpc>
                <a:spcPct val="100000"/>
              </a:lnSpc>
              <a:spcBef>
                <a:spcPts val="1630"/>
              </a:spcBef>
              <a:buFont typeface="Arial"/>
              <a:buChar char="•"/>
              <a:tabLst>
                <a:tab pos="26987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Native</a:t>
            </a:r>
            <a:r>
              <a:rPr sz="2200" spc="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Plant</a:t>
            </a:r>
            <a:r>
              <a:rPr sz="2200" spc="1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20" dirty="0">
                <a:latin typeface="Poppins" panose="00000500000000000000" pitchFamily="2" charset="0"/>
                <a:cs typeface="Poppins" panose="00000500000000000000" pitchFamily="2" charset="0"/>
              </a:rPr>
              <a:t>List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9875" indent="-257175">
              <a:lnSpc>
                <a:spcPct val="100000"/>
              </a:lnSpc>
              <a:spcBef>
                <a:spcPts val="1620"/>
              </a:spcBef>
              <a:buFont typeface="Arial"/>
              <a:buChar char="•"/>
              <a:tabLst>
                <a:tab pos="269875" algn="l"/>
              </a:tabLst>
            </a:pPr>
            <a:r>
              <a:rPr sz="2200" spc="85" dirty="0">
                <a:latin typeface="Poppins" panose="00000500000000000000" pitchFamily="2" charset="0"/>
                <a:cs typeface="Poppins" panose="00000500000000000000" pitchFamily="2" charset="0"/>
              </a:rPr>
              <a:t>Maintenance</a:t>
            </a:r>
            <a:r>
              <a:rPr sz="2200" spc="-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40" dirty="0">
                <a:latin typeface="Poppins" panose="00000500000000000000" pitchFamily="2" charset="0"/>
                <a:cs typeface="Poppins" panose="00000500000000000000" pitchFamily="2" charset="0"/>
              </a:rPr>
              <a:t>Plan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9875" indent="-257175">
              <a:lnSpc>
                <a:spcPct val="100000"/>
              </a:lnSpc>
              <a:spcBef>
                <a:spcPts val="1635"/>
              </a:spcBef>
              <a:buFont typeface="Arial"/>
              <a:buChar char="•"/>
              <a:tabLst>
                <a:tab pos="26987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Draft</a:t>
            </a:r>
            <a:r>
              <a:rPr sz="2200" spc="-1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85" dirty="0">
                <a:latin typeface="Poppins" panose="00000500000000000000" pitchFamily="2" charset="0"/>
                <a:cs typeface="Poppins" panose="00000500000000000000" pitchFamily="2" charset="0"/>
              </a:rPr>
              <a:t>Agenda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9875" indent="-257175">
              <a:lnSpc>
                <a:spcPct val="100000"/>
              </a:lnSpc>
              <a:spcBef>
                <a:spcPts val="1630"/>
              </a:spcBef>
              <a:buFont typeface="Arial"/>
              <a:buChar char="•"/>
              <a:tabLst>
                <a:tab pos="26987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Permit</a:t>
            </a:r>
            <a:r>
              <a:rPr sz="2200" spc="45" dirty="0">
                <a:latin typeface="Poppins" panose="00000500000000000000" pitchFamily="2" charset="0"/>
                <a:cs typeface="Poppins" panose="00000500000000000000" pitchFamily="2" charset="0"/>
              </a:rPr>
              <a:t> Status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42811" y="3113065"/>
            <a:ext cx="16071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69875" algn="l"/>
              </a:tabLst>
            </a:pPr>
            <a:r>
              <a:rPr sz="1600" dirty="0">
                <a:latin typeface="Calibri"/>
                <a:cs typeface="Calibri"/>
              </a:rPr>
              <a:t>Native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Plant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List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0232" y="3549437"/>
            <a:ext cx="3049368" cy="313014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43534" y="6480973"/>
            <a:ext cx="4174914" cy="308212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100772" y="6079266"/>
            <a:ext cx="934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Site</a:t>
            </a:r>
            <a:r>
              <a:rPr sz="16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Design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2586" y="7331137"/>
            <a:ext cx="4206456" cy="197950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057345" y="6904214"/>
            <a:ext cx="15125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Maintenance</a:t>
            </a:r>
            <a:r>
              <a:rPr sz="1600" spc="-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Calibri"/>
                <a:cs typeface="Calibri"/>
              </a:rPr>
              <a:t>Plan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16996" y="3737344"/>
            <a:ext cx="4706870" cy="207516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935805" y="3186514"/>
            <a:ext cx="11309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Permit</a:t>
            </a:r>
            <a:r>
              <a:rPr sz="1600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Status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71500"/>
            <a:ext cx="7465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14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</a:t>
            </a:r>
            <a:r>
              <a:rPr b="1" spc="-36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9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Grant</a:t>
            </a:r>
            <a:r>
              <a:rPr b="1" spc="-36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7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Examples</a:t>
            </a:r>
            <a:r>
              <a:rPr b="1" spc="-37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</a:t>
            </a:r>
            <a:r>
              <a:rPr lang="en-US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</a:t>
            </a:r>
            <a:r>
              <a:rPr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</a:t>
            </a:r>
            <a:r>
              <a:rPr b="1" spc="-1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</a:t>
            </a:r>
            <a:r>
              <a:rPr lang="en-US" b="1" spc="-1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endParaRPr b="1" spc="-1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239000" y="2761927"/>
            <a:ext cx="6155498" cy="5897384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732790">
              <a:lnSpc>
                <a:spcPts val="2380"/>
              </a:lnSpc>
              <a:spcBef>
                <a:spcPts val="390"/>
              </a:spcBef>
            </a:pPr>
            <a:r>
              <a:rPr lang="en-US" sz="2200" b="1" spc="-125" dirty="0">
                <a:solidFill>
                  <a:srgbClr val="20222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Henry Haney</a:t>
            </a:r>
            <a:r>
              <a:rPr sz="2200" b="1" dirty="0">
                <a:latin typeface="Poppins" panose="00000500000000000000" pitchFamily="2" charset="0"/>
                <a:cs typeface="Poppins" panose="00000500000000000000" pitchFamily="2" charset="0"/>
              </a:rPr>
              <a:t>-</a:t>
            </a:r>
            <a:r>
              <a:rPr sz="2200" b="1" spc="-17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00" b="1" spc="-125" dirty="0">
                <a:solidFill>
                  <a:srgbClr val="20222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Baltimore Tree Trust Literary Magazine </a:t>
            </a:r>
          </a:p>
          <a:p>
            <a:pPr marL="12700" marR="732790">
              <a:lnSpc>
                <a:spcPts val="2380"/>
              </a:lnSpc>
              <a:spcBef>
                <a:spcPts val="390"/>
              </a:spcBef>
            </a:pPr>
            <a:endParaRPr lang="en-US" sz="2200" b="1" spc="-125" dirty="0">
              <a:solidFill>
                <a:srgbClr val="20222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732790">
              <a:lnSpc>
                <a:spcPts val="2380"/>
              </a:lnSpc>
              <a:spcBef>
                <a:spcPts val="390"/>
              </a:spcBef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This published magazine featured poetry, fiction, and creative nonfiction submissions from local writers entitled ‘Canopy: A BTT </a:t>
            </a:r>
            <a:r>
              <a:rPr lang="en-US" sz="2400" dirty="0" err="1">
                <a:latin typeface="Poppins" panose="00000500000000000000" pitchFamily="2" charset="0"/>
                <a:cs typeface="Poppins" panose="00000500000000000000" pitchFamily="2" charset="0"/>
              </a:rPr>
              <a:t>LitMag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.’ The publication explored the intersection of people, trees, nature, and city in and around Baltimore. </a:t>
            </a:r>
          </a:p>
          <a:p>
            <a:pPr marL="270510" marR="314325" indent="-258445">
              <a:lnSpc>
                <a:spcPts val="2270"/>
              </a:lnSpc>
              <a:spcBef>
                <a:spcPts val="1090"/>
              </a:spcBef>
              <a:buChar char="•"/>
              <a:tabLst>
                <a:tab pos="270510" algn="l"/>
                <a:tab pos="341630" algn="l"/>
              </a:tabLst>
            </a:pP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	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Canopy’ published 18 pieces of prose and poetry from 16 individual writers with cover art by a local botanical illustrator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70510" marR="664845" indent="-258445">
              <a:lnSpc>
                <a:spcPts val="2270"/>
              </a:lnSpc>
              <a:spcBef>
                <a:spcPts val="1100"/>
              </a:spcBef>
              <a:buFont typeface="Arial"/>
              <a:buChar char="•"/>
              <a:tabLst>
                <a:tab pos="270510" algn="l"/>
              </a:tabLst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The publication was celebrated at an in-person event in partnership with Peabody Heights Brewery</a:t>
            </a:r>
            <a:r>
              <a:rPr sz="2400" spc="-1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Picture 10" descr="A couple of cards with a picture of a building&#10;&#10;AI-generated content may be incorrect.">
            <a:extLst>
              <a:ext uri="{FF2B5EF4-FFF2-40B4-BE49-F238E27FC236}">
                <a16:creationId xmlns:a16="http://schemas.microsoft.com/office/drawing/2014/main" id="{606CAE6C-144B-3B58-2BA1-9B5AA7540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70324"/>
            <a:ext cx="4093464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71500"/>
            <a:ext cx="7465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14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</a:t>
            </a:r>
            <a:r>
              <a:rPr b="1" spc="-36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9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Grant</a:t>
            </a:r>
            <a:r>
              <a:rPr b="1" spc="-36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7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Examples</a:t>
            </a:r>
            <a:r>
              <a:rPr b="1" spc="-37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2024-</a:t>
            </a:r>
            <a:r>
              <a:rPr b="1" spc="-1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2025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7200" y="2898260"/>
            <a:ext cx="5503189" cy="6155916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732790">
              <a:lnSpc>
                <a:spcPts val="2380"/>
              </a:lnSpc>
              <a:spcBef>
                <a:spcPts val="390"/>
              </a:spcBef>
            </a:pP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Feben Abebe</a:t>
            </a:r>
            <a:r>
              <a:rPr sz="2200" b="1" dirty="0">
                <a:latin typeface="Poppins" panose="00000500000000000000" pitchFamily="2" charset="0"/>
                <a:cs typeface="Poppins" panose="00000500000000000000" pitchFamily="2" charset="0"/>
              </a:rPr>
              <a:t>-</a:t>
            </a:r>
            <a:r>
              <a:rPr sz="2200" b="1" spc="-17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Potomac Conservancy</a:t>
            </a:r>
          </a:p>
          <a:p>
            <a:pPr marL="12700" marR="732790">
              <a:lnSpc>
                <a:spcPts val="2380"/>
              </a:lnSpc>
              <a:spcBef>
                <a:spcPts val="390"/>
              </a:spcBef>
            </a:pPr>
            <a:r>
              <a:rPr lang="en-US" sz="2200" b="1" spc="-65" dirty="0">
                <a:latin typeface="Poppins" panose="00000500000000000000" pitchFamily="2" charset="0"/>
                <a:cs typeface="Poppins" panose="00000500000000000000" pitchFamily="2" charset="0"/>
              </a:rPr>
              <a:t>Scoop and Paddle on the Potomac</a:t>
            </a:r>
          </a:p>
          <a:p>
            <a:pPr marL="12700" marR="732790">
              <a:lnSpc>
                <a:spcPts val="2380"/>
              </a:lnSpc>
              <a:spcBef>
                <a:spcPts val="390"/>
              </a:spcBef>
            </a:pPr>
            <a:endParaRPr lang="en-US" sz="2200" b="1" spc="-65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732790">
              <a:lnSpc>
                <a:spcPts val="2380"/>
              </a:lnSpc>
              <a:spcBef>
                <a:spcPts val="390"/>
              </a:spcBef>
            </a:pP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100" spc="-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100" spc="-114" dirty="0">
                <a:latin typeface="Poppins" panose="00000500000000000000" pitchFamily="2" charset="0"/>
                <a:cs typeface="Poppins" panose="00000500000000000000" pitchFamily="2" charset="0"/>
              </a:rPr>
              <a:t>Scoop and </a:t>
            </a:r>
            <a:r>
              <a:rPr sz="2100" spc="80" dirty="0">
                <a:latin typeface="Poppins" panose="00000500000000000000" pitchFamily="2" charset="0"/>
                <a:cs typeface="Poppins" panose="00000500000000000000" pitchFamily="2" charset="0"/>
              </a:rPr>
              <a:t>Paddle</a:t>
            </a:r>
            <a:r>
              <a:rPr sz="2100" spc="-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100" spc="-70" dirty="0">
                <a:latin typeface="Poppins" panose="00000500000000000000" pitchFamily="2" charset="0"/>
                <a:cs typeface="Poppins" panose="00000500000000000000" pitchFamily="2" charset="0"/>
              </a:rPr>
              <a:t>on The Potomac p</a:t>
            </a: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roject,</a:t>
            </a:r>
            <a:r>
              <a:rPr sz="2100" spc="-9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85" dirty="0">
                <a:latin typeface="Poppins" panose="00000500000000000000" pitchFamily="2" charset="0"/>
                <a:cs typeface="Poppins" panose="00000500000000000000" pitchFamily="2" charset="0"/>
              </a:rPr>
              <a:t>at </a:t>
            </a:r>
            <a:r>
              <a:rPr lang="en-US" sz="2100" spc="85" dirty="0">
                <a:latin typeface="Poppins" panose="00000500000000000000" pitchFamily="2" charset="0"/>
                <a:cs typeface="Poppins" panose="00000500000000000000" pitchFamily="2" charset="0"/>
              </a:rPr>
              <a:t>Potomac Conservancy</a:t>
            </a: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,</a:t>
            </a:r>
            <a:r>
              <a:rPr sz="2100" spc="-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45" dirty="0">
                <a:latin typeface="Poppins" panose="00000500000000000000" pitchFamily="2" charset="0"/>
                <a:cs typeface="Poppins" panose="00000500000000000000" pitchFamily="2" charset="0"/>
              </a:rPr>
              <a:t>focused </a:t>
            </a: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on</a:t>
            </a:r>
            <a:r>
              <a:rPr sz="2100" spc="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establishing</a:t>
            </a:r>
            <a:r>
              <a:rPr sz="2100" spc="1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254" dirty="0"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lang="en-US" sz="2100" spc="25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100" spc="5" dirty="0">
                <a:latin typeface="Poppins" panose="00000500000000000000" pitchFamily="2" charset="0"/>
                <a:cs typeface="Poppins" panose="00000500000000000000" pitchFamily="2" charset="0"/>
              </a:rPr>
              <a:t>kaya</a:t>
            </a:r>
            <a:r>
              <a:rPr sz="2100" spc="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100" dirty="0">
                <a:latin typeface="Poppins" panose="00000500000000000000" pitchFamily="2" charset="0"/>
                <a:cs typeface="Poppins" panose="00000500000000000000" pitchFamily="2" charset="0"/>
              </a:rPr>
              <a:t>waterway</a:t>
            </a:r>
            <a:r>
              <a:rPr lang="en-US" sz="2100" spc="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75" dirty="0">
                <a:latin typeface="Poppins" panose="00000500000000000000" pitchFamily="2" charset="0"/>
                <a:cs typeface="Poppins" panose="00000500000000000000" pitchFamily="2" charset="0"/>
              </a:rPr>
              <a:t>clean </a:t>
            </a:r>
            <a:r>
              <a:rPr sz="2100" spc="65" dirty="0">
                <a:latin typeface="Poppins" panose="00000500000000000000" pitchFamily="2" charset="0"/>
                <a:cs typeface="Poppins" panose="00000500000000000000" pitchFamily="2" charset="0"/>
              </a:rPr>
              <a:t>up</a:t>
            </a:r>
            <a:r>
              <a:rPr sz="21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70" dirty="0">
                <a:latin typeface="Poppins" panose="00000500000000000000" pitchFamily="2" charset="0"/>
                <a:cs typeface="Poppins" panose="00000500000000000000" pitchFamily="2" charset="0"/>
              </a:rPr>
              <a:t>program</a:t>
            </a:r>
            <a:r>
              <a:rPr sz="2100" spc="-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60" dirty="0">
                <a:latin typeface="Poppins" panose="00000500000000000000" pitchFamily="2" charset="0"/>
                <a:cs typeface="Poppins" panose="00000500000000000000" pitchFamily="2" charset="0"/>
              </a:rPr>
              <a:t>focused</a:t>
            </a:r>
            <a:r>
              <a:rPr sz="21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on</a:t>
            </a:r>
            <a:r>
              <a:rPr sz="21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10" dirty="0">
                <a:latin typeface="Poppins" panose="00000500000000000000" pitchFamily="2" charset="0"/>
                <a:cs typeface="Poppins" panose="00000500000000000000" pitchFamily="2" charset="0"/>
              </a:rPr>
              <a:t>litter </a:t>
            </a:r>
            <a:r>
              <a:rPr sz="2100" spc="70" dirty="0">
                <a:latin typeface="Poppins" panose="00000500000000000000" pitchFamily="2" charset="0"/>
                <a:cs typeface="Poppins" panose="00000500000000000000" pitchFamily="2" charset="0"/>
              </a:rPr>
              <a:t>removal</a:t>
            </a:r>
            <a:r>
              <a:rPr sz="2100" spc="-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125" dirty="0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1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60" dirty="0">
                <a:latin typeface="Poppins" panose="00000500000000000000" pitchFamily="2" charset="0"/>
                <a:cs typeface="Poppins" panose="00000500000000000000" pitchFamily="2" charset="0"/>
              </a:rPr>
              <a:t>connecting</a:t>
            </a:r>
            <a:r>
              <a:rPr lang="en-US" sz="2100" spc="6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100" spc="-55" dirty="0">
                <a:latin typeface="Poppins" panose="00000500000000000000" pitchFamily="2" charset="0"/>
                <a:cs typeface="Poppins" panose="00000500000000000000" pitchFamily="2" charset="0"/>
              </a:rPr>
              <a:t>faith-based organizations  to environmental stewardship</a:t>
            </a:r>
          </a:p>
          <a:p>
            <a:pPr marL="12700" marR="732790">
              <a:lnSpc>
                <a:spcPts val="2380"/>
              </a:lnSpc>
              <a:spcBef>
                <a:spcPts val="390"/>
              </a:spcBef>
            </a:pPr>
            <a:endParaRPr sz="2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70510" marR="664845" indent="-258445">
              <a:lnSpc>
                <a:spcPts val="2270"/>
              </a:lnSpc>
              <a:spcBef>
                <a:spcPts val="1100"/>
              </a:spcBef>
              <a:buFont typeface="Arial"/>
              <a:buChar char="•"/>
              <a:tabLst>
                <a:tab pos="270510" algn="l"/>
              </a:tabLst>
            </a:pP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Establishing</a:t>
            </a:r>
            <a:r>
              <a:rPr sz="2100" spc="8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trash</a:t>
            </a:r>
            <a:r>
              <a:rPr sz="2100" spc="8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70" dirty="0">
                <a:latin typeface="Poppins" panose="00000500000000000000" pitchFamily="2" charset="0"/>
                <a:cs typeface="Poppins" panose="00000500000000000000" pitchFamily="2" charset="0"/>
              </a:rPr>
              <a:t>clean-</a:t>
            </a:r>
            <a:r>
              <a:rPr sz="2100" spc="40" dirty="0">
                <a:latin typeface="Poppins" panose="00000500000000000000" pitchFamily="2" charset="0"/>
                <a:cs typeface="Poppins" panose="00000500000000000000" pitchFamily="2" charset="0"/>
              </a:rPr>
              <a:t>up </a:t>
            </a:r>
            <a:r>
              <a:rPr sz="2100" spc="-10" dirty="0">
                <a:latin typeface="Poppins" panose="00000500000000000000" pitchFamily="2" charset="0"/>
                <a:cs typeface="Poppins" panose="00000500000000000000" pitchFamily="2" charset="0"/>
              </a:rPr>
              <a:t>protocol</a:t>
            </a:r>
            <a:endParaRPr lang="en-US" sz="2100" spc="-1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70510" marR="664845" indent="-258445">
              <a:lnSpc>
                <a:spcPts val="2270"/>
              </a:lnSpc>
              <a:spcBef>
                <a:spcPts val="1100"/>
              </a:spcBef>
              <a:buFont typeface="Arial"/>
              <a:buChar char="•"/>
              <a:tabLst>
                <a:tab pos="270510" algn="l"/>
              </a:tabLst>
            </a:pPr>
            <a:endParaRPr sz="2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70510" marR="5080" indent="-257810">
              <a:lnSpc>
                <a:spcPts val="2270"/>
              </a:lnSpc>
              <a:spcBef>
                <a:spcPts val="1085"/>
              </a:spcBef>
              <a:buFont typeface="Arial"/>
              <a:buChar char="•"/>
              <a:tabLst>
                <a:tab pos="270510" algn="l"/>
              </a:tabLst>
            </a:pP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Assisted</a:t>
            </a:r>
            <a:r>
              <a:rPr sz="2100" spc="-8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sz="2100" spc="-9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75" dirty="0">
                <a:latin typeface="Poppins" panose="00000500000000000000" pitchFamily="2" charset="0"/>
                <a:cs typeface="Poppins" panose="00000500000000000000" pitchFamily="2" charset="0"/>
              </a:rPr>
              <a:t>educating</a:t>
            </a:r>
            <a:r>
              <a:rPr sz="21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10" dirty="0">
                <a:latin typeface="Poppins" panose="00000500000000000000" pitchFamily="2" charset="0"/>
                <a:cs typeface="Poppins" panose="00000500000000000000" pitchFamily="2" charset="0"/>
              </a:rPr>
              <a:t>volunteers </a:t>
            </a: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on </a:t>
            </a:r>
            <a:r>
              <a:rPr lang="en-US" sz="2100" dirty="0"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sz="2100" spc="55" dirty="0">
                <a:latin typeface="Poppins" panose="00000500000000000000" pitchFamily="2" charset="0"/>
                <a:cs typeface="Poppins" panose="00000500000000000000" pitchFamily="2" charset="0"/>
              </a:rPr>
              <a:t>nnovative</a:t>
            </a:r>
            <a:r>
              <a:rPr sz="2100" dirty="0">
                <a:latin typeface="Poppins" panose="00000500000000000000" pitchFamily="2" charset="0"/>
                <a:cs typeface="Poppins" panose="00000500000000000000" pitchFamily="2" charset="0"/>
              </a:rPr>
              <a:t> trash</a:t>
            </a:r>
            <a:r>
              <a:rPr sz="2100" spc="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10" dirty="0">
                <a:latin typeface="Poppins" panose="00000500000000000000" pitchFamily="2" charset="0"/>
                <a:cs typeface="Poppins" panose="00000500000000000000" pitchFamily="2" charset="0"/>
              </a:rPr>
              <a:t>solutions.</a:t>
            </a:r>
            <a:endParaRPr sz="2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Picture 10" descr="A group of people standing on a dock&#10;&#10;AI-generated content may be incorrect.">
            <a:extLst>
              <a:ext uri="{FF2B5EF4-FFF2-40B4-BE49-F238E27FC236}">
                <a16:creationId xmlns:a16="http://schemas.microsoft.com/office/drawing/2014/main" id="{66DF5FE2-C729-61AE-B845-7E902A7EB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6324600"/>
            <a:ext cx="5029200" cy="3771900"/>
          </a:xfrm>
          <a:prstGeom prst="rect">
            <a:avLst/>
          </a:prstGeom>
        </p:spPr>
      </p:pic>
      <p:pic>
        <p:nvPicPr>
          <p:cNvPr id="13" name="Picture 12" descr="People kayaks on a beach&#10;&#10;AI-generated content may be incorrect.">
            <a:extLst>
              <a:ext uri="{FF2B5EF4-FFF2-40B4-BE49-F238E27FC236}">
                <a16:creationId xmlns:a16="http://schemas.microsoft.com/office/drawing/2014/main" id="{B6241985-B7C4-A573-E59F-4434DDF56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-12456" r="619" b="-9767"/>
          <a:stretch>
            <a:fillRect/>
          </a:stretch>
        </p:blipFill>
        <p:spPr>
          <a:xfrm rot="5400000">
            <a:off x="5517514" y="1974213"/>
            <a:ext cx="390017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5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61" y="255523"/>
            <a:ext cx="7973695" cy="765852"/>
          </a:xfrm>
          <a:prstGeom prst="rect">
            <a:avLst/>
          </a:prstGeom>
        </p:spPr>
        <p:txBody>
          <a:bodyPr vert="horz" wrap="square" lIns="0" tIns="209805" rIns="0" bIns="0" rtlCol="0">
            <a:spAutoFit/>
          </a:bodyPr>
          <a:lstStyle/>
          <a:p>
            <a:pPr marL="561340">
              <a:lnSpc>
                <a:spcPct val="100000"/>
              </a:lnSpc>
              <a:spcBef>
                <a:spcPts val="100"/>
              </a:spcBef>
            </a:pPr>
            <a:r>
              <a:rPr b="1" spc="-204" dirty="0">
                <a:latin typeface="Poppins" panose="00000500000000000000" pitchFamily="2" charset="0"/>
                <a:cs typeface="Poppins" panose="00000500000000000000" pitchFamily="2" charset="0"/>
              </a:rPr>
              <a:t>Tips</a:t>
            </a:r>
            <a:r>
              <a:rPr b="1" spc="-43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215" dirty="0">
                <a:latin typeface="Poppins" panose="00000500000000000000" pitchFamily="2" charset="0"/>
                <a:cs typeface="Poppins" panose="00000500000000000000" pitchFamily="2" charset="0"/>
              </a:rPr>
              <a:t>For</a:t>
            </a:r>
            <a:r>
              <a:rPr b="1" spc="-4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80" dirty="0">
                <a:latin typeface="Poppins" panose="00000500000000000000" pitchFamily="2" charset="0"/>
                <a:cs typeface="Poppins" panose="00000500000000000000" pitchFamily="2" charset="0"/>
              </a:rPr>
              <a:t>Success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7400" y="2639847"/>
            <a:ext cx="8153399" cy="70202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61" y="255523"/>
            <a:ext cx="7973695" cy="765852"/>
          </a:xfrm>
          <a:prstGeom prst="rect">
            <a:avLst/>
          </a:prstGeom>
        </p:spPr>
        <p:txBody>
          <a:bodyPr vert="horz" wrap="square" lIns="0" tIns="209805" rIns="0" bIns="0" rtlCol="0">
            <a:spAutoFit/>
          </a:bodyPr>
          <a:lstStyle/>
          <a:p>
            <a:pPr marL="561340">
              <a:lnSpc>
                <a:spcPct val="100000"/>
              </a:lnSpc>
              <a:spcBef>
                <a:spcPts val="100"/>
              </a:spcBef>
            </a:pPr>
            <a:r>
              <a:rPr b="1" spc="-204" dirty="0">
                <a:latin typeface="Poppins" panose="00000500000000000000" pitchFamily="2" charset="0"/>
                <a:cs typeface="Poppins" panose="00000500000000000000" pitchFamily="2" charset="0"/>
              </a:rPr>
              <a:t>Tips</a:t>
            </a:r>
            <a:r>
              <a:rPr b="1" spc="-43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b="1" spc="-43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215" dirty="0">
                <a:latin typeface="Poppins" panose="00000500000000000000" pitchFamily="2" charset="0"/>
                <a:cs typeface="Poppins" panose="00000500000000000000" pitchFamily="2" charset="0"/>
              </a:rPr>
              <a:t>For</a:t>
            </a:r>
            <a:r>
              <a:rPr b="1" spc="-4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b="1" spc="-4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80" dirty="0">
                <a:latin typeface="Poppins" panose="00000500000000000000" pitchFamily="2" charset="0"/>
                <a:cs typeface="Poppins" panose="00000500000000000000" pitchFamily="2" charset="0"/>
              </a:rPr>
              <a:t>Success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8547" y="3366350"/>
            <a:ext cx="12414311" cy="42612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61" y="255523"/>
            <a:ext cx="7973695" cy="765852"/>
          </a:xfrm>
          <a:prstGeom prst="rect">
            <a:avLst/>
          </a:prstGeom>
        </p:spPr>
        <p:txBody>
          <a:bodyPr vert="horz" wrap="square" lIns="0" tIns="209805" rIns="0" bIns="0" rtlCol="0">
            <a:spAutoFit/>
          </a:bodyPr>
          <a:lstStyle/>
          <a:p>
            <a:pPr marL="561340">
              <a:lnSpc>
                <a:spcPct val="100000"/>
              </a:lnSpc>
              <a:spcBef>
                <a:spcPts val="100"/>
              </a:spcBef>
            </a:pPr>
            <a:r>
              <a:rPr b="1" spc="-175" dirty="0">
                <a:latin typeface="Poppins" panose="00000500000000000000" pitchFamily="2" charset="0"/>
                <a:cs typeface="Poppins" panose="00000500000000000000" pitchFamily="2" charset="0"/>
              </a:rPr>
              <a:t>Resources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7390" y="2716570"/>
            <a:ext cx="12018010" cy="4693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752475" indent="-256540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269875" algn="l"/>
              </a:tabLst>
            </a:pPr>
            <a:r>
              <a:rPr sz="3200" dirty="0">
                <a:latin typeface="Poppins" panose="00000500000000000000" pitchFamily="2" charset="0"/>
                <a:cs typeface="Poppins" panose="00000500000000000000" pitchFamily="2" charset="0"/>
              </a:rPr>
              <a:t>How</a:t>
            </a:r>
            <a:r>
              <a:rPr sz="3200" spc="-1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dirty="0"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sz="32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dirty="0">
                <a:latin typeface="Poppins" panose="00000500000000000000" pitchFamily="2" charset="0"/>
                <a:cs typeface="Poppins" panose="00000500000000000000" pitchFamily="2" charset="0"/>
              </a:rPr>
              <a:t>Apply</a:t>
            </a:r>
            <a:r>
              <a:rPr sz="3200" spc="-1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-45" dirty="0">
                <a:latin typeface="Poppins" panose="00000500000000000000" pitchFamily="2" charset="0"/>
                <a:cs typeface="Poppins" panose="00000500000000000000" pitchFamily="2" charset="0"/>
              </a:rPr>
              <a:t>for</a:t>
            </a:r>
            <a:r>
              <a:rPr sz="32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385" dirty="0"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sz="32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155" dirty="0">
                <a:latin typeface="Poppins" panose="00000500000000000000" pitchFamily="2" charset="0"/>
                <a:cs typeface="Poppins" panose="00000500000000000000" pitchFamily="2" charset="0"/>
              </a:rPr>
              <a:t>Chesapeake</a:t>
            </a:r>
            <a:r>
              <a:rPr sz="32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204" dirty="0">
                <a:latin typeface="Poppins" panose="00000500000000000000" pitchFamily="2" charset="0"/>
                <a:cs typeface="Poppins" panose="00000500000000000000" pitchFamily="2" charset="0"/>
              </a:rPr>
              <a:t>Bay</a:t>
            </a:r>
            <a:r>
              <a:rPr sz="32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-80" dirty="0">
                <a:latin typeface="Poppins" panose="00000500000000000000" pitchFamily="2" charset="0"/>
                <a:cs typeface="Poppins" panose="00000500000000000000" pitchFamily="2" charset="0"/>
              </a:rPr>
              <a:t>Trust</a:t>
            </a:r>
            <a:r>
              <a:rPr sz="3200" spc="-1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-10" dirty="0">
                <a:latin typeface="Poppins" panose="00000500000000000000" pitchFamily="2" charset="0"/>
                <a:cs typeface="Poppins" panose="00000500000000000000" pitchFamily="2" charset="0"/>
              </a:rPr>
              <a:t>Award: 	</a:t>
            </a:r>
            <a:r>
              <a:rPr sz="32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https://vimeo.com/347338078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8605" marR="5080" indent="-256540">
              <a:lnSpc>
                <a:spcPct val="150000"/>
              </a:lnSpc>
              <a:spcBef>
                <a:spcPts val="1100"/>
              </a:spcBef>
              <a:buFont typeface="Arial"/>
              <a:buChar char="•"/>
              <a:tabLst>
                <a:tab pos="269875" algn="l"/>
              </a:tabLst>
            </a:pPr>
            <a:r>
              <a:rPr sz="3200" dirty="0">
                <a:latin typeface="Poppins" panose="00000500000000000000" pitchFamily="2" charset="0"/>
                <a:cs typeface="Poppins" panose="00000500000000000000" pitchFamily="2" charset="0"/>
              </a:rPr>
              <a:t>How</a:t>
            </a:r>
            <a:r>
              <a:rPr sz="3200" spc="-1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dirty="0"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sz="3200" spc="-1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90" dirty="0">
                <a:latin typeface="Poppins" panose="00000500000000000000" pitchFamily="2" charset="0"/>
                <a:cs typeface="Poppins" panose="00000500000000000000" pitchFamily="2" charset="0"/>
              </a:rPr>
              <a:t>use</a:t>
            </a:r>
            <a:r>
              <a:rPr sz="32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70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3200" spc="-1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70" dirty="0">
                <a:latin typeface="Poppins" panose="00000500000000000000" pitchFamily="2" charset="0"/>
                <a:cs typeface="Poppins" panose="00000500000000000000" pitchFamily="2" charset="0"/>
              </a:rPr>
              <a:t>Financial</a:t>
            </a:r>
            <a:r>
              <a:rPr sz="3200" spc="-16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165" dirty="0">
                <a:latin typeface="Poppins" panose="00000500000000000000" pitchFamily="2" charset="0"/>
                <a:cs typeface="Poppins" panose="00000500000000000000" pitchFamily="2" charset="0"/>
              </a:rPr>
              <a:t>Management</a:t>
            </a:r>
            <a:r>
              <a:rPr sz="3200" spc="-1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70" dirty="0">
                <a:latin typeface="Poppins" panose="00000500000000000000" pitchFamily="2" charset="0"/>
                <a:cs typeface="Poppins" panose="00000500000000000000" pitchFamily="2" charset="0"/>
              </a:rPr>
              <a:t>Spreadsheet: 	</a:t>
            </a:r>
            <a:r>
              <a:rPr sz="32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https://vimeo.com/281495436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8605" marR="873125" indent="-256540">
              <a:lnSpc>
                <a:spcPct val="150000"/>
              </a:lnSpc>
              <a:spcBef>
                <a:spcPts val="1095"/>
              </a:spcBef>
              <a:buFont typeface="Arial"/>
              <a:buChar char="•"/>
              <a:tabLst>
                <a:tab pos="269875" algn="l"/>
              </a:tabLst>
            </a:pPr>
            <a:r>
              <a:rPr sz="3200" dirty="0">
                <a:latin typeface="Poppins" panose="00000500000000000000" pitchFamily="2" charset="0"/>
                <a:cs typeface="Poppins" panose="00000500000000000000" pitchFamily="2" charset="0"/>
              </a:rPr>
              <a:t>How</a:t>
            </a:r>
            <a:r>
              <a:rPr sz="3200" spc="-1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dirty="0"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sz="3200" spc="-1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185" dirty="0">
                <a:latin typeface="Poppins" panose="00000500000000000000" pitchFamily="2" charset="0"/>
                <a:cs typeface="Poppins" panose="00000500000000000000" pitchFamily="2" charset="0"/>
              </a:rPr>
              <a:t>Manage</a:t>
            </a:r>
            <a:r>
              <a:rPr sz="3200" spc="-1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385" dirty="0"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sz="3200" spc="-1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155" dirty="0">
                <a:latin typeface="Poppins" panose="00000500000000000000" pitchFamily="2" charset="0"/>
                <a:cs typeface="Poppins" panose="00000500000000000000" pitchFamily="2" charset="0"/>
              </a:rPr>
              <a:t>Chesapeake</a:t>
            </a:r>
            <a:r>
              <a:rPr sz="32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204" dirty="0">
                <a:latin typeface="Poppins" panose="00000500000000000000" pitchFamily="2" charset="0"/>
                <a:cs typeface="Poppins" panose="00000500000000000000" pitchFamily="2" charset="0"/>
              </a:rPr>
              <a:t>Bay</a:t>
            </a:r>
            <a:r>
              <a:rPr sz="3200" spc="-1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-85" dirty="0">
                <a:latin typeface="Poppins" panose="00000500000000000000" pitchFamily="2" charset="0"/>
                <a:cs typeface="Poppins" panose="00000500000000000000" pitchFamily="2" charset="0"/>
              </a:rPr>
              <a:t>Trust</a:t>
            </a:r>
            <a:r>
              <a:rPr sz="3200" spc="-16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-10" dirty="0">
                <a:latin typeface="Poppins" panose="00000500000000000000" pitchFamily="2" charset="0"/>
                <a:cs typeface="Poppins" panose="00000500000000000000" pitchFamily="2" charset="0"/>
              </a:rPr>
              <a:t>Award: 	</a:t>
            </a:r>
            <a:r>
              <a:rPr sz="3200" u="sng" spc="-8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5"/>
              </a:rPr>
              <a:t>https://vimeo.com/400210113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b="1" spc="-204" dirty="0">
                <a:latin typeface="Poppins" panose="00000500000000000000" pitchFamily="2" charset="0"/>
                <a:cs typeface="Poppins" panose="00000500000000000000" pitchFamily="2" charset="0"/>
              </a:rPr>
              <a:t>Make</a:t>
            </a:r>
            <a:r>
              <a:rPr b="1" spc="-9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270" dirty="0">
                <a:latin typeface="Poppins" panose="00000500000000000000" pitchFamily="2" charset="0"/>
                <a:cs typeface="Poppins" panose="00000500000000000000" pitchFamily="2" charset="0"/>
              </a:rPr>
              <a:t>Sure</a:t>
            </a:r>
            <a:r>
              <a:rPr b="1" spc="-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415" dirty="0"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b="1" spc="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75" dirty="0">
                <a:latin typeface="Poppins" panose="00000500000000000000" pitchFamily="2" charset="0"/>
                <a:cs typeface="Poppins" panose="00000500000000000000" pitchFamily="2" charset="0"/>
              </a:rPr>
              <a:t>send</a:t>
            </a:r>
            <a:r>
              <a:rPr b="1" spc="-1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330" dirty="0">
                <a:latin typeface="Poppins" panose="00000500000000000000" pitchFamily="2" charset="0"/>
                <a:cs typeface="Poppins" panose="00000500000000000000" pitchFamily="2" charset="0"/>
              </a:rPr>
              <a:t>us</a:t>
            </a:r>
            <a:r>
              <a:rPr b="1" spc="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85" dirty="0">
                <a:latin typeface="Poppins" panose="00000500000000000000" pitchFamily="2" charset="0"/>
                <a:cs typeface="Poppins" panose="00000500000000000000" pitchFamily="2" charset="0"/>
              </a:rPr>
              <a:t>your</a:t>
            </a:r>
            <a:r>
              <a:rPr b="1" spc="-1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25" dirty="0">
                <a:latin typeface="Poppins" panose="00000500000000000000" pitchFamily="2" charset="0"/>
                <a:cs typeface="Poppins" panose="00000500000000000000" pitchFamily="2" charset="0"/>
              </a:rPr>
              <a:t>stories, </a:t>
            </a:r>
            <a:r>
              <a:rPr b="1" spc="-165" dirty="0">
                <a:latin typeface="Poppins" panose="00000500000000000000" pitchFamily="2" charset="0"/>
                <a:cs typeface="Poppins" panose="00000500000000000000" pitchFamily="2" charset="0"/>
              </a:rPr>
              <a:t>pictures,</a:t>
            </a:r>
            <a:r>
              <a:rPr b="1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40" dirty="0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b="1" spc="-2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50" dirty="0">
                <a:latin typeface="Poppins" panose="00000500000000000000" pitchFamily="2" charset="0"/>
                <a:cs typeface="Poppins" panose="00000500000000000000" pitchFamily="2" charset="0"/>
              </a:rPr>
              <a:t>videos</a:t>
            </a:r>
            <a:r>
              <a:rPr b="1" spc="-9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434" dirty="0"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b="1" spc="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90" dirty="0">
                <a:latin typeface="Poppins" panose="00000500000000000000" pitchFamily="2" charset="0"/>
                <a:cs typeface="Poppins" panose="00000500000000000000" pitchFamily="2" charset="0"/>
              </a:rPr>
              <a:t>Share</a:t>
            </a:r>
            <a:r>
              <a:rPr b="1" spc="-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25" dirty="0">
                <a:latin typeface="Poppins" panose="00000500000000000000" pitchFamily="2" charset="0"/>
                <a:cs typeface="Poppins" panose="00000500000000000000" pitchFamily="2" charset="0"/>
              </a:rPr>
              <a:t>and </a:t>
            </a:r>
            <a:r>
              <a:rPr b="1" spc="-10" dirty="0">
                <a:latin typeface="Poppins" panose="00000500000000000000" pitchFamily="2" charset="0"/>
                <a:cs typeface="Poppins" panose="00000500000000000000" pitchFamily="2" charset="0"/>
              </a:rPr>
              <a:t>Highlight!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7000" y="3189980"/>
            <a:ext cx="6712441" cy="59903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3050" y="3189981"/>
            <a:ext cx="4123893" cy="613574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" y="2610815"/>
            <a:ext cx="13714278" cy="76761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24361" y="8257626"/>
            <a:ext cx="2933700" cy="1624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105"/>
              </a:spcBef>
            </a:pPr>
            <a:r>
              <a:rPr sz="3750" spc="55" dirty="0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sz="37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40" dirty="0">
                <a:solidFill>
                  <a:srgbClr val="FFFFFF"/>
                </a:solidFill>
                <a:latin typeface="Arial"/>
                <a:cs typeface="Arial"/>
              </a:rPr>
              <a:t>You!</a:t>
            </a:r>
            <a:endParaRPr sz="3750">
              <a:latin typeface="Arial"/>
              <a:cs typeface="Arial"/>
            </a:endParaRPr>
          </a:p>
          <a:p>
            <a:pPr marL="12700">
              <a:lnSpc>
                <a:spcPts val="2125"/>
              </a:lnSpc>
              <a:spcBef>
                <a:spcPts val="2760"/>
              </a:spcBef>
            </a:pPr>
            <a:r>
              <a:rPr sz="18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r>
              <a:rPr sz="1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more</a:t>
            </a:r>
            <a:r>
              <a:rPr sz="18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information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visit</a:t>
            </a:r>
            <a:endParaRPr sz="1800">
              <a:latin typeface="Lucida Sans Unicode"/>
              <a:cs typeface="Lucida Sans Unicode"/>
            </a:endParaRPr>
          </a:p>
          <a:p>
            <a:pPr marL="939165">
              <a:lnSpc>
                <a:spcPts val="3204"/>
              </a:lnSpc>
            </a:pPr>
            <a:r>
              <a:rPr sz="2700" spc="-70" dirty="0">
                <a:solidFill>
                  <a:srgbClr val="FFFFFF"/>
                </a:solidFill>
                <a:latin typeface="Arial Black"/>
                <a:cs typeface="Arial Black"/>
              </a:rPr>
              <a:t>cbtrust.org</a:t>
            </a:r>
            <a:endParaRPr sz="27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11235" y="791116"/>
            <a:ext cx="409346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120" dirty="0">
                <a:latin typeface="Poppins" panose="00000500000000000000" pitchFamily="2" charset="0"/>
                <a:cs typeface="Poppins" panose="00000500000000000000" pitchFamily="2" charset="0"/>
              </a:rPr>
              <a:t>Qu</a:t>
            </a:r>
            <a:r>
              <a:rPr sz="4000" b="1" spc="-25" dirty="0">
                <a:latin typeface="Poppins" panose="00000500000000000000" pitchFamily="2" charset="0"/>
                <a:cs typeface="Poppins" panose="00000500000000000000" pitchFamily="2" charset="0"/>
              </a:rPr>
              <a:t>es</a:t>
            </a:r>
            <a:r>
              <a:rPr sz="4000" b="1" spc="-20" dirty="0"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  <a:r>
              <a:rPr sz="4000" b="1" spc="175" dirty="0">
                <a:latin typeface="Poppins" panose="00000500000000000000" pitchFamily="2" charset="0"/>
                <a:cs typeface="Poppins" panose="00000500000000000000" pitchFamily="2" charset="0"/>
              </a:rPr>
              <a:t>ions?</a:t>
            </a:r>
            <a:endParaRPr sz="40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495300"/>
            <a:ext cx="4420204" cy="121936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69339" y="2808702"/>
            <a:ext cx="92989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3995">
              <a:lnSpc>
                <a:spcPct val="100000"/>
              </a:lnSpc>
              <a:spcBef>
                <a:spcPts val="100"/>
              </a:spcBef>
              <a:buClr>
                <a:srgbClr val="4471C4"/>
              </a:buClr>
              <a:buSzPct val="75000"/>
              <a:buFont typeface="Wingdings 3"/>
              <a:buChar char=""/>
              <a:tabLst>
                <a:tab pos="226695" algn="l"/>
              </a:tabLst>
            </a:pPr>
            <a:r>
              <a:rPr sz="2400" spc="7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Program</a:t>
            </a:r>
            <a:r>
              <a:rPr sz="2400" spc="-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Coordinator:</a:t>
            </a:r>
            <a:r>
              <a:rPr sz="2400" spc="-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1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Sydney</a:t>
            </a:r>
            <a:r>
              <a:rPr sz="2400" spc="-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8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Tolliver,</a:t>
            </a:r>
            <a:r>
              <a:rPr sz="2400" spc="-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stollliver@cbtrust.org</a:t>
            </a:r>
            <a:r>
              <a:rPr sz="2400" u="none" spc="-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sz="2400" u="none" spc="-22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410-</a:t>
            </a:r>
            <a:r>
              <a:rPr sz="2400" u="none" spc="-8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974-</a:t>
            </a:r>
            <a:r>
              <a:rPr sz="2400" u="none" spc="-229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2941</a:t>
            </a:r>
            <a:r>
              <a:rPr sz="2400" u="none" spc="-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u="none" spc="-1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ext.</a:t>
            </a:r>
            <a:r>
              <a:rPr sz="2400" u="none" spc="-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u="none" spc="-38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137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8361" y="255523"/>
            <a:ext cx="7973695" cy="1294809"/>
          </a:xfrm>
          <a:prstGeom prst="rect">
            <a:avLst/>
          </a:prstGeom>
        </p:spPr>
        <p:txBody>
          <a:bodyPr vert="horz" wrap="square" lIns="0" tIns="779367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300" b="1" spc="-25" dirty="0">
                <a:latin typeface="Poppins" panose="00000500000000000000" pitchFamily="2" charset="0"/>
                <a:cs typeface="Poppins" panose="00000500000000000000" pitchFamily="2" charset="0"/>
              </a:rPr>
              <a:t>Agenda</a:t>
            </a:r>
            <a:endParaRPr sz="33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677" y="2405149"/>
            <a:ext cx="6923809" cy="83503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</a:tabLst>
            </a:pPr>
            <a:r>
              <a:rPr lang="en-US" sz="2400" b="1" spc="-8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</a:t>
            </a:r>
            <a:r>
              <a:rPr sz="2400" b="1" spc="-8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</a:t>
            </a:r>
            <a:r>
              <a:rPr sz="2400" b="1" spc="-3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b="1" spc="-3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Grant</a:t>
            </a:r>
            <a:endParaRPr sz="24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12165" lvl="1" indent="-342265">
              <a:lnSpc>
                <a:spcPct val="100000"/>
              </a:lnSpc>
              <a:spcBef>
                <a:spcPts val="2460"/>
              </a:spcBef>
              <a:buFont typeface="Arial"/>
              <a:buChar char="•"/>
              <a:tabLst>
                <a:tab pos="812165" algn="l"/>
              </a:tabLst>
            </a:pPr>
            <a:r>
              <a:rPr sz="2400" spc="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Overview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12165" lvl="1" indent="-342265">
              <a:lnSpc>
                <a:spcPct val="100000"/>
              </a:lnSpc>
              <a:spcBef>
                <a:spcPts val="3360"/>
              </a:spcBef>
              <a:buFont typeface="Arial"/>
              <a:buChar char="•"/>
              <a:tabLst>
                <a:tab pos="812165" algn="l"/>
              </a:tabLst>
            </a:pPr>
            <a:r>
              <a:rPr sz="2400" spc="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Grant</a:t>
            </a:r>
            <a:r>
              <a:rPr sz="2400" spc="-114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1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Life</a:t>
            </a:r>
            <a:r>
              <a:rPr sz="2400" spc="-1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9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Cycle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12165" lvl="1" indent="-342265">
              <a:lnSpc>
                <a:spcPct val="100000"/>
              </a:lnSpc>
              <a:spcBef>
                <a:spcPts val="3360"/>
              </a:spcBef>
              <a:buFont typeface="Arial"/>
              <a:buChar char="•"/>
              <a:tabLst>
                <a:tab pos="812165" algn="l"/>
              </a:tabLst>
            </a:pPr>
            <a:r>
              <a:rPr sz="2400" spc="114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Basic</a:t>
            </a:r>
            <a:r>
              <a:rPr sz="2400" spc="-1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Information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12165" lvl="1" indent="-342265">
              <a:lnSpc>
                <a:spcPct val="100000"/>
              </a:lnSpc>
              <a:spcBef>
                <a:spcPts val="3360"/>
              </a:spcBef>
              <a:buFont typeface="Arial"/>
              <a:buChar char="•"/>
              <a:tabLst>
                <a:tab pos="812165" algn="l"/>
              </a:tabLst>
            </a:pPr>
            <a:r>
              <a:rPr sz="24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Application</a:t>
            </a:r>
            <a:r>
              <a:rPr sz="2400" spc="29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Instructions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12165" lvl="1" indent="-342265">
              <a:lnSpc>
                <a:spcPct val="100000"/>
              </a:lnSpc>
              <a:spcBef>
                <a:spcPts val="3360"/>
              </a:spcBef>
              <a:buFont typeface="Arial"/>
              <a:buChar char="•"/>
              <a:tabLst>
                <a:tab pos="812165" algn="l"/>
              </a:tabLst>
            </a:pPr>
            <a:r>
              <a:rPr sz="2400" spc="-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Tips</a:t>
            </a:r>
            <a:r>
              <a:rPr sz="2400" spc="-16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</a:t>
            </a:r>
            <a:r>
              <a:rPr sz="2400" spc="-1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1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Success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12165" lvl="1" indent="-342265">
              <a:lnSpc>
                <a:spcPct val="100000"/>
              </a:lnSpc>
              <a:spcBef>
                <a:spcPts val="3360"/>
              </a:spcBef>
              <a:buFont typeface="Arial"/>
              <a:buChar char="•"/>
              <a:tabLst>
                <a:tab pos="812165" algn="l"/>
              </a:tabLst>
            </a:pPr>
            <a:r>
              <a:rPr sz="2400" spc="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Resources</a:t>
            </a:r>
            <a:endParaRPr lang="en-US" sz="2400" spc="40" dirty="0">
              <a:solidFill>
                <a:srgbClr val="40404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69900" lvl="1">
              <a:lnSpc>
                <a:spcPct val="100000"/>
              </a:lnSpc>
              <a:spcBef>
                <a:spcPts val="3360"/>
              </a:spcBef>
              <a:tabLst>
                <a:tab pos="812165" algn="l"/>
              </a:tabLst>
            </a:pPr>
            <a:r>
              <a:rPr lang="en-US" sz="2200" b="1" spc="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 Hands-On Deck</a:t>
            </a:r>
          </a:p>
          <a:p>
            <a:pPr marL="812800" lvl="1" indent="-342900">
              <a:lnSpc>
                <a:spcPct val="100000"/>
              </a:lnSpc>
              <a:spcBef>
                <a:spcPts val="3360"/>
              </a:spcBef>
              <a:buFont typeface="Arial" panose="020B0604020202020204" pitchFamily="34" charset="0"/>
              <a:buChar char="•"/>
              <a:tabLst>
                <a:tab pos="812165" algn="l"/>
              </a:tabLst>
            </a:pPr>
            <a:r>
              <a:rPr lang="en-US" sz="2400" spc="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Application Information</a:t>
            </a:r>
          </a:p>
          <a:p>
            <a:pPr marL="812165" lvl="1" indent="-342265">
              <a:lnSpc>
                <a:spcPct val="100000"/>
              </a:lnSpc>
              <a:spcBef>
                <a:spcPts val="3360"/>
              </a:spcBef>
              <a:buFont typeface="Arial"/>
              <a:buChar char="•"/>
              <a:tabLst>
                <a:tab pos="812165" algn="l"/>
              </a:tabLst>
            </a:pPr>
            <a:r>
              <a:rPr lang="en-US" sz="2400" spc="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Potential Projects</a:t>
            </a:r>
          </a:p>
          <a:p>
            <a:pPr marL="812165" lvl="3" indent="-342265">
              <a:spcBef>
                <a:spcPts val="3360"/>
              </a:spcBef>
              <a:buFont typeface="Arial"/>
              <a:buChar char="•"/>
              <a:tabLst>
                <a:tab pos="812165" algn="l"/>
              </a:tabLst>
            </a:pPr>
            <a:endParaRPr lang="en-US" sz="2800" spc="40" dirty="0">
              <a:solidFill>
                <a:srgbClr val="40404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299704" y="2522220"/>
            <a:ext cx="5416550" cy="7551420"/>
            <a:chOff x="8299704" y="2522220"/>
            <a:chExt cx="5416550" cy="75514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51620" y="2522220"/>
              <a:ext cx="4564379" cy="36804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9704" y="6057900"/>
              <a:ext cx="5416295" cy="401573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44788" y="559511"/>
            <a:ext cx="4420214" cy="12193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61" y="255523"/>
            <a:ext cx="7973695" cy="1220847"/>
          </a:xfrm>
          <a:prstGeom prst="rect">
            <a:avLst/>
          </a:prstGeom>
        </p:spPr>
        <p:txBody>
          <a:bodyPr vert="horz" wrap="square" lIns="0" tIns="660400" rIns="0" bIns="0" rtlCol="0">
            <a:spAutoFit/>
          </a:bodyPr>
          <a:lstStyle/>
          <a:p>
            <a:pPr marL="139700">
              <a:lnSpc>
                <a:spcPct val="100000"/>
              </a:lnSpc>
              <a:spcBef>
                <a:spcPts val="100"/>
              </a:spcBef>
            </a:pPr>
            <a:r>
              <a:rPr b="1" spc="-114" dirty="0">
                <a:latin typeface="Poppins" panose="00000500000000000000" pitchFamily="2" charset="0"/>
                <a:cs typeface="Poppins" panose="00000500000000000000" pitchFamily="2" charset="0"/>
              </a:rPr>
              <a:t>Mini</a:t>
            </a:r>
            <a:r>
              <a:rPr b="1" spc="-40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b="1" spc="-40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95" dirty="0">
                <a:latin typeface="Poppins" panose="00000500000000000000" pitchFamily="2" charset="0"/>
                <a:cs typeface="Poppins" panose="00000500000000000000" pitchFamily="2" charset="0"/>
              </a:rPr>
              <a:t>Grant</a:t>
            </a:r>
            <a:r>
              <a:rPr b="1" spc="-409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b="1" spc="-409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20" dirty="0">
                <a:latin typeface="Poppins" panose="00000500000000000000" pitchFamily="2" charset="0"/>
                <a:cs typeface="Poppins" panose="00000500000000000000" pitchFamily="2" charset="0"/>
              </a:rPr>
              <a:t>Program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894" y="2451735"/>
            <a:ext cx="13192760" cy="3377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0" marR="304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81000" algn="l"/>
              </a:tabLst>
            </a:pP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200" spc="-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Corps</a:t>
            </a:r>
            <a:r>
              <a:rPr sz="2200" spc="-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Mini</a:t>
            </a:r>
            <a:r>
              <a:rPr sz="2200" spc="-6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5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Grant</a:t>
            </a:r>
            <a:r>
              <a:rPr sz="2200" spc="-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Program</a:t>
            </a:r>
            <a:r>
              <a:rPr sz="2200" spc="-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</a:t>
            </a:r>
            <a:r>
              <a:rPr sz="2200" spc="-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designed</a:t>
            </a:r>
            <a:r>
              <a:rPr sz="2200" spc="-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sz="2200" spc="-8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fund</a:t>
            </a:r>
            <a:r>
              <a:rPr sz="2200" spc="-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projects</a:t>
            </a:r>
            <a:r>
              <a:rPr sz="2200" spc="-3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managed</a:t>
            </a:r>
            <a:r>
              <a:rPr sz="2200" spc="-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8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by</a:t>
            </a:r>
            <a:r>
              <a:rPr sz="2200" spc="-6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9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Chesapeake </a:t>
            </a:r>
            <a:r>
              <a:rPr sz="2200" spc="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Conservation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200" spc="-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Climate</a:t>
            </a:r>
            <a:r>
              <a:rPr sz="2200" spc="-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Corps</a:t>
            </a:r>
            <a:r>
              <a:rPr sz="2200" spc="-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Members</a:t>
            </a:r>
            <a:r>
              <a:rPr sz="2200" spc="-2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5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that</a:t>
            </a:r>
            <a:r>
              <a:rPr sz="2200" spc="-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engage</a:t>
            </a:r>
            <a:r>
              <a:rPr sz="2200" spc="-3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residents</a:t>
            </a:r>
            <a:r>
              <a:rPr sz="2200" spc="-3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sz="2200" spc="-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projects</a:t>
            </a:r>
            <a:r>
              <a:rPr sz="2200" spc="-2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200" spc="-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5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programs that</a:t>
            </a:r>
            <a:r>
              <a:rPr sz="2200" spc="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increase</a:t>
            </a:r>
            <a:r>
              <a:rPr sz="2200" spc="8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stewardship</a:t>
            </a:r>
            <a:r>
              <a:rPr sz="2200" spc="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ethic</a:t>
            </a:r>
            <a:r>
              <a:rPr sz="2200" spc="8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sz="2200" spc="5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natural</a:t>
            </a:r>
            <a:r>
              <a:rPr sz="2200" spc="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resources</a:t>
            </a:r>
            <a:r>
              <a:rPr sz="2200" spc="114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through</a:t>
            </a:r>
            <a:r>
              <a:rPr sz="2200" spc="9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on-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the-ground</a:t>
            </a:r>
            <a:r>
              <a:rPr sz="2200" spc="1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restoration, </a:t>
            </a:r>
            <a:r>
              <a:rPr sz="2200" spc="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environmental</a:t>
            </a:r>
            <a:r>
              <a:rPr sz="2200" spc="-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education</a:t>
            </a:r>
            <a:r>
              <a:rPr sz="2200" spc="-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200" spc="-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outreach</a:t>
            </a:r>
            <a:r>
              <a:rPr sz="2200" spc="-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200" spc="-5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6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community</a:t>
            </a:r>
            <a:r>
              <a:rPr sz="2200" spc="-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0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engagement</a:t>
            </a:r>
            <a:r>
              <a:rPr sz="2200" spc="-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activities</a:t>
            </a:r>
            <a:r>
              <a:rPr sz="2200" spc="-7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</a:t>
            </a:r>
            <a:r>
              <a:rPr sz="2200" spc="-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restoration</a:t>
            </a:r>
            <a:r>
              <a:rPr sz="2200" spc="-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200" spc="-6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protection</a:t>
            </a:r>
            <a:r>
              <a:rPr sz="2200" spc="-3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sz="2200" spc="-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200" spc="-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Chesapeake</a:t>
            </a:r>
            <a:r>
              <a:rPr sz="2200" spc="-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Bay</a:t>
            </a:r>
            <a:r>
              <a:rPr sz="2200" spc="-6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13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200" spc="-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its</a:t>
            </a:r>
            <a:r>
              <a:rPr sz="2200" spc="-8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3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rivers.</a:t>
            </a:r>
            <a:r>
              <a:rPr sz="2200" spc="-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200" spc="-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</a:t>
            </a:r>
            <a:r>
              <a:rPr sz="2200" spc="-6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5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grant</a:t>
            </a:r>
            <a:r>
              <a:rPr sz="2200" spc="-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</a:t>
            </a:r>
            <a:r>
              <a:rPr sz="2200" spc="-8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designed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sz="2200" spc="-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support</a:t>
            </a:r>
            <a:r>
              <a:rPr sz="2200" spc="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26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sz="2200" spc="-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project</a:t>
            </a:r>
            <a:r>
              <a:rPr sz="2200" spc="4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being led</a:t>
            </a:r>
            <a:r>
              <a:rPr sz="2200" spc="-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8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by</a:t>
            </a:r>
            <a:r>
              <a:rPr sz="2200" spc="-1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26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Corps</a:t>
            </a:r>
            <a:r>
              <a:rPr sz="2200" spc="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member.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8100">
              <a:lnSpc>
                <a:spcPct val="100000"/>
              </a:lnSpc>
              <a:spcBef>
                <a:spcPts val="2640"/>
              </a:spcBef>
            </a:pPr>
            <a:r>
              <a:rPr sz="2200" spc="-8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Deadline:</a:t>
            </a:r>
            <a:r>
              <a:rPr sz="2200" spc="-24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b="1" spc="8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March</a:t>
            </a:r>
            <a:r>
              <a:rPr sz="2200" b="1" spc="-1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00" b="1" spc="-1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27,</a:t>
            </a:r>
            <a:r>
              <a:rPr sz="2175" b="1" spc="172" baseline="24904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00" b="1" spc="-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2026,</a:t>
            </a:r>
            <a:r>
              <a:rPr sz="2200" b="1" spc="-10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b="1" spc="114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</a:t>
            </a:r>
            <a:r>
              <a:rPr sz="2200" b="1" spc="-1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b="1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4:00pm</a:t>
            </a:r>
            <a:r>
              <a:rPr sz="2200" b="1" spc="-12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b="1" spc="-2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</a:t>
            </a:r>
            <a:endParaRPr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8100">
              <a:lnSpc>
                <a:spcPct val="100000"/>
              </a:lnSpc>
              <a:spcBef>
                <a:spcPts val="2640"/>
              </a:spcBef>
            </a:pPr>
            <a:r>
              <a:rPr sz="2200" spc="-5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Funding</a:t>
            </a:r>
            <a:r>
              <a:rPr sz="2200" spc="-17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9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level:</a:t>
            </a:r>
            <a:r>
              <a:rPr sz="2200" spc="-254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b="1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Up</a:t>
            </a:r>
            <a:r>
              <a:rPr sz="2200" b="1" spc="-5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b="1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sz="2200" b="1" spc="-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$1,250</a:t>
            </a:r>
            <a:endParaRPr sz="2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6967" y="5792725"/>
            <a:ext cx="4131563" cy="45323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0304" y="5788153"/>
            <a:ext cx="3602734" cy="453694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6655" y="5792725"/>
            <a:ext cx="3599687" cy="45323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852087"/>
            <a:ext cx="285750" cy="3806190"/>
          </a:xfrm>
          <a:custGeom>
            <a:avLst/>
            <a:gdLst/>
            <a:ahLst/>
            <a:cxnLst/>
            <a:rect l="l" t="t" r="r" b="b"/>
            <a:pathLst>
              <a:path w="285750" h="3806190">
                <a:moveTo>
                  <a:pt x="285750" y="0"/>
                </a:moveTo>
                <a:lnTo>
                  <a:pt x="0" y="0"/>
                </a:lnTo>
                <a:lnTo>
                  <a:pt x="0" y="3806012"/>
                </a:lnTo>
                <a:lnTo>
                  <a:pt x="285750" y="3806012"/>
                </a:lnTo>
                <a:lnTo>
                  <a:pt x="28575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8954" y="869068"/>
            <a:ext cx="63785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40" dirty="0">
                <a:latin typeface="Poppins" panose="00000500000000000000" pitchFamily="2" charset="0"/>
                <a:cs typeface="Poppins" panose="00000500000000000000" pitchFamily="2" charset="0"/>
              </a:rPr>
              <a:t>Mini</a:t>
            </a:r>
            <a:r>
              <a:rPr sz="4800" b="1" spc="-5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800" b="1" spc="-120" dirty="0">
                <a:latin typeface="Poppins" panose="00000500000000000000" pitchFamily="2" charset="0"/>
                <a:cs typeface="Poppins" panose="00000500000000000000" pitchFamily="2" charset="0"/>
              </a:rPr>
              <a:t>Grant</a:t>
            </a:r>
            <a:r>
              <a:rPr sz="4800" b="1" spc="-5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800" b="1" spc="-370" dirty="0">
                <a:latin typeface="Poppins" panose="00000500000000000000" pitchFamily="2" charset="0"/>
                <a:cs typeface="Poppins" panose="00000500000000000000" pitchFamily="2" charset="0"/>
              </a:rPr>
              <a:t>Life</a:t>
            </a:r>
            <a:r>
              <a:rPr sz="4800" b="1" spc="-58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800" b="1" spc="-105" dirty="0">
                <a:latin typeface="Poppins" panose="00000500000000000000" pitchFamily="2" charset="0"/>
                <a:cs typeface="Poppins" panose="00000500000000000000" pitchFamily="2" charset="0"/>
              </a:rPr>
              <a:t>Cycle</a:t>
            </a:r>
            <a:endParaRPr sz="48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8954" y="1995515"/>
            <a:ext cx="554863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-7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</a:t>
            </a:r>
            <a:r>
              <a:rPr lang="en-US" sz="2200" spc="-7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</a:t>
            </a:r>
            <a:r>
              <a:rPr sz="2200" spc="-7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-2</a:t>
            </a:r>
            <a:r>
              <a:rPr lang="en-US" sz="2200" spc="-7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r>
              <a:rPr sz="2200" spc="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Application</a:t>
            </a:r>
            <a:r>
              <a:rPr sz="2200" spc="-3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6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Process</a:t>
            </a:r>
            <a:r>
              <a:rPr sz="2200" spc="-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9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&amp;</a:t>
            </a:r>
            <a:r>
              <a:rPr sz="2200" spc="5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Timeline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79092" y="3009900"/>
            <a:ext cx="3490595" cy="1725295"/>
            <a:chOff x="1879092" y="3009900"/>
            <a:chExt cx="3490595" cy="1725295"/>
          </a:xfrm>
        </p:grpSpPr>
        <p:sp>
          <p:nvSpPr>
            <p:cNvPr id="8" name="object 8"/>
            <p:cNvSpPr/>
            <p:nvPr/>
          </p:nvSpPr>
          <p:spPr>
            <a:xfrm>
              <a:off x="4744784" y="3872623"/>
              <a:ext cx="621665" cy="0"/>
            </a:xfrm>
            <a:custGeom>
              <a:avLst/>
              <a:gdLst/>
              <a:ahLst/>
              <a:cxnLst/>
              <a:rect l="l" t="t" r="r" b="b"/>
              <a:pathLst>
                <a:path w="621664">
                  <a:moveTo>
                    <a:pt x="0" y="0"/>
                  </a:moveTo>
                  <a:lnTo>
                    <a:pt x="621614" y="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90206" y="3828169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9092" y="3009900"/>
              <a:ext cx="2871215" cy="172516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986627" y="3426567"/>
            <a:ext cx="2656205" cy="7391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5"/>
              </a:spcBef>
            </a:pPr>
            <a:r>
              <a:rPr sz="1500" spc="-45" dirty="0">
                <a:latin typeface="Arial Black"/>
                <a:cs typeface="Poppins" panose="00000500000000000000" pitchFamily="2" charset="0"/>
              </a:rPr>
              <a:t>Advertisement</a:t>
            </a:r>
            <a:r>
              <a:rPr sz="1500" spc="-140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155" dirty="0">
                <a:latin typeface="Arial Black"/>
                <a:cs typeface="Poppins" panose="00000500000000000000" pitchFamily="2" charset="0"/>
              </a:rPr>
              <a:t>&amp;</a:t>
            </a:r>
            <a:r>
              <a:rPr sz="1500" spc="-135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10" dirty="0">
                <a:latin typeface="Arial Black"/>
                <a:cs typeface="Poppins" panose="00000500000000000000" pitchFamily="2" charset="0"/>
              </a:rPr>
              <a:t>Outreach</a:t>
            </a:r>
            <a:endParaRPr sz="1500" dirty="0">
              <a:latin typeface="Arial Black"/>
              <a:cs typeface="Poppins" panose="000005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010"/>
              </a:spcBef>
            </a:pPr>
            <a:r>
              <a:rPr sz="1500" i="1" spc="-10" dirty="0">
                <a:latin typeface="Century Gothic"/>
                <a:cs typeface="Poppins" panose="00000500000000000000" pitchFamily="2" charset="0"/>
              </a:rPr>
              <a:t>Ongoing</a:t>
            </a:r>
            <a:endParaRPr sz="1500" dirty="0">
              <a:latin typeface="Century Gothic"/>
              <a:cs typeface="Poppins" panose="00000500000000000000" pitchFamily="2" charset="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401056" y="3009900"/>
            <a:ext cx="3490595" cy="1725295"/>
            <a:chOff x="5401056" y="3009900"/>
            <a:chExt cx="3490595" cy="1725295"/>
          </a:xfrm>
        </p:grpSpPr>
        <p:sp>
          <p:nvSpPr>
            <p:cNvPr id="13" name="object 13"/>
            <p:cNvSpPr/>
            <p:nvPr/>
          </p:nvSpPr>
          <p:spPr>
            <a:xfrm>
              <a:off x="8266362" y="3872623"/>
              <a:ext cx="621665" cy="0"/>
            </a:xfrm>
            <a:custGeom>
              <a:avLst/>
              <a:gdLst/>
              <a:ahLst/>
              <a:cxnLst/>
              <a:rect l="l" t="t" r="r" b="b"/>
              <a:pathLst>
                <a:path w="621665">
                  <a:moveTo>
                    <a:pt x="0" y="0"/>
                  </a:moveTo>
                  <a:lnTo>
                    <a:pt x="621614" y="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11783" y="3828169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1056" y="3009900"/>
              <a:ext cx="2871215" cy="172516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575293" y="3269976"/>
            <a:ext cx="2521585" cy="1151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277495" indent="-635" algn="ctr">
              <a:lnSpc>
                <a:spcPct val="112000"/>
              </a:lnSpc>
              <a:spcBef>
                <a:spcPts val="100"/>
              </a:spcBef>
            </a:pPr>
            <a:r>
              <a:rPr sz="1500" spc="-55" dirty="0">
                <a:latin typeface="Arial Black"/>
                <a:cs typeface="Poppins" panose="00000500000000000000" pitchFamily="2" charset="0"/>
              </a:rPr>
              <a:t>Online</a:t>
            </a:r>
            <a:r>
              <a:rPr sz="1500" spc="-145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10" dirty="0">
                <a:latin typeface="Arial Black"/>
                <a:cs typeface="Poppins" panose="00000500000000000000" pitchFamily="2" charset="0"/>
              </a:rPr>
              <a:t>Grant </a:t>
            </a:r>
            <a:r>
              <a:rPr sz="1500" spc="-45" dirty="0">
                <a:latin typeface="Arial Black"/>
                <a:cs typeface="Poppins" panose="00000500000000000000" pitchFamily="2" charset="0"/>
              </a:rPr>
              <a:t>Application</a:t>
            </a:r>
            <a:r>
              <a:rPr sz="1500" spc="-120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75" dirty="0">
                <a:latin typeface="Arial Black"/>
                <a:cs typeface="Poppins" panose="00000500000000000000" pitchFamily="2" charset="0"/>
              </a:rPr>
              <a:t>Process</a:t>
            </a:r>
            <a:endParaRPr sz="1500">
              <a:latin typeface="Arial Black"/>
              <a:cs typeface="Poppins" panose="00000500000000000000" pitchFamily="2" charset="0"/>
            </a:endParaRPr>
          </a:p>
          <a:p>
            <a:pPr marL="12700" marR="5080" algn="ctr">
              <a:lnSpc>
                <a:spcPct val="112000"/>
              </a:lnSpc>
              <a:spcBef>
                <a:spcPts val="800"/>
              </a:spcBef>
            </a:pPr>
            <a:r>
              <a:rPr sz="1500" i="1" dirty="0">
                <a:latin typeface="Century Gothic"/>
                <a:cs typeface="Poppins" panose="00000500000000000000" pitchFamily="2" charset="0"/>
              </a:rPr>
              <a:t>Must</a:t>
            </a:r>
            <a:r>
              <a:rPr sz="1500" i="1" spc="9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70" dirty="0">
                <a:latin typeface="Century Gothic"/>
                <a:cs typeface="Poppins" panose="00000500000000000000" pitchFamily="2" charset="0"/>
              </a:rPr>
              <a:t>submit</a:t>
            </a:r>
            <a:r>
              <a:rPr sz="1500" i="1" spc="9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105" dirty="0">
                <a:latin typeface="Century Gothic"/>
                <a:cs typeface="Poppins" panose="00000500000000000000" pitchFamily="2" charset="0"/>
              </a:rPr>
              <a:t>8</a:t>
            </a:r>
            <a:r>
              <a:rPr sz="1500" i="1" spc="10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weeks</a:t>
            </a:r>
            <a:r>
              <a:rPr sz="1500" i="1" spc="8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20" dirty="0">
                <a:latin typeface="Century Gothic"/>
                <a:cs typeface="Poppins" panose="00000500000000000000" pitchFamily="2" charset="0"/>
              </a:rPr>
              <a:t>prior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to</a:t>
            </a:r>
            <a:r>
              <a:rPr sz="1500" i="1" spc="5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project</a:t>
            </a:r>
            <a:r>
              <a:rPr sz="1500" i="1" spc="4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65" dirty="0">
                <a:latin typeface="Century Gothic"/>
                <a:cs typeface="Poppins" panose="00000500000000000000" pitchFamily="2" charset="0"/>
              </a:rPr>
              <a:t>start</a:t>
            </a:r>
            <a:r>
              <a:rPr sz="1500" i="1" spc="4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20" dirty="0">
                <a:latin typeface="Century Gothic"/>
                <a:cs typeface="Poppins" panose="00000500000000000000" pitchFamily="2" charset="0"/>
              </a:rPr>
              <a:t>date</a:t>
            </a:r>
            <a:endParaRPr sz="1500">
              <a:latin typeface="Century Gothic"/>
              <a:cs typeface="Poppins" panose="00000500000000000000" pitchFamily="2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285462" y="3009900"/>
            <a:ext cx="8509000" cy="2368550"/>
            <a:chOff x="3285462" y="3009900"/>
            <a:chExt cx="8509000" cy="2368550"/>
          </a:xfrm>
        </p:grpSpPr>
        <p:sp>
          <p:nvSpPr>
            <p:cNvPr id="18" name="object 18"/>
            <p:cNvSpPr/>
            <p:nvPr/>
          </p:nvSpPr>
          <p:spPr>
            <a:xfrm>
              <a:off x="3333084" y="4729745"/>
              <a:ext cx="7025640" cy="645795"/>
            </a:xfrm>
            <a:custGeom>
              <a:avLst/>
              <a:gdLst/>
              <a:ahLst/>
              <a:cxnLst/>
              <a:rect l="l" t="t" r="r" b="b"/>
              <a:pathLst>
                <a:path w="7025640" h="645795">
                  <a:moveTo>
                    <a:pt x="7025119" y="0"/>
                  </a:moveTo>
                  <a:lnTo>
                    <a:pt x="7025119" y="342988"/>
                  </a:lnTo>
                  <a:lnTo>
                    <a:pt x="0" y="342988"/>
                  </a:lnTo>
                  <a:lnTo>
                    <a:pt x="0" y="645502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88637" y="5299042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0"/>
                  </a:moveTo>
                  <a:lnTo>
                    <a:pt x="44450" y="7620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3020" y="3009900"/>
              <a:ext cx="2871214" cy="172516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220315" y="3269976"/>
            <a:ext cx="2277110" cy="1151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820" marR="203200" indent="-635" algn="ctr">
              <a:lnSpc>
                <a:spcPct val="112000"/>
              </a:lnSpc>
              <a:spcBef>
                <a:spcPts val="100"/>
              </a:spcBef>
            </a:pPr>
            <a:r>
              <a:rPr sz="1500" spc="-95" dirty="0">
                <a:latin typeface="Arial Black"/>
                <a:cs typeface="Poppins" panose="00000500000000000000" pitchFamily="2" charset="0"/>
              </a:rPr>
              <a:t>Review</a:t>
            </a:r>
            <a:r>
              <a:rPr sz="1500" spc="-155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dirty="0">
                <a:latin typeface="Arial Black"/>
                <a:cs typeface="Poppins" panose="00000500000000000000" pitchFamily="2" charset="0"/>
              </a:rPr>
              <a:t>by</a:t>
            </a:r>
            <a:r>
              <a:rPr sz="1500" spc="-130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10" dirty="0">
                <a:latin typeface="Arial Black"/>
                <a:cs typeface="Poppins" panose="00000500000000000000" pitchFamily="2" charset="0"/>
              </a:rPr>
              <a:t>Internal </a:t>
            </a:r>
            <a:r>
              <a:rPr sz="1500" spc="-90" dirty="0">
                <a:latin typeface="Arial Black"/>
                <a:cs typeface="Poppins" panose="00000500000000000000" pitchFamily="2" charset="0"/>
              </a:rPr>
              <a:t>Review</a:t>
            </a:r>
            <a:r>
              <a:rPr sz="1500" spc="-155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30" dirty="0">
                <a:latin typeface="Arial Black"/>
                <a:cs typeface="Poppins" panose="00000500000000000000" pitchFamily="2" charset="0"/>
              </a:rPr>
              <a:t>Committee</a:t>
            </a:r>
            <a:endParaRPr sz="1500">
              <a:latin typeface="Arial Black"/>
              <a:cs typeface="Poppins" panose="00000500000000000000" pitchFamily="2" charset="0"/>
            </a:endParaRPr>
          </a:p>
          <a:p>
            <a:pPr marL="12700" marR="5080" algn="ctr">
              <a:lnSpc>
                <a:spcPct val="112000"/>
              </a:lnSpc>
              <a:spcBef>
                <a:spcPts val="800"/>
              </a:spcBef>
            </a:pPr>
            <a:r>
              <a:rPr sz="1500" i="1" spc="55" dirty="0">
                <a:latin typeface="Century Gothic"/>
                <a:cs typeface="Poppins" panose="00000500000000000000" pitchFamily="2" charset="0"/>
              </a:rPr>
              <a:t>Primary</a:t>
            </a:r>
            <a:r>
              <a:rPr sz="1500" i="1" spc="2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and</a:t>
            </a:r>
            <a:r>
              <a:rPr sz="1500" i="1" spc="3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10" dirty="0">
                <a:latin typeface="Century Gothic"/>
                <a:cs typeface="Poppins" panose="00000500000000000000" pitchFamily="2" charset="0"/>
              </a:rPr>
              <a:t>Secondary reviewers</a:t>
            </a:r>
            <a:endParaRPr sz="1500">
              <a:latin typeface="Century Gothic"/>
              <a:cs typeface="Poppins" panose="00000500000000000000" pitchFamily="2" charset="0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897379" y="5410200"/>
            <a:ext cx="3493135" cy="1725295"/>
            <a:chOff x="1897379" y="5410200"/>
            <a:chExt cx="3493135" cy="1725295"/>
          </a:xfrm>
        </p:grpSpPr>
        <p:sp>
          <p:nvSpPr>
            <p:cNvPr id="23" name="object 23"/>
            <p:cNvSpPr/>
            <p:nvPr/>
          </p:nvSpPr>
          <p:spPr>
            <a:xfrm>
              <a:off x="4762821" y="6272850"/>
              <a:ext cx="624205" cy="0"/>
            </a:xfrm>
            <a:custGeom>
              <a:avLst/>
              <a:gdLst/>
              <a:ahLst/>
              <a:cxnLst/>
              <a:rect l="l" t="t" r="r" b="b"/>
              <a:pathLst>
                <a:path w="624204">
                  <a:moveTo>
                    <a:pt x="0" y="0"/>
                  </a:moveTo>
                  <a:lnTo>
                    <a:pt x="624078" y="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10705" y="622839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7379" y="5410200"/>
              <a:ext cx="2871215" cy="172516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010794" y="5541615"/>
            <a:ext cx="2645410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369570" algn="ctr">
              <a:lnSpc>
                <a:spcPct val="112000"/>
              </a:lnSpc>
              <a:spcBef>
                <a:spcPts val="100"/>
              </a:spcBef>
            </a:pPr>
            <a:r>
              <a:rPr sz="1500" spc="-90" dirty="0">
                <a:latin typeface="Arial Black"/>
                <a:cs typeface="Poppins" panose="00000500000000000000" pitchFamily="2" charset="0"/>
              </a:rPr>
              <a:t>No</a:t>
            </a:r>
            <a:r>
              <a:rPr sz="1500" spc="-195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40" dirty="0">
                <a:latin typeface="Arial Black"/>
                <a:cs typeface="Poppins" panose="00000500000000000000" pitchFamily="2" charset="0"/>
              </a:rPr>
              <a:t>Reimbursement </a:t>
            </a:r>
            <a:r>
              <a:rPr sz="1500" spc="-10" dirty="0">
                <a:latin typeface="Arial Black"/>
                <a:cs typeface="Poppins" panose="00000500000000000000" pitchFamily="2" charset="0"/>
              </a:rPr>
              <a:t>Funding</a:t>
            </a:r>
            <a:endParaRPr sz="1500">
              <a:latin typeface="Arial Black"/>
              <a:cs typeface="Poppins" panose="00000500000000000000" pitchFamily="2" charset="0"/>
            </a:endParaRPr>
          </a:p>
          <a:p>
            <a:pPr marL="12700" marR="5080" indent="-2540" algn="ctr">
              <a:lnSpc>
                <a:spcPct val="112300"/>
              </a:lnSpc>
              <a:spcBef>
                <a:spcPts val="795"/>
              </a:spcBef>
            </a:pPr>
            <a:r>
              <a:rPr sz="1500" i="1" dirty="0">
                <a:latin typeface="Century Gothic"/>
                <a:cs typeface="Poppins" panose="00000500000000000000" pitchFamily="2" charset="0"/>
              </a:rPr>
              <a:t>Do</a:t>
            </a:r>
            <a:r>
              <a:rPr sz="1500" i="1" spc="3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not</a:t>
            </a:r>
            <a:r>
              <a:rPr sz="1500" i="1" spc="1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65" dirty="0">
                <a:latin typeface="Century Gothic"/>
                <a:cs typeface="Poppins" panose="00000500000000000000" pitchFamily="2" charset="0"/>
              </a:rPr>
              <a:t>start</a:t>
            </a:r>
            <a:r>
              <a:rPr sz="1500" i="1" spc="1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10" dirty="0">
                <a:latin typeface="Century Gothic"/>
                <a:cs typeface="Poppins" panose="00000500000000000000" pitchFamily="2" charset="0"/>
              </a:rPr>
              <a:t>spending</a:t>
            </a:r>
            <a:r>
              <a:rPr sz="1500" i="1" spc="50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55" dirty="0">
                <a:latin typeface="Century Gothic"/>
                <a:cs typeface="Poppins" panose="00000500000000000000" pitchFamily="2" charset="0"/>
              </a:rPr>
              <a:t>funds</a:t>
            </a:r>
            <a:r>
              <a:rPr sz="1500" i="1" spc="5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toward</a:t>
            </a:r>
            <a:r>
              <a:rPr sz="1500" i="1" spc="4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the</a:t>
            </a:r>
            <a:r>
              <a:rPr sz="1500" i="1" spc="4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10" dirty="0">
                <a:latin typeface="Century Gothic"/>
                <a:cs typeface="Poppins" panose="00000500000000000000" pitchFamily="2" charset="0"/>
              </a:rPr>
              <a:t>project </a:t>
            </a:r>
            <a:r>
              <a:rPr sz="1500" i="1" spc="50" dirty="0">
                <a:latin typeface="Century Gothic"/>
                <a:cs typeface="Poppins" panose="00000500000000000000" pitchFamily="2" charset="0"/>
              </a:rPr>
              <a:t>until</a:t>
            </a:r>
            <a:r>
              <a:rPr sz="1500" i="1" spc="-3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20" dirty="0">
                <a:latin typeface="Century Gothic"/>
                <a:cs typeface="Poppins" panose="00000500000000000000" pitchFamily="2" charset="0"/>
              </a:rPr>
              <a:t>you’ve</a:t>
            </a:r>
            <a:r>
              <a:rPr sz="1500" i="1" spc="-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been</a:t>
            </a:r>
            <a:r>
              <a:rPr sz="1500" i="1" spc="-3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10" dirty="0">
                <a:latin typeface="Century Gothic"/>
                <a:cs typeface="Poppins" panose="00000500000000000000" pitchFamily="2" charset="0"/>
              </a:rPr>
              <a:t>approved</a:t>
            </a:r>
            <a:endParaRPr sz="1500">
              <a:latin typeface="Century Gothic"/>
              <a:cs typeface="Poppins" panose="00000500000000000000" pitchFamily="2" charset="0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422391" y="5410200"/>
            <a:ext cx="3469004" cy="1725295"/>
            <a:chOff x="5422391" y="5410200"/>
            <a:chExt cx="3469004" cy="1725295"/>
          </a:xfrm>
        </p:grpSpPr>
        <p:sp>
          <p:nvSpPr>
            <p:cNvPr id="28" name="object 28"/>
            <p:cNvSpPr/>
            <p:nvPr/>
          </p:nvSpPr>
          <p:spPr>
            <a:xfrm>
              <a:off x="8286860" y="6248973"/>
              <a:ext cx="601345" cy="24130"/>
            </a:xfrm>
            <a:custGeom>
              <a:avLst/>
              <a:gdLst/>
              <a:ahLst/>
              <a:cxnLst/>
              <a:rect l="l" t="t" r="r" b="b"/>
              <a:pathLst>
                <a:path w="601345" h="24129">
                  <a:moveTo>
                    <a:pt x="0" y="23875"/>
                  </a:moveTo>
                  <a:lnTo>
                    <a:pt x="320802" y="23875"/>
                  </a:lnTo>
                  <a:lnTo>
                    <a:pt x="320802" y="0"/>
                  </a:lnTo>
                  <a:lnTo>
                    <a:pt x="601116" y="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811781" y="6204517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2391" y="5410200"/>
              <a:ext cx="2869691" cy="1725167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673516" y="5826793"/>
            <a:ext cx="2367280" cy="7391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05"/>
              </a:spcBef>
            </a:pPr>
            <a:r>
              <a:rPr sz="1500" spc="-70" dirty="0">
                <a:latin typeface="Arial Black"/>
                <a:cs typeface="Poppins" panose="00000500000000000000" pitchFamily="2" charset="0"/>
              </a:rPr>
              <a:t>Decision</a:t>
            </a:r>
            <a:r>
              <a:rPr sz="1500" spc="-150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10" dirty="0">
                <a:latin typeface="Arial Black"/>
                <a:cs typeface="Poppins" panose="00000500000000000000" pitchFamily="2" charset="0"/>
              </a:rPr>
              <a:t>Announced</a:t>
            </a:r>
            <a:endParaRPr sz="1500">
              <a:latin typeface="Arial Black"/>
              <a:cs typeface="Poppins" panose="000005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010"/>
              </a:spcBef>
            </a:pPr>
            <a:r>
              <a:rPr sz="1500" i="1" dirty="0">
                <a:latin typeface="Century Gothic"/>
                <a:cs typeface="Poppins" panose="00000500000000000000" pitchFamily="2" charset="0"/>
              </a:rPr>
              <a:t>~8</a:t>
            </a:r>
            <a:r>
              <a:rPr sz="1500" i="1" spc="8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weeks</a:t>
            </a:r>
            <a:r>
              <a:rPr sz="1500" i="1" spc="6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after</a:t>
            </a:r>
            <a:r>
              <a:rPr sz="1500" i="1" spc="7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50" dirty="0">
                <a:latin typeface="Century Gothic"/>
                <a:cs typeface="Poppins" panose="00000500000000000000" pitchFamily="2" charset="0"/>
              </a:rPr>
              <a:t>submittal</a:t>
            </a:r>
            <a:endParaRPr sz="1500">
              <a:latin typeface="Century Gothic"/>
              <a:cs typeface="Poppins" panose="00000500000000000000" pitchFamily="2" charset="0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267425" y="5385815"/>
            <a:ext cx="8527415" cy="2345690"/>
            <a:chOff x="3267425" y="5385815"/>
            <a:chExt cx="8527415" cy="2345690"/>
          </a:xfrm>
        </p:grpSpPr>
        <p:sp>
          <p:nvSpPr>
            <p:cNvPr id="33" name="object 33"/>
            <p:cNvSpPr/>
            <p:nvPr/>
          </p:nvSpPr>
          <p:spPr>
            <a:xfrm>
              <a:off x="3315050" y="7106092"/>
              <a:ext cx="7043420" cy="621665"/>
            </a:xfrm>
            <a:custGeom>
              <a:avLst/>
              <a:gdLst/>
              <a:ahLst/>
              <a:cxnLst/>
              <a:rect l="l" t="t" r="r" b="b"/>
              <a:pathLst>
                <a:path w="7043420" h="621665">
                  <a:moveTo>
                    <a:pt x="7043153" y="0"/>
                  </a:moveTo>
                  <a:lnTo>
                    <a:pt x="7043153" y="331050"/>
                  </a:lnTo>
                  <a:lnTo>
                    <a:pt x="0" y="331050"/>
                  </a:lnTo>
                  <a:lnTo>
                    <a:pt x="0" y="621614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270600" y="7651512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0"/>
                  </a:moveTo>
                  <a:lnTo>
                    <a:pt x="44450" y="76199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23019" y="5385815"/>
              <a:ext cx="2871214" cy="172516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9163925" y="5517737"/>
            <a:ext cx="238696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395" marR="231775" indent="1905" algn="ctr">
              <a:lnSpc>
                <a:spcPct val="112000"/>
              </a:lnSpc>
              <a:spcBef>
                <a:spcPts val="100"/>
              </a:spcBef>
            </a:pPr>
            <a:r>
              <a:rPr sz="1500" spc="-45" dirty="0">
                <a:latin typeface="Arial Black"/>
                <a:cs typeface="Poppins" panose="00000500000000000000" pitchFamily="2" charset="0"/>
              </a:rPr>
              <a:t>Award</a:t>
            </a:r>
            <a:r>
              <a:rPr sz="1500" spc="-155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105" dirty="0">
                <a:latin typeface="Arial Black"/>
                <a:cs typeface="Poppins" panose="00000500000000000000" pitchFamily="2" charset="0"/>
              </a:rPr>
              <a:t>Letter</a:t>
            </a:r>
            <a:r>
              <a:rPr sz="1500" spc="-155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50" dirty="0">
                <a:latin typeface="Arial Black"/>
                <a:cs typeface="Poppins" panose="00000500000000000000" pitchFamily="2" charset="0"/>
              </a:rPr>
              <a:t>&amp; Contingencies</a:t>
            </a:r>
            <a:r>
              <a:rPr sz="1500" spc="-120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65" dirty="0">
                <a:latin typeface="Arial Black"/>
                <a:cs typeface="Poppins" panose="00000500000000000000" pitchFamily="2" charset="0"/>
              </a:rPr>
              <a:t>Sent</a:t>
            </a:r>
            <a:endParaRPr sz="1500">
              <a:latin typeface="Arial Black"/>
              <a:cs typeface="Poppins" panose="00000500000000000000" pitchFamily="2" charset="0"/>
            </a:endParaRPr>
          </a:p>
          <a:p>
            <a:pPr marL="12700" marR="5080" algn="ctr">
              <a:lnSpc>
                <a:spcPct val="112300"/>
              </a:lnSpc>
              <a:spcBef>
                <a:spcPts val="795"/>
              </a:spcBef>
            </a:pPr>
            <a:r>
              <a:rPr sz="1500" i="1" spc="60" dirty="0">
                <a:latin typeface="Century Gothic"/>
                <a:cs typeface="Poppins" panose="00000500000000000000" pitchFamily="2" charset="0"/>
              </a:rPr>
              <a:t>Submit</a:t>
            </a:r>
            <a:r>
              <a:rPr sz="1500" i="1" spc="14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signed</a:t>
            </a:r>
            <a:r>
              <a:rPr sz="1500" i="1" spc="16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letter</a:t>
            </a:r>
            <a:r>
              <a:rPr sz="1500" i="1" spc="14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25" dirty="0">
                <a:latin typeface="Century Gothic"/>
                <a:cs typeface="Poppins" panose="00000500000000000000" pitchFamily="2" charset="0"/>
              </a:rPr>
              <a:t>and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contingencies</a:t>
            </a:r>
            <a:r>
              <a:rPr sz="1500" i="1" spc="12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to</a:t>
            </a:r>
            <a:r>
              <a:rPr sz="1500" i="1" spc="16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10" dirty="0">
                <a:latin typeface="Century Gothic"/>
                <a:cs typeface="Poppins" panose="00000500000000000000" pitchFamily="2" charset="0"/>
              </a:rPr>
              <a:t>receive </a:t>
            </a:r>
            <a:r>
              <a:rPr sz="1500" i="1" spc="50" dirty="0">
                <a:latin typeface="Century Gothic"/>
                <a:cs typeface="Poppins" panose="00000500000000000000" pitchFamily="2" charset="0"/>
              </a:rPr>
              <a:t>payment(s)</a:t>
            </a:r>
            <a:endParaRPr sz="1500">
              <a:latin typeface="Century Gothic"/>
              <a:cs typeface="Poppins" panose="00000500000000000000" pitchFamily="2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879092" y="7763256"/>
            <a:ext cx="3490595" cy="1725295"/>
            <a:chOff x="1879092" y="7763256"/>
            <a:chExt cx="3490595" cy="1725295"/>
          </a:xfrm>
        </p:grpSpPr>
        <p:sp>
          <p:nvSpPr>
            <p:cNvPr id="38" name="object 38"/>
            <p:cNvSpPr/>
            <p:nvPr/>
          </p:nvSpPr>
          <p:spPr>
            <a:xfrm>
              <a:off x="4744784" y="8625320"/>
              <a:ext cx="621665" cy="0"/>
            </a:xfrm>
            <a:custGeom>
              <a:avLst/>
              <a:gdLst/>
              <a:ahLst/>
              <a:cxnLst/>
              <a:rect l="l" t="t" r="r" b="b"/>
              <a:pathLst>
                <a:path w="621664">
                  <a:moveTo>
                    <a:pt x="0" y="0"/>
                  </a:moveTo>
                  <a:lnTo>
                    <a:pt x="621614" y="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290206" y="8580867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49"/>
                  </a:lnTo>
                  <a:lnTo>
                    <a:pt x="0" y="88899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9092" y="7763256"/>
              <a:ext cx="2871215" cy="1725167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2043015" y="8050676"/>
            <a:ext cx="2545080" cy="99631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5"/>
              </a:spcBef>
            </a:pPr>
            <a:r>
              <a:rPr sz="1500" spc="-35" dirty="0">
                <a:latin typeface="Arial Black"/>
                <a:cs typeface="Poppins" panose="00000500000000000000" pitchFamily="2" charset="0"/>
              </a:rPr>
              <a:t>Commence</a:t>
            </a:r>
            <a:r>
              <a:rPr sz="1500" spc="-105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10" dirty="0">
                <a:latin typeface="Arial Black"/>
                <a:cs typeface="Poppins" panose="00000500000000000000" pitchFamily="2" charset="0"/>
              </a:rPr>
              <a:t>Project!</a:t>
            </a:r>
            <a:endParaRPr sz="1500">
              <a:latin typeface="Arial Black"/>
              <a:cs typeface="Poppins" panose="00000500000000000000" pitchFamily="2" charset="0"/>
            </a:endParaRPr>
          </a:p>
          <a:p>
            <a:pPr marL="12065" marR="5080" indent="-1905" algn="ctr">
              <a:lnSpc>
                <a:spcPct val="112700"/>
              </a:lnSpc>
              <a:spcBef>
                <a:spcPts val="780"/>
              </a:spcBef>
            </a:pPr>
            <a:r>
              <a:rPr sz="1500" i="1" dirty="0">
                <a:latin typeface="Century Gothic"/>
                <a:cs typeface="Poppins" panose="00000500000000000000" pitchFamily="2" charset="0"/>
              </a:rPr>
              <a:t>Keep </a:t>
            </a:r>
            <a:r>
              <a:rPr sz="1500" i="1" spc="120" dirty="0">
                <a:latin typeface="Century Gothic"/>
                <a:cs typeface="Poppins" panose="00000500000000000000" pitchFamily="2" charset="0"/>
              </a:rPr>
              <a:t>us</a:t>
            </a:r>
            <a:r>
              <a:rPr sz="1500" i="1" spc="1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55" dirty="0">
                <a:latin typeface="Century Gothic"/>
                <a:cs typeface="Poppins" panose="00000500000000000000" pitchFamily="2" charset="0"/>
              </a:rPr>
              <a:t>in</a:t>
            </a:r>
            <a:r>
              <a:rPr sz="1500" i="1" spc="1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the</a:t>
            </a:r>
            <a:r>
              <a:rPr sz="1500" i="1" spc="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loop</a:t>
            </a:r>
            <a:r>
              <a:rPr sz="1500" i="1" spc="1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25" dirty="0">
                <a:latin typeface="Century Gothic"/>
                <a:cs typeface="Poppins" panose="00000500000000000000" pitchFamily="2" charset="0"/>
              </a:rPr>
              <a:t>of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changes</a:t>
            </a:r>
            <a:r>
              <a:rPr sz="1500" i="1" spc="5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and</a:t>
            </a:r>
            <a:r>
              <a:rPr sz="1500" i="1" spc="6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take</a:t>
            </a:r>
            <a:r>
              <a:rPr sz="1500" i="1" spc="6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10" dirty="0">
                <a:latin typeface="Century Gothic"/>
                <a:cs typeface="Poppins" panose="00000500000000000000" pitchFamily="2" charset="0"/>
              </a:rPr>
              <a:t>photos!</a:t>
            </a:r>
            <a:endParaRPr sz="1500">
              <a:latin typeface="Century Gothic"/>
              <a:cs typeface="Poppins" panose="00000500000000000000" pitchFamily="2" charset="0"/>
            </a:endParaRPr>
          </a:p>
        </p:txBody>
      </p:sp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01055" y="7763255"/>
            <a:ext cx="2871215" cy="1725167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5563101" y="7922090"/>
            <a:ext cx="2546985" cy="125222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688975">
              <a:lnSpc>
                <a:spcPct val="100000"/>
              </a:lnSpc>
              <a:spcBef>
                <a:spcPts val="1105"/>
              </a:spcBef>
            </a:pPr>
            <a:r>
              <a:rPr sz="1500" spc="-65" dirty="0">
                <a:latin typeface="Arial Black"/>
                <a:cs typeface="Poppins" panose="00000500000000000000" pitchFamily="2" charset="0"/>
              </a:rPr>
              <a:t>Final</a:t>
            </a:r>
            <a:r>
              <a:rPr sz="1500" spc="-145" dirty="0">
                <a:latin typeface="Arial Black"/>
                <a:cs typeface="Poppins" panose="00000500000000000000" pitchFamily="2" charset="0"/>
              </a:rPr>
              <a:t> </a:t>
            </a:r>
            <a:r>
              <a:rPr sz="1500" spc="-10" dirty="0">
                <a:latin typeface="Arial Black"/>
                <a:cs typeface="Poppins" panose="00000500000000000000" pitchFamily="2" charset="0"/>
              </a:rPr>
              <a:t>Report</a:t>
            </a:r>
            <a:endParaRPr sz="1500">
              <a:latin typeface="Arial Black"/>
              <a:cs typeface="Poppins" panose="00000500000000000000" pitchFamily="2" charset="0"/>
            </a:endParaRPr>
          </a:p>
          <a:p>
            <a:pPr marL="12700" marR="5080" indent="22860" algn="just">
              <a:lnSpc>
                <a:spcPct val="112300"/>
              </a:lnSpc>
              <a:spcBef>
                <a:spcPts val="790"/>
              </a:spcBef>
            </a:pPr>
            <a:r>
              <a:rPr sz="1500" i="1" spc="55" dirty="0">
                <a:latin typeface="Century Gothic"/>
                <a:cs typeface="Poppins" panose="00000500000000000000" pitchFamily="2" charset="0"/>
              </a:rPr>
              <a:t>Timeline</a:t>
            </a:r>
            <a:r>
              <a:rPr sz="1500" i="1" spc="11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varies,</a:t>
            </a:r>
            <a:r>
              <a:rPr sz="1500" i="1" spc="114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all</a:t>
            </a:r>
            <a:r>
              <a:rPr sz="1500" i="1" spc="12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10" dirty="0">
                <a:latin typeface="Century Gothic"/>
                <a:cs typeface="Poppins" panose="00000500000000000000" pitchFamily="2" charset="0"/>
              </a:rPr>
              <a:t>project </a:t>
            </a:r>
            <a:r>
              <a:rPr sz="1500" i="1" spc="50" dirty="0">
                <a:latin typeface="Century Gothic"/>
                <a:cs typeface="Poppins" panose="00000500000000000000" pitchFamily="2" charset="0"/>
              </a:rPr>
              <a:t>reports</a:t>
            </a:r>
            <a:r>
              <a:rPr sz="1500" i="1" spc="2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will</a:t>
            </a:r>
            <a:r>
              <a:rPr sz="1500" i="1" spc="4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be</a:t>
            </a:r>
            <a:r>
              <a:rPr sz="1500" i="1" spc="55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due</a:t>
            </a:r>
            <a:r>
              <a:rPr sz="1500" i="1" spc="6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10" dirty="0">
                <a:latin typeface="Century Gothic"/>
                <a:cs typeface="Poppins" panose="00000500000000000000" pitchFamily="2" charset="0"/>
              </a:rPr>
              <a:t>before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the</a:t>
            </a:r>
            <a:r>
              <a:rPr sz="1500" i="1" spc="6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end</a:t>
            </a:r>
            <a:r>
              <a:rPr sz="1500" i="1" spc="6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of</a:t>
            </a:r>
            <a:r>
              <a:rPr sz="1500" i="1" spc="8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the</a:t>
            </a:r>
            <a:r>
              <a:rPr sz="1500" i="1" spc="6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dirty="0">
                <a:latin typeface="Century Gothic"/>
                <a:cs typeface="Poppins" panose="00000500000000000000" pitchFamily="2" charset="0"/>
              </a:rPr>
              <a:t>Corps</a:t>
            </a:r>
            <a:r>
              <a:rPr sz="1500" i="1" spc="50" dirty="0">
                <a:latin typeface="Century Gothic"/>
                <a:cs typeface="Poppins" panose="00000500000000000000" pitchFamily="2" charset="0"/>
              </a:rPr>
              <a:t> </a:t>
            </a:r>
            <a:r>
              <a:rPr sz="1500" i="1" spc="-20" dirty="0">
                <a:latin typeface="Century Gothic"/>
                <a:cs typeface="Poppins" panose="00000500000000000000" pitchFamily="2" charset="0"/>
              </a:rPr>
              <a:t>term.</a:t>
            </a:r>
            <a:endParaRPr sz="1500">
              <a:latin typeface="Century Gothic"/>
              <a:cs typeface="Poppins" panose="00000500000000000000" pitchFamily="2" charset="0"/>
            </a:endParaRPr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D94042F1-248A-6029-08F4-16A8B176B226}"/>
              </a:ext>
            </a:extLst>
          </p:cNvPr>
          <p:cNvSpPr/>
          <p:nvPr/>
        </p:nvSpPr>
        <p:spPr>
          <a:xfrm>
            <a:off x="24581" y="2400479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6">
            <a:extLst>
              <a:ext uri="{FF2B5EF4-FFF2-40B4-BE49-F238E27FC236}">
                <a16:creationId xmlns:a16="http://schemas.microsoft.com/office/drawing/2014/main" id="{5BD9EDC0-6625-DDEB-4177-082645B77D84}"/>
              </a:ext>
            </a:extLst>
          </p:cNvPr>
          <p:cNvSpPr/>
          <p:nvPr/>
        </p:nvSpPr>
        <p:spPr>
          <a:xfrm>
            <a:off x="653231" y="2400466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7">
            <a:extLst>
              <a:ext uri="{FF2B5EF4-FFF2-40B4-BE49-F238E27FC236}">
                <a16:creationId xmlns:a16="http://schemas.microsoft.com/office/drawing/2014/main" id="{67F54E41-F756-5300-44B7-4039D4D1AA1B}"/>
              </a:ext>
            </a:extLst>
          </p:cNvPr>
          <p:cNvSpPr/>
          <p:nvPr/>
        </p:nvSpPr>
        <p:spPr>
          <a:xfrm>
            <a:off x="1281881" y="2400466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">
            <a:extLst>
              <a:ext uri="{FF2B5EF4-FFF2-40B4-BE49-F238E27FC236}">
                <a16:creationId xmlns:a16="http://schemas.microsoft.com/office/drawing/2014/main" id="{507B2324-2B02-A287-9EB4-59D74EE719B7}"/>
              </a:ext>
            </a:extLst>
          </p:cNvPr>
          <p:cNvSpPr/>
          <p:nvPr/>
        </p:nvSpPr>
        <p:spPr>
          <a:xfrm>
            <a:off x="1905000" y="242189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11">
            <a:extLst>
              <a:ext uri="{FF2B5EF4-FFF2-40B4-BE49-F238E27FC236}">
                <a16:creationId xmlns:a16="http://schemas.microsoft.com/office/drawing/2014/main" id="{E40E474E-52CA-5226-495C-DA4E34D192A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61" y="255523"/>
            <a:ext cx="7973695" cy="765852"/>
          </a:xfrm>
          <a:prstGeom prst="rect">
            <a:avLst/>
          </a:prstGeom>
        </p:spPr>
        <p:txBody>
          <a:bodyPr vert="horz" wrap="square" lIns="0" tIns="209805" rIns="0" bIns="0" rtlCol="0">
            <a:spAutoFit/>
          </a:bodyPr>
          <a:lstStyle/>
          <a:p>
            <a:pPr marL="561340">
              <a:lnSpc>
                <a:spcPct val="100000"/>
              </a:lnSpc>
              <a:spcBef>
                <a:spcPts val="100"/>
              </a:spcBef>
            </a:pPr>
            <a:r>
              <a:rPr b="1" spc="-114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</a:t>
            </a:r>
            <a:r>
              <a:rPr b="1" spc="-4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1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Grant:</a:t>
            </a:r>
            <a:r>
              <a:rPr b="1" spc="-409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21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Basic</a:t>
            </a:r>
            <a:r>
              <a:rPr b="1" spc="-4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4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Information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934200" y="2719107"/>
            <a:ext cx="6041390" cy="6843027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464820" marR="5080" indent="-457200">
              <a:lnSpc>
                <a:spcPct val="80000"/>
              </a:lnSpc>
              <a:spcBef>
                <a:spcPts val="765"/>
              </a:spcBef>
              <a:buClr>
                <a:srgbClr val="FF0000"/>
              </a:buClr>
              <a:buSzPct val="96428"/>
              <a:buFont typeface="Arial" panose="020B0604020202020204" pitchFamily="34" charset="0"/>
              <a:buChar char="•"/>
              <a:tabLst>
                <a:tab pos="269875" algn="l"/>
                <a:tab pos="290195" algn="l"/>
              </a:tabLst>
            </a:pP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An</a:t>
            </a:r>
            <a:r>
              <a:rPr sz="2800" spc="-1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Executive</a:t>
            </a:r>
            <a:r>
              <a:rPr sz="2800" spc="-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Officer</a:t>
            </a:r>
            <a:r>
              <a:rPr sz="2800" spc="-10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35" dirty="0">
                <a:latin typeface="Poppins" panose="00000500000000000000" pitchFamily="2" charset="0"/>
                <a:cs typeface="Poppins" panose="00000500000000000000" pitchFamily="2" charset="0"/>
              </a:rPr>
              <a:t>and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Project</a:t>
            </a:r>
            <a:r>
              <a:rPr sz="2800" spc="-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60" dirty="0">
                <a:latin typeface="Poppins" panose="00000500000000000000" pitchFamily="2" charset="0"/>
                <a:cs typeface="Poppins" panose="00000500000000000000" pitchFamily="2" charset="0"/>
              </a:rPr>
              <a:t>Leader</a:t>
            </a:r>
            <a:r>
              <a:rPr sz="28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55" dirty="0">
                <a:latin typeface="Poppins" panose="00000500000000000000" pitchFamily="2" charset="0"/>
                <a:cs typeface="Poppins" panose="00000500000000000000" pitchFamily="2" charset="0"/>
              </a:rPr>
              <a:t>MUST</a:t>
            </a:r>
            <a:r>
              <a:rPr sz="2800" spc="-8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14" dirty="0">
                <a:latin typeface="Poppins" panose="00000500000000000000" pitchFamily="2" charset="0"/>
                <a:cs typeface="Poppins" panose="00000500000000000000" pitchFamily="2" charset="0"/>
              </a:rPr>
              <a:t>be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identified</a:t>
            </a:r>
            <a:r>
              <a:rPr sz="2800" spc="-1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45" dirty="0">
                <a:latin typeface="Poppins" panose="00000500000000000000" pitchFamily="2" charset="0"/>
                <a:cs typeface="Poppins" panose="00000500000000000000" pitchFamily="2" charset="0"/>
              </a:rPr>
              <a:t>for</a:t>
            </a:r>
            <a:r>
              <a:rPr sz="28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25" dirty="0">
                <a:latin typeface="Poppins" panose="00000500000000000000" pitchFamily="2" charset="0"/>
                <a:cs typeface="Poppins" panose="00000500000000000000" pitchFamily="2" charset="0"/>
              </a:rPr>
              <a:t>all </a:t>
            </a:r>
            <a:r>
              <a:rPr sz="2800" spc="50" dirty="0">
                <a:latin typeface="Poppins" panose="00000500000000000000" pitchFamily="2" charset="0"/>
                <a:cs typeface="Poppins" panose="00000500000000000000" pitchFamily="2" charset="0"/>
              </a:rPr>
              <a:t>proposals</a:t>
            </a:r>
            <a:r>
              <a:rPr sz="28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60" dirty="0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8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70" dirty="0">
                <a:latin typeface="Poppins" panose="00000500000000000000" pitchFamily="2" charset="0"/>
                <a:cs typeface="Poppins" panose="00000500000000000000" pitchFamily="2" charset="0"/>
              </a:rPr>
              <a:t>must</a:t>
            </a:r>
            <a:r>
              <a:rPr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10" dirty="0">
                <a:latin typeface="Poppins" panose="00000500000000000000" pitchFamily="2" charset="0"/>
                <a:cs typeface="Poppins" panose="00000500000000000000" pitchFamily="2" charset="0"/>
              </a:rPr>
              <a:t>be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different</a:t>
            </a:r>
            <a:r>
              <a:rPr sz="2800" spc="-1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10" dirty="0">
                <a:latin typeface="Poppins" panose="00000500000000000000" pitchFamily="2" charset="0"/>
                <a:cs typeface="Poppins" panose="00000500000000000000" pitchFamily="2" charset="0"/>
              </a:rPr>
              <a:t>individuals.</a:t>
            </a:r>
            <a:endParaRPr lang="en-US" sz="2800" spc="-1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64820" marR="5080" indent="-457200">
              <a:lnSpc>
                <a:spcPct val="80000"/>
              </a:lnSpc>
              <a:spcBef>
                <a:spcPts val="765"/>
              </a:spcBef>
              <a:buClr>
                <a:srgbClr val="FF0000"/>
              </a:buClr>
              <a:buSzPct val="96428"/>
              <a:buFont typeface="Arial" panose="020B0604020202020204" pitchFamily="34" charset="0"/>
              <a:buChar char="•"/>
              <a:tabLst>
                <a:tab pos="269875" algn="l"/>
                <a:tab pos="290195" algn="l"/>
              </a:tabLst>
            </a:pPr>
            <a:endParaRPr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64820" marR="50800" indent="-457200">
              <a:lnSpc>
                <a:spcPct val="80000"/>
              </a:lnSpc>
              <a:spcBef>
                <a:spcPts val="1110"/>
              </a:spcBef>
              <a:buClr>
                <a:srgbClr val="FF0000"/>
              </a:buClr>
              <a:buSzPct val="96428"/>
              <a:buFont typeface="Arial" panose="020B0604020202020204" pitchFamily="34" charset="0"/>
              <a:buChar char="•"/>
              <a:tabLst>
                <a:tab pos="269875" algn="l"/>
                <a:tab pos="290195" algn="l"/>
              </a:tabLst>
            </a:pP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800" spc="-1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55" dirty="0">
                <a:latin typeface="Poppins" panose="00000500000000000000" pitchFamily="2" charset="0"/>
                <a:cs typeface="Poppins" panose="00000500000000000000" pitchFamily="2" charset="0"/>
              </a:rPr>
              <a:t>Applicant</a:t>
            </a:r>
            <a:r>
              <a:rPr sz="2800" spc="-16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70" dirty="0">
                <a:latin typeface="Poppins" panose="00000500000000000000" pitchFamily="2" charset="0"/>
                <a:cs typeface="Poppins" panose="00000500000000000000" pitchFamily="2" charset="0"/>
              </a:rPr>
              <a:t>email </a:t>
            </a:r>
            <a:r>
              <a:rPr sz="2800" spc="90" dirty="0">
                <a:latin typeface="Poppins" panose="00000500000000000000" pitchFamily="2" charset="0"/>
                <a:cs typeface="Poppins" panose="00000500000000000000" pitchFamily="2" charset="0"/>
              </a:rPr>
              <a:t>address</a:t>
            </a:r>
            <a:r>
              <a:rPr sz="2800" spc="-1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55" dirty="0">
                <a:latin typeface="Poppins" panose="00000500000000000000" pitchFamily="2" charset="0"/>
                <a:cs typeface="Poppins" panose="00000500000000000000" pitchFamily="2" charset="0"/>
              </a:rPr>
              <a:t>MUST</a:t>
            </a:r>
            <a:r>
              <a:rPr sz="28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35" dirty="0">
                <a:latin typeface="Poppins" panose="00000500000000000000" pitchFamily="2" charset="0"/>
                <a:cs typeface="Poppins" panose="00000500000000000000" pitchFamily="2" charset="0"/>
              </a:rPr>
              <a:t>be</a:t>
            </a:r>
            <a:r>
              <a:rPr sz="2800" spc="-1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25" dirty="0">
                <a:latin typeface="Poppins" panose="00000500000000000000" pitchFamily="2" charset="0"/>
                <a:cs typeface="Poppins" panose="00000500000000000000" pitchFamily="2" charset="0"/>
              </a:rPr>
              <a:t>the </a:t>
            </a:r>
            <a:r>
              <a:rPr sz="2800" spc="195" dirty="0">
                <a:latin typeface="Poppins" panose="00000500000000000000" pitchFamily="2" charset="0"/>
                <a:cs typeface="Poppins" panose="00000500000000000000" pitchFamily="2" charset="0"/>
              </a:rPr>
              <a:t>same</a:t>
            </a:r>
            <a:r>
              <a:rPr sz="2800" spc="-1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95" dirty="0">
                <a:latin typeface="Poppins" panose="00000500000000000000" pitchFamily="2" charset="0"/>
                <a:cs typeface="Poppins" panose="00000500000000000000" pitchFamily="2" charset="0"/>
              </a:rPr>
              <a:t>email</a:t>
            </a:r>
            <a:r>
              <a:rPr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90" dirty="0">
                <a:latin typeface="Poppins" panose="00000500000000000000" pitchFamily="2" charset="0"/>
                <a:cs typeface="Poppins" panose="00000500000000000000" pitchFamily="2" charset="0"/>
              </a:rPr>
              <a:t>address</a:t>
            </a:r>
            <a:r>
              <a:rPr sz="28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55" dirty="0">
                <a:latin typeface="Poppins" panose="00000500000000000000" pitchFamily="2" charset="0"/>
                <a:cs typeface="Poppins" panose="00000500000000000000" pitchFamily="2" charset="0"/>
              </a:rPr>
              <a:t>as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800" spc="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project</a:t>
            </a:r>
            <a:r>
              <a:rPr sz="2800" spc="2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85" dirty="0">
                <a:latin typeface="Poppins" panose="00000500000000000000" pitchFamily="2" charset="0"/>
                <a:cs typeface="Poppins" panose="00000500000000000000" pitchFamily="2" charset="0"/>
              </a:rPr>
              <a:t>leader</a:t>
            </a:r>
            <a:r>
              <a:rPr sz="2800" spc="1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70" dirty="0">
                <a:latin typeface="Poppins" panose="00000500000000000000" pitchFamily="2" charset="0"/>
                <a:cs typeface="Poppins" panose="00000500000000000000" pitchFamily="2" charset="0"/>
              </a:rPr>
              <a:t>email </a:t>
            </a:r>
            <a:r>
              <a:rPr sz="2800" spc="-10" dirty="0">
                <a:latin typeface="Poppins" panose="00000500000000000000" pitchFamily="2" charset="0"/>
                <a:cs typeface="Poppins" panose="00000500000000000000" pitchFamily="2" charset="0"/>
              </a:rPr>
              <a:t>address</a:t>
            </a:r>
            <a:r>
              <a:rPr lang="en-US" sz="2800" spc="-10" dirty="0">
                <a:latin typeface="Poppins" panose="00000500000000000000" pitchFamily="2" charset="0"/>
                <a:cs typeface="Poppins" panose="00000500000000000000" pitchFamily="2" charset="0"/>
              </a:rPr>
              <a:t> (Typically the Corps Member)</a:t>
            </a:r>
          </a:p>
          <a:p>
            <a:pPr marL="464820" marR="50800" indent="-457200">
              <a:lnSpc>
                <a:spcPct val="80000"/>
              </a:lnSpc>
              <a:spcBef>
                <a:spcPts val="1110"/>
              </a:spcBef>
              <a:buClr>
                <a:srgbClr val="FF0000"/>
              </a:buClr>
              <a:buSzPct val="96428"/>
              <a:buFont typeface="Arial" panose="020B0604020202020204" pitchFamily="34" charset="0"/>
              <a:buChar char="•"/>
              <a:tabLst>
                <a:tab pos="269875" algn="l"/>
                <a:tab pos="290195" algn="l"/>
              </a:tabLst>
            </a:pPr>
            <a:endParaRPr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64820" marR="139065" indent="-457200">
              <a:lnSpc>
                <a:spcPct val="80000"/>
              </a:lnSpc>
              <a:spcBef>
                <a:spcPts val="1095"/>
              </a:spcBef>
              <a:buClr>
                <a:srgbClr val="FF0000"/>
              </a:buClr>
              <a:buSzPct val="96428"/>
              <a:buFont typeface="Arial" panose="020B0604020202020204" pitchFamily="34" charset="0"/>
              <a:buChar char="•"/>
              <a:tabLst>
                <a:tab pos="269875" algn="l"/>
                <a:tab pos="290195" algn="l"/>
              </a:tabLst>
            </a:pP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800" spc="-18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65" dirty="0">
                <a:latin typeface="Poppins" panose="00000500000000000000" pitchFamily="2" charset="0"/>
                <a:cs typeface="Poppins" panose="00000500000000000000" pitchFamily="2" charset="0"/>
              </a:rPr>
              <a:t>Trust</a:t>
            </a:r>
            <a:r>
              <a:rPr sz="2800" spc="-1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55" dirty="0">
                <a:latin typeface="Poppins" panose="00000500000000000000" pitchFamily="2" charset="0"/>
                <a:cs typeface="Poppins" panose="00000500000000000000" pitchFamily="2" charset="0"/>
              </a:rPr>
              <a:t>MUST</a:t>
            </a:r>
            <a:r>
              <a:rPr sz="2800" spc="-1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70" dirty="0">
                <a:latin typeface="Poppins" panose="00000500000000000000" pitchFamily="2" charset="0"/>
                <a:cs typeface="Poppins" panose="00000500000000000000" pitchFamily="2" charset="0"/>
              </a:rPr>
              <a:t>receive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all</a:t>
            </a:r>
            <a:r>
              <a:rPr sz="2800" spc="-9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50" dirty="0">
                <a:latin typeface="Poppins" panose="00000500000000000000" pitchFamily="2" charset="0"/>
                <a:cs typeface="Poppins" panose="00000500000000000000" pitchFamily="2" charset="0"/>
              </a:rPr>
              <a:t>proposals</a:t>
            </a:r>
            <a:r>
              <a:rPr sz="2800" spc="-9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20" dirty="0">
                <a:latin typeface="Poppins" panose="00000500000000000000" pitchFamily="2" charset="0"/>
                <a:cs typeface="Poppins" panose="00000500000000000000" pitchFamily="2" charset="0"/>
              </a:rPr>
              <a:t>eight </a:t>
            </a:r>
            <a:r>
              <a:rPr sz="2800" spc="50" dirty="0">
                <a:latin typeface="Poppins" panose="00000500000000000000" pitchFamily="2" charset="0"/>
                <a:cs typeface="Poppins" panose="00000500000000000000" pitchFamily="2" charset="0"/>
              </a:rPr>
              <a:t>weeks</a:t>
            </a:r>
            <a:r>
              <a:rPr sz="2800" spc="-9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25" dirty="0">
                <a:latin typeface="Poppins" panose="00000500000000000000" pitchFamily="2" charset="0"/>
                <a:cs typeface="Poppins" panose="00000500000000000000" pitchFamily="2" charset="0"/>
              </a:rPr>
              <a:t>prior</a:t>
            </a:r>
            <a:r>
              <a:rPr sz="2800" spc="-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800" spc="-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10" dirty="0">
                <a:latin typeface="Poppins" panose="00000500000000000000" pitchFamily="2" charset="0"/>
                <a:cs typeface="Poppins" panose="00000500000000000000" pitchFamily="2" charset="0"/>
              </a:rPr>
              <a:t>start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sz="2800" spc="-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65" dirty="0">
                <a:latin typeface="Poppins" panose="00000500000000000000" pitchFamily="2" charset="0"/>
                <a:cs typeface="Poppins" panose="00000500000000000000" pitchFamily="2" charset="0"/>
              </a:rPr>
              <a:t>proposed</a:t>
            </a:r>
            <a:r>
              <a:rPr sz="2800" spc="-10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10" dirty="0">
                <a:latin typeface="Poppins" panose="00000500000000000000" pitchFamily="2" charset="0"/>
                <a:cs typeface="Poppins" panose="00000500000000000000" pitchFamily="2" charset="0"/>
              </a:rPr>
              <a:t>project </a:t>
            </a:r>
            <a:r>
              <a:rPr sz="2800" spc="175" dirty="0">
                <a:latin typeface="Poppins" panose="00000500000000000000" pitchFamily="2" charset="0"/>
                <a:cs typeface="Poppins" panose="00000500000000000000" pitchFamily="2" charset="0"/>
              </a:rPr>
              <a:t>as</a:t>
            </a:r>
            <a:r>
              <a:rPr sz="2800" spc="-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10" dirty="0">
                <a:latin typeface="Poppins" panose="00000500000000000000" pitchFamily="2" charset="0"/>
                <a:cs typeface="Poppins" panose="00000500000000000000" pitchFamily="2" charset="0"/>
              </a:rPr>
              <a:t>trust</a:t>
            </a:r>
            <a:r>
              <a:rPr sz="2800" spc="-9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95" dirty="0">
                <a:latin typeface="Poppins" panose="00000500000000000000" pitchFamily="2" charset="0"/>
                <a:cs typeface="Poppins" panose="00000500000000000000" pitchFamily="2" charset="0"/>
              </a:rPr>
              <a:t>cannot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reimburse</a:t>
            </a:r>
            <a:r>
              <a:rPr sz="2800" spc="3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20" dirty="0">
                <a:latin typeface="Poppins" panose="00000500000000000000" pitchFamily="2" charset="0"/>
                <a:cs typeface="Poppins" panose="00000500000000000000" pitchFamily="2" charset="0"/>
              </a:rPr>
              <a:t>your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organization</a:t>
            </a:r>
            <a:r>
              <a:rPr sz="28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45" dirty="0">
                <a:latin typeface="Poppins" panose="00000500000000000000" pitchFamily="2" charset="0"/>
                <a:cs typeface="Poppins" panose="00000500000000000000" pitchFamily="2" charset="0"/>
              </a:rPr>
              <a:t>for </a:t>
            </a:r>
            <a:r>
              <a:rPr sz="2800" spc="-20" dirty="0">
                <a:latin typeface="Poppins" panose="00000500000000000000" pitchFamily="2" charset="0"/>
                <a:cs typeface="Poppins" panose="00000500000000000000" pitchFamily="2" charset="0"/>
              </a:rPr>
              <a:t>work </a:t>
            </a:r>
            <a:r>
              <a:rPr sz="2800" spc="65" dirty="0">
                <a:latin typeface="Poppins" panose="00000500000000000000" pitchFamily="2" charset="0"/>
                <a:cs typeface="Poppins" panose="00000500000000000000" pitchFamily="2" charset="0"/>
              </a:rPr>
              <a:t>that</a:t>
            </a:r>
            <a:r>
              <a:rPr sz="2800" spc="-12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30" dirty="0">
                <a:latin typeface="Poppins" panose="00000500000000000000" pitchFamily="2" charset="0"/>
                <a:cs typeface="Poppins" panose="00000500000000000000" pitchFamily="2" charset="0"/>
              </a:rPr>
              <a:t>has</a:t>
            </a:r>
            <a:r>
              <a:rPr sz="28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14" dirty="0">
                <a:latin typeface="Poppins" panose="00000500000000000000" pitchFamily="2" charset="0"/>
                <a:cs typeface="Poppins" panose="00000500000000000000" pitchFamily="2" charset="0"/>
              </a:rPr>
              <a:t>already</a:t>
            </a:r>
            <a:r>
              <a:rPr sz="28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90" dirty="0">
                <a:latin typeface="Poppins" panose="00000500000000000000" pitchFamily="2" charset="0"/>
                <a:cs typeface="Poppins" panose="00000500000000000000" pitchFamily="2" charset="0"/>
              </a:rPr>
              <a:t>been </a:t>
            </a:r>
            <a:r>
              <a:rPr sz="2800" spc="50" dirty="0">
                <a:latin typeface="Poppins" panose="00000500000000000000" pitchFamily="2" charset="0"/>
                <a:cs typeface="Poppins" panose="00000500000000000000" pitchFamily="2" charset="0"/>
              </a:rPr>
              <a:t>completed.</a:t>
            </a:r>
            <a:endParaRPr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pic>
        <p:nvPicPr>
          <p:cNvPr id="12" name="Picture 11" descr="A group of people in a forest&#10;&#10;AI-generated content may be incorrect.">
            <a:extLst>
              <a:ext uri="{FF2B5EF4-FFF2-40B4-BE49-F238E27FC236}">
                <a16:creationId xmlns:a16="http://schemas.microsoft.com/office/drawing/2014/main" id="{58853154-28E5-0FFA-3FC9-3CB30EBFB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33" y="2359025"/>
            <a:ext cx="5562600" cy="73041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9805" rIns="0" bIns="0" rtlCol="0">
            <a:spAutoFit/>
          </a:bodyPr>
          <a:lstStyle/>
          <a:p>
            <a:pPr marL="561340">
              <a:lnSpc>
                <a:spcPct val="100000"/>
              </a:lnSpc>
              <a:spcBef>
                <a:spcPts val="100"/>
              </a:spcBef>
            </a:pPr>
            <a:r>
              <a:rPr spc="-114" dirty="0">
                <a:solidFill>
                  <a:srgbClr val="000000"/>
                </a:solidFill>
              </a:rPr>
              <a:t>Mini</a:t>
            </a:r>
            <a:r>
              <a:rPr spc="-400" dirty="0">
                <a:solidFill>
                  <a:srgbClr val="000000"/>
                </a:solidFill>
              </a:rPr>
              <a:t> </a:t>
            </a:r>
            <a:r>
              <a:rPr spc="-110" dirty="0">
                <a:solidFill>
                  <a:srgbClr val="000000"/>
                </a:solidFill>
              </a:rPr>
              <a:t>Grant:</a:t>
            </a:r>
            <a:r>
              <a:rPr spc="-409" dirty="0">
                <a:solidFill>
                  <a:srgbClr val="000000"/>
                </a:solidFill>
              </a:rPr>
              <a:t> </a:t>
            </a:r>
            <a:r>
              <a:rPr spc="-210" dirty="0">
                <a:solidFill>
                  <a:srgbClr val="000000"/>
                </a:solidFill>
              </a:rPr>
              <a:t>Basic</a:t>
            </a:r>
            <a:r>
              <a:rPr spc="-400" dirty="0">
                <a:solidFill>
                  <a:srgbClr val="000000"/>
                </a:solidFill>
              </a:rPr>
              <a:t> </a:t>
            </a:r>
            <a:r>
              <a:rPr spc="-45" dirty="0">
                <a:solidFill>
                  <a:srgbClr val="000000"/>
                </a:solidFill>
              </a:rPr>
              <a:t>Information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53200" y="2735102"/>
            <a:ext cx="6841298" cy="4888646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490220" marR="176530" indent="-457200" algn="just">
              <a:lnSpc>
                <a:spcPct val="80000"/>
              </a:lnSpc>
              <a:spcBef>
                <a:spcPts val="765"/>
              </a:spcBef>
              <a:buClr>
                <a:srgbClr val="FF0000"/>
              </a:buClr>
              <a:buSzPct val="96428"/>
              <a:buFont typeface="Arial" panose="020B0604020202020204" pitchFamily="34" charset="0"/>
              <a:buChar char="•"/>
              <a:tabLst>
                <a:tab pos="295275" algn="l"/>
                <a:tab pos="315595" algn="l"/>
              </a:tabLst>
            </a:pPr>
            <a:r>
              <a:rPr lang="en-US" sz="2800" spc="-10" dirty="0">
                <a:latin typeface="Poppins" panose="00000500000000000000" pitchFamily="2" charset="0"/>
                <a:cs typeface="Poppins" panose="00000500000000000000" pitchFamily="2" charset="0"/>
              </a:rPr>
              <a:t>Generally grants should be awarded to the Host Org</a:t>
            </a:r>
          </a:p>
          <a:p>
            <a:pPr marL="1518920" marR="429895" lvl="1" indent="-457200">
              <a:lnSpc>
                <a:spcPct val="80000"/>
              </a:lnSpc>
              <a:spcBef>
                <a:spcPts val="605"/>
              </a:spcBef>
              <a:buClr>
                <a:srgbClr val="FF0000"/>
              </a:buClr>
              <a:buSzPct val="96428"/>
              <a:buFont typeface="Arial" panose="020B0604020202020204" pitchFamily="34" charset="0"/>
              <a:buChar char="•"/>
              <a:tabLst>
                <a:tab pos="1323975" algn="l"/>
                <a:tab pos="1344295" algn="l"/>
              </a:tabLst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There</a:t>
            </a:r>
            <a:r>
              <a:rPr lang="en-US" sz="28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spc="125" dirty="0">
                <a:latin typeface="Poppins" panose="00000500000000000000" pitchFamily="2" charset="0"/>
                <a:cs typeface="Poppins" panose="00000500000000000000" pitchFamily="2" charset="0"/>
              </a:rPr>
              <a:t>are</a:t>
            </a:r>
            <a:r>
              <a:rPr lang="en-US" sz="2800" spc="-1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spc="325" dirty="0"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lang="en-US" sz="2800" spc="-1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spc="25" dirty="0">
                <a:latin typeface="Poppins" panose="00000500000000000000" pitchFamily="2" charset="0"/>
                <a:cs typeface="Poppins" panose="00000500000000000000" pitchFamily="2" charset="0"/>
              </a:rPr>
              <a:t>few 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exceptions</a:t>
            </a:r>
            <a:r>
              <a:rPr lang="en-US" sz="2800" spc="8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spc="-20" dirty="0">
                <a:latin typeface="Poppins" panose="00000500000000000000" pitchFamily="2" charset="0"/>
                <a:cs typeface="Poppins" panose="00000500000000000000" pitchFamily="2" charset="0"/>
              </a:rPr>
              <a:t>here, </a:t>
            </a:r>
            <a:r>
              <a:rPr lang="en-US" sz="2800" spc="160" dirty="0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lang="en-US" sz="2800" spc="-1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spc="-125" dirty="0">
                <a:latin typeface="Poppins" panose="00000500000000000000" pitchFamily="2" charset="0"/>
                <a:cs typeface="Poppins" panose="00000500000000000000" pitchFamily="2" charset="0"/>
              </a:rPr>
              <a:t>if </a:t>
            </a:r>
            <a:r>
              <a:rPr lang="en-US" sz="2800" spc="55" dirty="0">
                <a:latin typeface="Poppins" panose="00000500000000000000" pitchFamily="2" charset="0"/>
                <a:cs typeface="Poppins" panose="00000500000000000000" pitchFamily="2" charset="0"/>
              </a:rPr>
              <a:t>you</a:t>
            </a:r>
            <a:r>
              <a:rPr lang="en-US" sz="28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spc="135" dirty="0">
                <a:latin typeface="Poppins" panose="00000500000000000000" pitchFamily="2" charset="0"/>
                <a:cs typeface="Poppins" panose="00000500000000000000" pitchFamily="2" charset="0"/>
              </a:rPr>
              <a:t>have 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concerns,</a:t>
            </a:r>
            <a:r>
              <a:rPr lang="en-US" sz="2800" spc="2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spc="120" dirty="0">
                <a:latin typeface="Poppins" panose="00000500000000000000" pitchFamily="2" charset="0"/>
                <a:cs typeface="Poppins" panose="00000500000000000000" pitchFamily="2" charset="0"/>
              </a:rPr>
              <a:t>reach 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out</a:t>
            </a:r>
            <a:r>
              <a:rPr lang="en-US"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lang="en-US" sz="2800" spc="-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spc="90" dirty="0">
                <a:latin typeface="Poppins" panose="00000500000000000000" pitchFamily="2" charset="0"/>
                <a:cs typeface="Poppins" panose="00000500000000000000" pitchFamily="2" charset="0"/>
              </a:rPr>
              <a:t>Sydney </a:t>
            </a:r>
            <a:r>
              <a:rPr lang="en-US" sz="2800" spc="-10" dirty="0">
                <a:latin typeface="Poppins" panose="00000500000000000000" pitchFamily="2" charset="0"/>
                <a:cs typeface="Poppins" panose="00000500000000000000" pitchFamily="2" charset="0"/>
              </a:rPr>
              <a:t>directly.</a:t>
            </a:r>
          </a:p>
          <a:p>
            <a:pPr marL="1323975" marR="429895" lvl="1" indent="-262255">
              <a:lnSpc>
                <a:spcPct val="80000"/>
              </a:lnSpc>
              <a:spcBef>
                <a:spcPts val="605"/>
              </a:spcBef>
              <a:buClr>
                <a:srgbClr val="FF0000"/>
              </a:buClr>
              <a:buSzPct val="96428"/>
              <a:buFont typeface="Wingdings"/>
              <a:buChar char=""/>
              <a:tabLst>
                <a:tab pos="1323975" algn="l"/>
                <a:tab pos="1344295" algn="l"/>
              </a:tabLst>
            </a:pPr>
            <a:endParaRPr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90220" marR="30480" indent="-457200">
              <a:lnSpc>
                <a:spcPct val="80000"/>
              </a:lnSpc>
              <a:spcBef>
                <a:spcPts val="1110"/>
              </a:spcBef>
              <a:buClr>
                <a:srgbClr val="FF0000"/>
              </a:buClr>
              <a:buSzPct val="96428"/>
              <a:buFont typeface="Arial" panose="020B0604020202020204" pitchFamily="34" charset="0"/>
              <a:buChar char="•"/>
              <a:tabLst>
                <a:tab pos="295275" algn="l"/>
                <a:tab pos="315595" algn="l"/>
              </a:tabLst>
            </a:pP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Projects </a:t>
            </a:r>
            <a:r>
              <a:rPr sz="2800" spc="-55" dirty="0">
                <a:latin typeface="Poppins" panose="00000500000000000000" pitchFamily="2" charset="0"/>
                <a:cs typeface="Poppins" panose="00000500000000000000" pitchFamily="2" charset="0"/>
              </a:rPr>
              <a:t>MUST</a:t>
            </a:r>
            <a:r>
              <a:rPr sz="2800" spc="-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14" dirty="0">
                <a:latin typeface="Poppins" panose="00000500000000000000" pitchFamily="2" charset="0"/>
                <a:cs typeface="Poppins" panose="00000500000000000000" pitchFamily="2" charset="0"/>
              </a:rPr>
              <a:t>be </a:t>
            </a:r>
            <a:r>
              <a:rPr sz="2800" spc="60" dirty="0">
                <a:latin typeface="Poppins" panose="00000500000000000000" pitchFamily="2" charset="0"/>
                <a:cs typeface="Poppins" panose="00000500000000000000" pitchFamily="2" charset="0"/>
              </a:rPr>
              <a:t>completed,</a:t>
            </a:r>
            <a:r>
              <a:rPr sz="2800" spc="-12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60" dirty="0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8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10" dirty="0">
                <a:latin typeface="Poppins" panose="00000500000000000000" pitchFamily="2" charset="0"/>
                <a:cs typeface="Poppins" panose="00000500000000000000" pitchFamily="2" charset="0"/>
              </a:rPr>
              <a:t>final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reports</a:t>
            </a:r>
            <a:r>
              <a:rPr sz="2800" spc="-8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55" dirty="0">
                <a:latin typeface="Poppins" panose="00000500000000000000" pitchFamily="2" charset="0"/>
                <a:cs typeface="Poppins" panose="00000500000000000000" pitchFamily="2" charset="0"/>
              </a:rPr>
              <a:t>submitted</a:t>
            </a:r>
            <a:r>
              <a:rPr sz="2800" spc="-9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sz="2800" spc="-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25" dirty="0">
                <a:latin typeface="Poppins" panose="00000500000000000000" pitchFamily="2" charset="0"/>
                <a:cs typeface="Poppins" panose="00000500000000000000" pitchFamily="2" charset="0"/>
              </a:rPr>
              <a:t>the </a:t>
            </a:r>
            <a:r>
              <a:rPr sz="2800" spc="-70" dirty="0">
                <a:latin typeface="Poppins" panose="00000500000000000000" pitchFamily="2" charset="0"/>
                <a:cs typeface="Poppins" panose="00000500000000000000" pitchFamily="2" charset="0"/>
              </a:rPr>
              <a:t>Trust</a:t>
            </a:r>
            <a:r>
              <a:rPr sz="28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50" dirty="0">
                <a:latin typeface="Poppins" panose="00000500000000000000" pitchFamily="2" charset="0"/>
                <a:cs typeface="Poppins" panose="00000500000000000000" pitchFamily="2" charset="0"/>
              </a:rPr>
              <a:t>two</a:t>
            </a:r>
            <a:r>
              <a:rPr sz="2800" spc="-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50" dirty="0">
                <a:latin typeface="Poppins" panose="00000500000000000000" pitchFamily="2" charset="0"/>
                <a:cs typeface="Poppins" panose="00000500000000000000" pitchFamily="2" charset="0"/>
              </a:rPr>
              <a:t>weeks</a:t>
            </a:r>
            <a:r>
              <a:rPr sz="2800" spc="-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10" dirty="0">
                <a:latin typeface="Poppins" panose="00000500000000000000" pitchFamily="2" charset="0"/>
                <a:cs typeface="Poppins" panose="00000500000000000000" pitchFamily="2" charset="0"/>
              </a:rPr>
              <a:t>before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sz="2800" spc="-9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95" dirty="0">
                <a:latin typeface="Poppins" panose="00000500000000000000" pitchFamily="2" charset="0"/>
                <a:cs typeface="Poppins" panose="00000500000000000000" pitchFamily="2" charset="0"/>
              </a:rPr>
              <a:t>end</a:t>
            </a:r>
            <a:r>
              <a:rPr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sz="2800" spc="-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25" dirty="0">
                <a:latin typeface="Poppins" panose="00000500000000000000" pitchFamily="2" charset="0"/>
                <a:cs typeface="Poppins" panose="00000500000000000000" pitchFamily="2" charset="0"/>
              </a:rPr>
              <a:t>the </a:t>
            </a:r>
            <a:r>
              <a:rPr sz="2800" spc="120" dirty="0">
                <a:latin typeface="Poppins" panose="00000500000000000000" pitchFamily="2" charset="0"/>
                <a:cs typeface="Poppins" panose="00000500000000000000" pitchFamily="2" charset="0"/>
              </a:rPr>
              <a:t>Chesapeake </a:t>
            </a:r>
            <a:r>
              <a:rPr sz="2800" spc="55" dirty="0">
                <a:latin typeface="Poppins" panose="00000500000000000000" pitchFamily="2" charset="0"/>
                <a:cs typeface="Poppins" panose="00000500000000000000" pitchFamily="2" charset="0"/>
              </a:rPr>
              <a:t>Conservation</a:t>
            </a:r>
            <a:r>
              <a:rPr sz="2800" spc="-9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135" dirty="0">
                <a:latin typeface="Poppins" panose="00000500000000000000" pitchFamily="2" charset="0"/>
                <a:cs typeface="Poppins" panose="00000500000000000000" pitchFamily="2" charset="0"/>
              </a:rPr>
              <a:t>and </a:t>
            </a:r>
            <a:r>
              <a:rPr sz="2800" spc="90" dirty="0">
                <a:latin typeface="Poppins" panose="00000500000000000000" pitchFamily="2" charset="0"/>
                <a:cs typeface="Poppins" panose="00000500000000000000" pitchFamily="2" charset="0"/>
              </a:rPr>
              <a:t>Climate</a:t>
            </a:r>
            <a:r>
              <a:rPr sz="2800" spc="-12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55" dirty="0">
                <a:latin typeface="Poppins" panose="00000500000000000000" pitchFamily="2" charset="0"/>
                <a:cs typeface="Poppins" panose="00000500000000000000" pitchFamily="2" charset="0"/>
              </a:rPr>
              <a:t>Corps</a:t>
            </a:r>
            <a:r>
              <a:rPr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60" dirty="0">
                <a:latin typeface="Poppins" panose="00000500000000000000" pitchFamily="2" charset="0"/>
                <a:cs typeface="Poppins" panose="00000500000000000000" pitchFamily="2" charset="0"/>
              </a:rPr>
              <a:t>term</a:t>
            </a:r>
            <a:r>
              <a:rPr sz="2800" spc="-9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25" dirty="0">
                <a:latin typeface="Poppins" panose="00000500000000000000" pitchFamily="2" charset="0"/>
                <a:cs typeface="Poppins" panose="00000500000000000000" pitchFamily="2" charset="0"/>
              </a:rPr>
              <a:t>of </a:t>
            </a:r>
            <a:r>
              <a:rPr sz="2800" spc="60" dirty="0">
                <a:latin typeface="Poppins" panose="00000500000000000000" pitchFamily="2" charset="0"/>
                <a:cs typeface="Poppins" panose="00000500000000000000" pitchFamily="2" charset="0"/>
              </a:rPr>
              <a:t>service</a:t>
            </a:r>
            <a:r>
              <a:rPr sz="2800" spc="-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on</a:t>
            </a:r>
            <a:r>
              <a:rPr sz="2800" spc="-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August</a:t>
            </a:r>
            <a:r>
              <a:rPr sz="28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280" dirty="0"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  <a:r>
              <a:rPr lang="en-US" sz="2800" spc="-280" dirty="0">
                <a:latin typeface="Poppins" panose="00000500000000000000" pitchFamily="2" charset="0"/>
                <a:cs typeface="Poppins" panose="00000500000000000000" pitchFamily="2" charset="0"/>
              </a:rPr>
              <a:t>8</a:t>
            </a:r>
            <a:r>
              <a:rPr sz="2800" spc="-28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202</a:t>
            </a:r>
            <a:r>
              <a:rPr lang="en-US" sz="2800" spc="-110" dirty="0"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r>
              <a:rPr sz="2800" spc="-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dirty="0"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  <a:r>
              <a:rPr sz="2800" spc="-19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800" spc="-10" dirty="0">
                <a:latin typeface="Poppins" panose="00000500000000000000" pitchFamily="2" charset="0"/>
                <a:cs typeface="Poppins" panose="00000500000000000000" pitchFamily="2" charset="0"/>
              </a:rPr>
              <a:t>earlier.</a:t>
            </a:r>
            <a:endParaRPr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985" y="2491587"/>
            <a:ext cx="5149541" cy="384331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2985" y="6479516"/>
            <a:ext cx="5149554" cy="365027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7450" y="452628"/>
            <a:ext cx="53644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8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Sample</a:t>
            </a:r>
            <a:r>
              <a:rPr b="1" spc="-42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7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Eligible</a:t>
            </a:r>
            <a:r>
              <a:rPr b="1" spc="-41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4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Project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81658" y="2802293"/>
            <a:ext cx="6276342" cy="64743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215" indent="-313055">
              <a:lnSpc>
                <a:spcPts val="2995"/>
              </a:lnSpc>
              <a:buClr>
                <a:srgbClr val="FF0000"/>
              </a:buClr>
              <a:buSzPct val="125000"/>
              <a:buFont typeface="Wingdings"/>
              <a:buChar char=""/>
              <a:tabLst>
                <a:tab pos="323215" algn="l"/>
              </a:tabLst>
            </a:pPr>
            <a:r>
              <a:rPr sz="2400" spc="105" dirty="0">
                <a:latin typeface="Poppins" panose="00000500000000000000" pitchFamily="2" charset="0"/>
                <a:cs typeface="Poppins" panose="00000500000000000000" pitchFamily="2" charset="0"/>
              </a:rPr>
              <a:t>Stream</a:t>
            </a:r>
            <a:r>
              <a:rPr sz="2400" spc="-12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  <a:r>
              <a:rPr sz="24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80" dirty="0">
                <a:latin typeface="Poppins" panose="00000500000000000000" pitchFamily="2" charset="0"/>
                <a:cs typeface="Poppins" panose="00000500000000000000" pitchFamily="2" charset="0"/>
              </a:rPr>
              <a:t>watershed</a:t>
            </a:r>
            <a:r>
              <a:rPr sz="24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110" dirty="0">
                <a:latin typeface="Poppins" panose="00000500000000000000" pitchFamily="2" charset="0"/>
                <a:cs typeface="Poppins" panose="00000500000000000000" pitchFamily="2" charset="0"/>
              </a:rPr>
              <a:t>clean</a:t>
            </a:r>
            <a:r>
              <a:rPr sz="2400" spc="-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30" dirty="0">
                <a:latin typeface="Poppins" panose="00000500000000000000" pitchFamily="2" charset="0"/>
                <a:cs typeface="Poppins" panose="00000500000000000000" pitchFamily="2" charset="0"/>
              </a:rPr>
              <a:t>ups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23215" indent="-313055">
              <a:lnSpc>
                <a:spcPts val="3470"/>
              </a:lnSpc>
              <a:buClr>
                <a:srgbClr val="FF0000"/>
              </a:buClr>
              <a:buSzPct val="125000"/>
              <a:buFont typeface="Wingdings"/>
              <a:buChar char=""/>
              <a:tabLst>
                <a:tab pos="323215" algn="l"/>
              </a:tabLst>
            </a:pPr>
            <a:r>
              <a:rPr sz="2400" spc="50" dirty="0">
                <a:latin typeface="Poppins" panose="00000500000000000000" pitchFamily="2" charset="0"/>
                <a:cs typeface="Poppins" panose="00000500000000000000" pitchFamily="2" charset="0"/>
              </a:rPr>
              <a:t>Storm</a:t>
            </a:r>
            <a:r>
              <a:rPr sz="2400" spc="-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drain</a:t>
            </a:r>
            <a:r>
              <a:rPr sz="2400" spc="-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10" dirty="0">
                <a:latin typeface="Poppins" panose="00000500000000000000" pitchFamily="2" charset="0"/>
                <a:cs typeface="Poppins" panose="00000500000000000000" pitchFamily="2" charset="0"/>
              </a:rPr>
              <a:t>stenciling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95580" marR="270510" indent="-185420">
              <a:lnSpc>
                <a:spcPct val="88600"/>
              </a:lnSpc>
              <a:spcBef>
                <a:spcPts val="295"/>
              </a:spcBef>
              <a:buClr>
                <a:srgbClr val="FF0000"/>
              </a:buClr>
              <a:buSzPct val="125000"/>
              <a:buFont typeface="Wingdings"/>
              <a:buChar char=""/>
              <a:tabLst>
                <a:tab pos="195580" algn="l"/>
                <a:tab pos="323215" algn="l"/>
              </a:tabLst>
            </a:pP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	Workshops</a:t>
            </a:r>
            <a:r>
              <a:rPr sz="2400" spc="1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10" dirty="0">
                <a:latin typeface="Poppins" panose="00000500000000000000" pitchFamily="2" charset="0"/>
                <a:cs typeface="Poppins" panose="00000500000000000000" pitchFamily="2" charset="0"/>
              </a:rPr>
              <a:t>promoting </a:t>
            </a:r>
            <a:r>
              <a:rPr sz="2400" spc="80" dirty="0">
                <a:latin typeface="Poppins" panose="00000500000000000000" pitchFamily="2" charset="0"/>
                <a:cs typeface="Poppins" panose="00000500000000000000" pitchFamily="2" charset="0"/>
              </a:rPr>
              <a:t>watershed</a:t>
            </a:r>
            <a:r>
              <a:rPr sz="24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restoration,</a:t>
            </a:r>
            <a:r>
              <a:rPr sz="2400" spc="-1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60" dirty="0">
                <a:latin typeface="Poppins" panose="00000500000000000000" pitchFamily="2" charset="0"/>
                <a:cs typeface="Poppins" panose="00000500000000000000" pitchFamily="2" charset="0"/>
              </a:rPr>
              <a:t>energy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conservation,</a:t>
            </a:r>
            <a:r>
              <a:rPr sz="2400" spc="1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agricultural,</a:t>
            </a:r>
            <a:r>
              <a:rPr sz="2400" spc="1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120" dirty="0">
                <a:latin typeface="Poppins" panose="00000500000000000000" pitchFamily="2" charset="0"/>
                <a:cs typeface="Poppins" panose="00000500000000000000" pitchFamily="2" charset="0"/>
              </a:rPr>
              <a:t>and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forestry</a:t>
            </a:r>
            <a:r>
              <a:rPr sz="2400" spc="-1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60" dirty="0">
                <a:latin typeface="Poppins" panose="00000500000000000000" pitchFamily="2" charset="0"/>
                <a:cs typeface="Poppins" panose="00000500000000000000" pitchFamily="2" charset="0"/>
              </a:rPr>
              <a:t>best</a:t>
            </a:r>
            <a:r>
              <a:rPr sz="2400" spc="-1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70" dirty="0">
                <a:latin typeface="Poppins" panose="00000500000000000000" pitchFamily="2" charset="0"/>
                <a:cs typeface="Poppins" panose="00000500000000000000" pitchFamily="2" charset="0"/>
              </a:rPr>
              <a:t>practices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23215" indent="-313055">
              <a:lnSpc>
                <a:spcPts val="3479"/>
              </a:lnSpc>
              <a:buClr>
                <a:srgbClr val="FF0000"/>
              </a:buClr>
              <a:buSzPct val="125000"/>
              <a:buFont typeface="Wingdings"/>
              <a:buChar char=""/>
              <a:tabLst>
                <a:tab pos="323215" algn="l"/>
              </a:tabLst>
            </a:pPr>
            <a:r>
              <a:rPr sz="2400" spc="100" dirty="0">
                <a:latin typeface="Poppins" panose="00000500000000000000" pitchFamily="2" charset="0"/>
                <a:cs typeface="Poppins" panose="00000500000000000000" pitchFamily="2" charset="0"/>
              </a:rPr>
              <a:t>Watershed</a:t>
            </a:r>
            <a:r>
              <a:rPr sz="2400" spc="-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80" dirty="0">
                <a:latin typeface="Poppins" panose="00000500000000000000" pitchFamily="2" charset="0"/>
                <a:cs typeface="Poppins" panose="00000500000000000000" pitchFamily="2" charset="0"/>
              </a:rPr>
              <a:t>education</a:t>
            </a:r>
            <a:r>
              <a:rPr sz="2400" spc="-7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60" dirty="0">
                <a:latin typeface="Poppins" panose="00000500000000000000" pitchFamily="2" charset="0"/>
                <a:cs typeface="Poppins" panose="00000500000000000000" pitchFamily="2" charset="0"/>
              </a:rPr>
              <a:t>events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95580" marR="561975" indent="-185420">
              <a:lnSpc>
                <a:spcPct val="85800"/>
              </a:lnSpc>
              <a:spcBef>
                <a:spcPts val="405"/>
              </a:spcBef>
              <a:buClr>
                <a:srgbClr val="FF0000"/>
              </a:buClr>
              <a:buSzPct val="125000"/>
              <a:buFont typeface="Wingdings"/>
              <a:buChar char=""/>
              <a:tabLst>
                <a:tab pos="195580" algn="l"/>
                <a:tab pos="323215" algn="l"/>
              </a:tabLst>
            </a:pPr>
            <a:r>
              <a:rPr sz="2400" spc="114" dirty="0">
                <a:latin typeface="Poppins" panose="00000500000000000000" pitchFamily="2" charset="0"/>
                <a:cs typeface="Poppins" panose="00000500000000000000" pitchFamily="2" charset="0"/>
              </a:rPr>
              <a:t>	Water</a:t>
            </a:r>
            <a:r>
              <a:rPr sz="2400" spc="2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quality</a:t>
            </a:r>
            <a:r>
              <a:rPr sz="2400" spc="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10" dirty="0">
                <a:latin typeface="Poppins" panose="00000500000000000000" pitchFamily="2" charset="0"/>
                <a:cs typeface="Poppins" panose="00000500000000000000" pitchFamily="2" charset="0"/>
              </a:rPr>
              <a:t>monitoring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projects</a:t>
            </a:r>
            <a:r>
              <a:rPr sz="2400" spc="6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involving</a:t>
            </a:r>
            <a:r>
              <a:rPr sz="2400" spc="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10" dirty="0">
                <a:latin typeface="Poppins" panose="00000500000000000000" pitchFamily="2" charset="0"/>
                <a:cs typeface="Poppins" panose="00000500000000000000" pitchFamily="2" charset="0"/>
              </a:rPr>
              <a:t>volunteers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95580" marR="1047115" indent="-185420">
              <a:lnSpc>
                <a:spcPct val="85800"/>
              </a:lnSpc>
              <a:spcBef>
                <a:spcPts val="415"/>
              </a:spcBef>
              <a:buClr>
                <a:srgbClr val="FF0000"/>
              </a:buClr>
              <a:buSzPct val="125000"/>
              <a:buFont typeface="Wingdings"/>
              <a:buChar char=""/>
              <a:tabLst>
                <a:tab pos="195580" algn="l"/>
                <a:tab pos="323215" algn="l"/>
              </a:tabLst>
            </a:pP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	Materials</a:t>
            </a:r>
            <a:r>
              <a:rPr sz="2400" spc="2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promoting</a:t>
            </a:r>
            <a:r>
              <a:rPr sz="2400" spc="2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125" dirty="0">
                <a:latin typeface="Poppins" panose="00000500000000000000" pitchFamily="2" charset="0"/>
                <a:cs typeface="Poppins" panose="00000500000000000000" pitchFamily="2" charset="0"/>
              </a:rPr>
              <a:t>Bay </a:t>
            </a:r>
            <a:r>
              <a:rPr sz="2400" spc="100" dirty="0">
                <a:latin typeface="Poppins" panose="00000500000000000000" pitchFamily="2" charset="0"/>
                <a:cs typeface="Poppins" panose="00000500000000000000" pitchFamily="2" charset="0"/>
              </a:rPr>
              <a:t>awareness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23215" indent="-313055">
              <a:lnSpc>
                <a:spcPts val="3479"/>
              </a:lnSpc>
              <a:buClr>
                <a:srgbClr val="FF0000"/>
              </a:buClr>
              <a:buSzPct val="125000"/>
              <a:buFont typeface="Wingdings"/>
              <a:buChar char=""/>
              <a:tabLst>
                <a:tab pos="323215" algn="l"/>
              </a:tabLst>
            </a:pP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Rain</a:t>
            </a:r>
            <a:r>
              <a:rPr sz="2400" spc="-6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85" dirty="0">
                <a:latin typeface="Poppins" panose="00000500000000000000" pitchFamily="2" charset="0"/>
                <a:cs typeface="Poppins" panose="00000500000000000000" pitchFamily="2" charset="0"/>
              </a:rPr>
              <a:t>gardens</a:t>
            </a:r>
            <a:r>
              <a:rPr sz="2400" spc="-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145" dirty="0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400" spc="-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rain</a:t>
            </a:r>
            <a:r>
              <a:rPr sz="2400" spc="-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10" dirty="0">
                <a:latin typeface="Poppins" panose="00000500000000000000" pitchFamily="2" charset="0"/>
                <a:cs typeface="Poppins" panose="00000500000000000000" pitchFamily="2" charset="0"/>
              </a:rPr>
              <a:t>barrels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23215" indent="-313055">
              <a:lnSpc>
                <a:spcPts val="3470"/>
              </a:lnSpc>
              <a:buClr>
                <a:srgbClr val="FF0000"/>
              </a:buClr>
              <a:buSzPct val="125000"/>
              <a:buFont typeface="Wingdings"/>
              <a:buChar char=""/>
              <a:tabLst>
                <a:tab pos="323215" algn="l"/>
              </a:tabLst>
            </a:pPr>
            <a:r>
              <a:rPr sz="2400" spc="75" dirty="0">
                <a:latin typeface="Poppins" panose="00000500000000000000" pitchFamily="2" charset="0"/>
                <a:cs typeface="Poppins" panose="00000500000000000000" pitchFamily="2" charset="0"/>
              </a:rPr>
              <a:t>Streamside</a:t>
            </a:r>
            <a:r>
              <a:rPr sz="2400" spc="-10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dirty="0">
                <a:latin typeface="Poppins" panose="00000500000000000000" pitchFamily="2" charset="0"/>
                <a:cs typeface="Poppins" panose="00000500000000000000" pitchFamily="2" charset="0"/>
              </a:rPr>
              <a:t>forest</a:t>
            </a:r>
            <a:r>
              <a:rPr sz="2400" spc="-1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-10" dirty="0">
                <a:latin typeface="Poppins" panose="00000500000000000000" pitchFamily="2" charset="0"/>
                <a:cs typeface="Poppins" panose="00000500000000000000" pitchFamily="2" charset="0"/>
              </a:rPr>
              <a:t>buffers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95580" marR="1685925" indent="-185420">
              <a:lnSpc>
                <a:spcPct val="85800"/>
              </a:lnSpc>
              <a:spcBef>
                <a:spcPts val="400"/>
              </a:spcBef>
              <a:buClr>
                <a:srgbClr val="FF0000"/>
              </a:buClr>
              <a:buSzPct val="125000"/>
              <a:buFont typeface="Wingdings"/>
              <a:buChar char=""/>
              <a:tabLst>
                <a:tab pos="195580" algn="l"/>
                <a:tab pos="323215" algn="l"/>
              </a:tabLst>
            </a:pPr>
            <a:r>
              <a:rPr sz="2400" spc="65" dirty="0">
                <a:latin typeface="Poppins" panose="00000500000000000000" pitchFamily="2" charset="0"/>
                <a:cs typeface="Poppins" panose="00000500000000000000" pitchFamily="2" charset="0"/>
              </a:rPr>
              <a:t>	Stormwater</a:t>
            </a:r>
            <a:r>
              <a:rPr sz="24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60" dirty="0">
                <a:latin typeface="Poppins" panose="00000500000000000000" pitchFamily="2" charset="0"/>
                <a:cs typeface="Poppins" panose="00000500000000000000" pitchFamily="2" charset="0"/>
              </a:rPr>
              <a:t>wetland </a:t>
            </a:r>
            <a:r>
              <a:rPr sz="2400" spc="105" dirty="0">
                <a:latin typeface="Poppins" panose="00000500000000000000" pitchFamily="2" charset="0"/>
                <a:cs typeface="Poppins" panose="00000500000000000000" pitchFamily="2" charset="0"/>
              </a:rPr>
              <a:t>enhancement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23215" indent="-313055">
              <a:lnSpc>
                <a:spcPts val="3479"/>
              </a:lnSpc>
              <a:buClr>
                <a:srgbClr val="FF0000"/>
              </a:buClr>
              <a:buSzPct val="125000"/>
              <a:buFont typeface="Wingdings"/>
              <a:buChar char=""/>
              <a:tabLst>
                <a:tab pos="323215" algn="l"/>
              </a:tabLst>
            </a:pPr>
            <a:r>
              <a:rPr sz="2400" spc="75" dirty="0">
                <a:latin typeface="Poppins" panose="00000500000000000000" pitchFamily="2" charset="0"/>
                <a:cs typeface="Poppins" panose="00000500000000000000" pitchFamily="2" charset="0"/>
              </a:rPr>
              <a:t>Schoolyard</a:t>
            </a:r>
            <a:r>
              <a:rPr sz="2400" spc="-10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60" dirty="0">
                <a:latin typeface="Poppins" panose="00000500000000000000" pitchFamily="2" charset="0"/>
                <a:cs typeface="Poppins" panose="00000500000000000000" pitchFamily="2" charset="0"/>
              </a:rPr>
              <a:t>habitats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23215" indent="-313055">
              <a:lnSpc>
                <a:spcPts val="3595"/>
              </a:lnSpc>
              <a:buClr>
                <a:srgbClr val="FF0000"/>
              </a:buClr>
              <a:buSzPct val="125000"/>
              <a:buFont typeface="Wingdings"/>
              <a:buChar char=""/>
              <a:tabLst>
                <a:tab pos="323215" algn="l"/>
              </a:tabLst>
            </a:pPr>
            <a:r>
              <a:rPr sz="2400" spc="55" dirty="0">
                <a:latin typeface="Poppins" panose="00000500000000000000" pitchFamily="2" charset="0"/>
                <a:cs typeface="Poppins" panose="00000500000000000000" pitchFamily="2" charset="0"/>
              </a:rPr>
              <a:t>Invasive</a:t>
            </a:r>
            <a:r>
              <a:rPr sz="2400" spc="-9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400" spc="65" dirty="0">
                <a:latin typeface="Poppins" panose="00000500000000000000" pitchFamily="2" charset="0"/>
                <a:cs typeface="Poppins" panose="00000500000000000000" pitchFamily="2" charset="0"/>
              </a:rPr>
              <a:t>removals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0" y="3726065"/>
            <a:ext cx="5453024" cy="390589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7450" y="452628"/>
            <a:ext cx="53644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8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Sample</a:t>
            </a:r>
            <a:r>
              <a:rPr b="1" spc="-42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7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Eligible</a:t>
            </a:r>
            <a:r>
              <a:rPr b="1" spc="-41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b="1" spc="-14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Project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430258" y="2821970"/>
            <a:ext cx="5057141" cy="5950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7020">
              <a:lnSpc>
                <a:spcPts val="2760"/>
              </a:lnSpc>
              <a:buClr>
                <a:srgbClr val="FF0000"/>
              </a:buClr>
              <a:buSzPct val="125000"/>
              <a:buFont typeface="Wingdings"/>
              <a:buChar char=""/>
              <a:tabLst>
                <a:tab pos="298450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Green</a:t>
            </a:r>
            <a:r>
              <a:rPr sz="2200" spc="-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Schools</a:t>
            </a:r>
            <a:r>
              <a:rPr sz="22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projects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94945" marR="259079" indent="-184150">
              <a:lnSpc>
                <a:spcPct val="87800"/>
              </a:lnSpc>
              <a:spcBef>
                <a:spcPts val="309"/>
              </a:spcBef>
              <a:buClr>
                <a:srgbClr val="FF0000"/>
              </a:buClr>
              <a:buSzPct val="125000"/>
              <a:buFont typeface="Wingdings"/>
              <a:buChar char=""/>
              <a:tabLst>
                <a:tab pos="194945" algn="l"/>
                <a:tab pos="29781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	Energy</a:t>
            </a:r>
            <a:r>
              <a:rPr sz="2200" spc="-9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efficiency</a:t>
            </a:r>
            <a:r>
              <a:rPr sz="2200" spc="-9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projects,</a:t>
            </a:r>
            <a:r>
              <a:rPr sz="2200" spc="-10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including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audits</a:t>
            </a:r>
            <a:r>
              <a:rPr sz="22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2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energy</a:t>
            </a:r>
            <a:r>
              <a:rPr sz="2200" spc="-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conservation implementation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94945" marR="72390" indent="-184150">
              <a:lnSpc>
                <a:spcPct val="85800"/>
              </a:lnSpc>
              <a:spcBef>
                <a:spcPts val="395"/>
              </a:spcBef>
              <a:buClr>
                <a:srgbClr val="FF0000"/>
              </a:buClr>
              <a:buSzPct val="125000"/>
              <a:buFont typeface="Wingdings"/>
              <a:buChar char=""/>
              <a:tabLst>
                <a:tab pos="194945" algn="l"/>
                <a:tab pos="29781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	Sustainable</a:t>
            </a:r>
            <a:r>
              <a:rPr sz="2200" spc="-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agriculture</a:t>
            </a:r>
            <a:r>
              <a:rPr sz="2200" spc="-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  <a:r>
              <a:rPr sz="22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agricultural stewardship</a:t>
            </a:r>
            <a:r>
              <a:rPr sz="2200" spc="-7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projects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94945" marR="247650" indent="-184150">
              <a:lnSpc>
                <a:spcPct val="87800"/>
              </a:lnSpc>
              <a:spcBef>
                <a:spcPts val="334"/>
              </a:spcBef>
              <a:buClr>
                <a:srgbClr val="FF0000"/>
              </a:buClr>
              <a:buSzPct val="125000"/>
              <a:buFont typeface="Wingdings"/>
              <a:buChar char=""/>
              <a:tabLst>
                <a:tab pos="194945" algn="l"/>
                <a:tab pos="29781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	Civic</a:t>
            </a:r>
            <a:r>
              <a:rPr sz="2200" spc="-8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Action</a:t>
            </a:r>
            <a:r>
              <a:rPr sz="22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(town</a:t>
            </a:r>
            <a:r>
              <a:rPr sz="2200" spc="-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meetings,</a:t>
            </a:r>
            <a:r>
              <a:rPr sz="2200" spc="-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voting,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writing</a:t>
            </a:r>
            <a:r>
              <a:rPr sz="2200" spc="-6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elected</a:t>
            </a:r>
            <a:r>
              <a:rPr sz="2200" spc="-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officials/decision makers)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94945" marR="5080" indent="-184150">
              <a:lnSpc>
                <a:spcPct val="88900"/>
              </a:lnSpc>
              <a:spcBef>
                <a:spcPts val="290"/>
              </a:spcBef>
              <a:buClr>
                <a:srgbClr val="FF0000"/>
              </a:buClr>
              <a:buSzPct val="125000"/>
              <a:buFont typeface="Wingdings"/>
              <a:buChar char=""/>
              <a:tabLst>
                <a:tab pos="194945" algn="l"/>
                <a:tab pos="29781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	Community</a:t>
            </a:r>
            <a:r>
              <a:rPr sz="2200" spc="-9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engagement</a:t>
            </a:r>
            <a:r>
              <a:rPr sz="2200" spc="-6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(outreach, presentations,</a:t>
            </a:r>
            <a:r>
              <a:rPr sz="2200" spc="-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social</a:t>
            </a:r>
            <a:r>
              <a:rPr sz="22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media,</a:t>
            </a:r>
            <a:r>
              <a:rPr sz="2200" spc="-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messaging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at</a:t>
            </a:r>
            <a:r>
              <a:rPr sz="2200" spc="-7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community</a:t>
            </a:r>
            <a:r>
              <a:rPr sz="2200" spc="-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events/fairs/festivals, </a:t>
            </a:r>
            <a:r>
              <a:rPr sz="2200" spc="-25" dirty="0">
                <a:latin typeface="Poppins" panose="00000500000000000000" pitchFamily="2" charset="0"/>
                <a:cs typeface="Poppins" panose="00000500000000000000" pitchFamily="2" charset="0"/>
              </a:rPr>
              <a:t>event-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organizing,</a:t>
            </a:r>
            <a:r>
              <a:rPr sz="2200" spc="-8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mentoring,</a:t>
            </a:r>
            <a:r>
              <a:rPr sz="2200" spc="-7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PSAs,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flyers,</a:t>
            </a:r>
            <a:r>
              <a:rPr sz="2200" spc="-114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posters)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94945" marR="142240" indent="-184150">
              <a:lnSpc>
                <a:spcPct val="88500"/>
              </a:lnSpc>
              <a:spcBef>
                <a:spcPts val="310"/>
              </a:spcBef>
              <a:buClr>
                <a:srgbClr val="FF0000"/>
              </a:buClr>
              <a:buSzPct val="125000"/>
              <a:buFont typeface="Wingdings"/>
              <a:buChar char=""/>
              <a:tabLst>
                <a:tab pos="194945" algn="l"/>
                <a:tab pos="297815" algn="l"/>
              </a:tabLst>
            </a:pP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	Community</a:t>
            </a:r>
            <a:r>
              <a:rPr sz="2200" spc="-7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outreach</a:t>
            </a:r>
            <a:r>
              <a:rPr sz="2200" spc="-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campaign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promoting</a:t>
            </a:r>
            <a:r>
              <a:rPr sz="2200" spc="-10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watershed</a:t>
            </a:r>
            <a:r>
              <a:rPr sz="2200" spc="-9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restoration,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energy</a:t>
            </a:r>
            <a:r>
              <a:rPr sz="22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conservation,</a:t>
            </a:r>
            <a:r>
              <a:rPr sz="2200" spc="-8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agricultural,</a:t>
            </a:r>
            <a:r>
              <a:rPr sz="2200" spc="-8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25" dirty="0">
                <a:latin typeface="Poppins" panose="00000500000000000000" pitchFamily="2" charset="0"/>
                <a:cs typeface="Poppins" panose="00000500000000000000" pitchFamily="2" charset="0"/>
              </a:rPr>
              <a:t>and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forestry</a:t>
            </a:r>
            <a:r>
              <a:rPr sz="22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dirty="0">
                <a:latin typeface="Poppins" panose="00000500000000000000" pitchFamily="2" charset="0"/>
                <a:cs typeface="Poppins" panose="00000500000000000000" pitchFamily="2" charset="0"/>
              </a:rPr>
              <a:t>best</a:t>
            </a:r>
            <a:r>
              <a:rPr sz="2200" spc="-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200" spc="-10" dirty="0">
                <a:latin typeface="Poppins" panose="00000500000000000000" pitchFamily="2" charset="0"/>
                <a:cs typeface="Poppins" panose="00000500000000000000" pitchFamily="2" charset="0"/>
              </a:rPr>
              <a:t>practices</a:t>
            </a: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2242" y="3009900"/>
            <a:ext cx="6329438" cy="63700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61" y="255523"/>
            <a:ext cx="7973695" cy="765852"/>
          </a:xfrm>
          <a:prstGeom prst="rect">
            <a:avLst/>
          </a:prstGeom>
        </p:spPr>
        <p:txBody>
          <a:bodyPr vert="horz" wrap="square" lIns="0" tIns="209805" rIns="0" bIns="0" rtlCol="0">
            <a:spAutoFit/>
          </a:bodyPr>
          <a:lstStyle/>
          <a:p>
            <a:pPr marL="561340">
              <a:lnSpc>
                <a:spcPct val="100000"/>
              </a:lnSpc>
              <a:spcBef>
                <a:spcPts val="100"/>
              </a:spcBef>
            </a:pPr>
            <a:r>
              <a:rPr lang="en-US" b="1" spc="-1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Application</a:t>
            </a:r>
            <a:r>
              <a:rPr lang="en-US" b="1" spc="-375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b="1" spc="-11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Instructions</a:t>
            </a:r>
            <a:endParaRPr b="1" spc="-11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064080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892"/>
                </a:lnTo>
                <a:lnTo>
                  <a:pt x="571500" y="282892"/>
                </a:lnTo>
                <a:lnTo>
                  <a:pt x="571500" y="0"/>
                </a:lnTo>
                <a:close/>
              </a:path>
            </a:pathLst>
          </a:custGeom>
          <a:solidFill>
            <a:srgbClr val="F6C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5950" y="2064080"/>
            <a:ext cx="11830050" cy="283210"/>
          </a:xfrm>
          <a:custGeom>
            <a:avLst/>
            <a:gdLst/>
            <a:ahLst/>
            <a:cxnLst/>
            <a:rect l="l" t="t" r="r" b="b"/>
            <a:pathLst>
              <a:path w="11830050" h="283210">
                <a:moveTo>
                  <a:pt x="11830050" y="0"/>
                </a:moveTo>
                <a:lnTo>
                  <a:pt x="0" y="0"/>
                </a:lnTo>
                <a:lnTo>
                  <a:pt x="0" y="282892"/>
                </a:lnTo>
                <a:lnTo>
                  <a:pt x="11830050" y="282892"/>
                </a:lnTo>
                <a:lnTo>
                  <a:pt x="11830050" y="0"/>
                </a:lnTo>
                <a:close/>
              </a:path>
            </a:pathLst>
          </a:custGeom>
          <a:solidFill>
            <a:srgbClr val="00A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57B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7300" y="2064067"/>
            <a:ext cx="571500" cy="283210"/>
          </a:xfrm>
          <a:custGeom>
            <a:avLst/>
            <a:gdLst/>
            <a:ahLst/>
            <a:cxnLst/>
            <a:rect l="l" t="t" r="r" b="b"/>
            <a:pathLst>
              <a:path w="571500" h="283210">
                <a:moveTo>
                  <a:pt x="571500" y="0"/>
                </a:moveTo>
                <a:lnTo>
                  <a:pt x="0" y="0"/>
                </a:lnTo>
                <a:lnTo>
                  <a:pt x="0" y="282905"/>
                </a:lnTo>
                <a:lnTo>
                  <a:pt x="571500" y="282905"/>
                </a:lnTo>
                <a:lnTo>
                  <a:pt x="571500" y="0"/>
                </a:lnTo>
                <a:close/>
              </a:path>
            </a:pathLst>
          </a:custGeom>
          <a:solidFill>
            <a:srgbClr val="006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4290" y="304800"/>
            <a:ext cx="4420208" cy="121935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7162800" y="2579913"/>
            <a:ext cx="6286022" cy="617412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865"/>
              </a:spcBef>
              <a:buChar char="•"/>
              <a:tabLst>
                <a:tab pos="269875" algn="l"/>
              </a:tabLst>
            </a:pPr>
            <a:r>
              <a:rPr sz="2000" spc="35" dirty="0">
                <a:latin typeface="Poppins" panose="00000500000000000000" pitchFamily="2" charset="0"/>
                <a:cs typeface="Poppins" panose="00000500000000000000" pitchFamily="2" charset="0"/>
              </a:rPr>
              <a:t>Narrative</a:t>
            </a:r>
          </a:p>
          <a:p>
            <a:pPr marL="782955" lvl="1" indent="-255270">
              <a:lnSpc>
                <a:spcPct val="100000"/>
              </a:lnSpc>
              <a:spcBef>
                <a:spcPts val="385"/>
              </a:spcBef>
              <a:buClr>
                <a:srgbClr val="FF0000"/>
              </a:buClr>
              <a:buFont typeface="Wingdings"/>
              <a:buChar char=""/>
              <a:tabLst>
                <a:tab pos="782955" algn="l"/>
              </a:tabLst>
            </a:pPr>
            <a:r>
              <a:rPr sz="2000" spc="50" dirty="0">
                <a:latin typeface="Poppins" panose="00000500000000000000" pitchFamily="2" charset="0"/>
                <a:cs typeface="Poppins" panose="00000500000000000000" pitchFamily="2" charset="0"/>
              </a:rPr>
              <a:t>Uploaded</a:t>
            </a:r>
            <a:r>
              <a:rPr sz="2000" spc="-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50" dirty="0">
                <a:latin typeface="Poppins" panose="00000500000000000000" pitchFamily="2" charset="0"/>
                <a:cs typeface="Poppins" panose="00000500000000000000" pitchFamily="2" charset="0"/>
              </a:rPr>
              <a:t>Word</a:t>
            </a:r>
            <a:r>
              <a:rPr sz="2000" spc="-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50" dirty="0">
                <a:latin typeface="Poppins" panose="00000500000000000000" pitchFamily="2" charset="0"/>
                <a:cs typeface="Poppins" panose="00000500000000000000" pitchFamily="2" charset="0"/>
              </a:rPr>
              <a:t>Document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82955" lvl="1" indent="-255270">
              <a:lnSpc>
                <a:spcPct val="100000"/>
              </a:lnSpc>
              <a:spcBef>
                <a:spcPts val="384"/>
              </a:spcBef>
              <a:buClr>
                <a:srgbClr val="FF0000"/>
              </a:buClr>
              <a:buFont typeface="Wingdings"/>
              <a:buChar char=""/>
              <a:tabLst>
                <a:tab pos="782955" algn="l"/>
              </a:tabLst>
            </a:pP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Be</a:t>
            </a:r>
            <a:r>
              <a:rPr sz="2000" spc="-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Clear</a:t>
            </a:r>
            <a:r>
              <a:rPr sz="2000" spc="-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0" dirty="0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sz="2000" spc="-6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latin typeface="Poppins" panose="00000500000000000000" pitchFamily="2" charset="0"/>
                <a:cs typeface="Poppins" panose="00000500000000000000" pitchFamily="2" charset="0"/>
              </a:rPr>
              <a:t>Concise!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9875" indent="-257175">
              <a:lnSpc>
                <a:spcPct val="100000"/>
              </a:lnSpc>
              <a:spcBef>
                <a:spcPts val="885"/>
              </a:spcBef>
              <a:buChar char="•"/>
              <a:tabLst>
                <a:tab pos="269875" algn="l"/>
              </a:tabLst>
            </a:pPr>
            <a:r>
              <a:rPr sz="2000" spc="-10" dirty="0">
                <a:latin typeface="Poppins" panose="00000500000000000000" pitchFamily="2" charset="0"/>
                <a:cs typeface="Poppins" panose="00000500000000000000" pitchFamily="2" charset="0"/>
              </a:rPr>
              <a:t>Budget</a:t>
            </a:r>
          </a:p>
          <a:p>
            <a:pPr marL="782955" lvl="1" indent="-255270">
              <a:lnSpc>
                <a:spcPct val="100000"/>
              </a:lnSpc>
              <a:spcBef>
                <a:spcPts val="385"/>
              </a:spcBef>
              <a:buClr>
                <a:srgbClr val="FF0000"/>
              </a:buClr>
              <a:buFont typeface="Wingdings"/>
              <a:buChar char=""/>
              <a:tabLst>
                <a:tab pos="782955" algn="l"/>
              </a:tabLst>
            </a:pPr>
            <a:r>
              <a:rPr sz="2000" spc="50" dirty="0">
                <a:latin typeface="Poppins" panose="00000500000000000000" pitchFamily="2" charset="0"/>
                <a:cs typeface="Poppins" panose="00000500000000000000" pitchFamily="2" charset="0"/>
              </a:rPr>
              <a:t>Uploaded</a:t>
            </a:r>
            <a:r>
              <a:rPr sz="2000" spc="-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Financial</a:t>
            </a:r>
            <a:r>
              <a:rPr sz="2000" spc="-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55" dirty="0">
                <a:latin typeface="Poppins" panose="00000500000000000000" pitchFamily="2" charset="0"/>
                <a:cs typeface="Poppins" panose="00000500000000000000" pitchFamily="2" charset="0"/>
              </a:rPr>
              <a:t>Management</a:t>
            </a:r>
            <a:r>
              <a:rPr sz="2000" spc="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latin typeface="Poppins" panose="00000500000000000000" pitchFamily="2" charset="0"/>
                <a:cs typeface="Poppins" panose="00000500000000000000" pitchFamily="2" charset="0"/>
              </a:rPr>
              <a:t>Spreadsheet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82955" lvl="1" indent="-255270">
              <a:lnSpc>
                <a:spcPct val="100000"/>
              </a:lnSpc>
              <a:spcBef>
                <a:spcPts val="385"/>
              </a:spcBef>
              <a:buClr>
                <a:srgbClr val="FF0000"/>
              </a:buClr>
              <a:buFont typeface="Wingdings"/>
              <a:buChar char=""/>
              <a:tabLst>
                <a:tab pos="782955" algn="l"/>
              </a:tabLst>
            </a:pPr>
            <a:r>
              <a:rPr sz="2000" spc="80" dirty="0">
                <a:latin typeface="Poppins" panose="00000500000000000000" pitchFamily="2" charset="0"/>
                <a:cs typeface="Poppins" panose="00000500000000000000" pitchFamily="2" charset="0"/>
              </a:rPr>
              <a:t>Information</a:t>
            </a:r>
            <a:r>
              <a:rPr sz="2000" spc="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is</a:t>
            </a:r>
            <a:r>
              <a:rPr sz="2000" spc="5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Recorded</a:t>
            </a:r>
            <a:r>
              <a:rPr sz="2000" spc="6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75" dirty="0"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sz="2000" spc="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Online</a:t>
            </a:r>
            <a:r>
              <a:rPr sz="2000" spc="3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latin typeface="Poppins" panose="00000500000000000000" pitchFamily="2" charset="0"/>
                <a:cs typeface="Poppins" panose="00000500000000000000" pitchFamily="2" charset="0"/>
              </a:rPr>
              <a:t>Application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82955" lvl="1" indent="-255270">
              <a:lnSpc>
                <a:spcPct val="100000"/>
              </a:lnSpc>
              <a:spcBef>
                <a:spcPts val="384"/>
              </a:spcBef>
              <a:buClr>
                <a:srgbClr val="FF0000"/>
              </a:buClr>
              <a:buFont typeface="Wingdings"/>
              <a:buChar char=""/>
              <a:tabLst>
                <a:tab pos="782955" algn="l"/>
              </a:tabLst>
            </a:pP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Be</a:t>
            </a:r>
            <a:r>
              <a:rPr sz="2000" spc="-8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latin typeface="Poppins" panose="00000500000000000000" pitchFamily="2" charset="0"/>
                <a:cs typeface="Poppins" panose="00000500000000000000" pitchFamily="2" charset="0"/>
              </a:rPr>
              <a:t>Detailed!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9875" indent="-257175">
              <a:lnSpc>
                <a:spcPct val="100000"/>
              </a:lnSpc>
              <a:spcBef>
                <a:spcPts val="875"/>
              </a:spcBef>
              <a:buChar char="•"/>
              <a:tabLst>
                <a:tab pos="269875" algn="l"/>
              </a:tabLst>
            </a:pPr>
            <a:r>
              <a:rPr sz="2000" spc="40" dirty="0">
                <a:latin typeface="Poppins" panose="00000500000000000000" pitchFamily="2" charset="0"/>
                <a:cs typeface="Poppins" panose="00000500000000000000" pitchFamily="2" charset="0"/>
              </a:rPr>
              <a:t>Submittal</a:t>
            </a:r>
          </a:p>
          <a:p>
            <a:pPr marL="782955" lvl="1" indent="-255270">
              <a:lnSpc>
                <a:spcPct val="100000"/>
              </a:lnSpc>
              <a:spcBef>
                <a:spcPts val="384"/>
              </a:spcBef>
              <a:buClr>
                <a:srgbClr val="FF0000"/>
              </a:buClr>
              <a:buFont typeface="Wingdings"/>
              <a:buChar char=""/>
              <a:tabLst>
                <a:tab pos="782955" algn="l"/>
              </a:tabLst>
            </a:pP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Double-</a:t>
            </a:r>
            <a:r>
              <a:rPr sz="2000" spc="-10" dirty="0">
                <a:latin typeface="Poppins" panose="00000500000000000000" pitchFamily="2" charset="0"/>
                <a:cs typeface="Poppins" panose="00000500000000000000" pitchFamily="2" charset="0"/>
              </a:rPr>
              <a:t>Check!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1755">
              <a:lnSpc>
                <a:spcPct val="100000"/>
              </a:lnSpc>
              <a:spcBef>
                <a:spcPts val="885"/>
              </a:spcBef>
            </a:pP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We</a:t>
            </a:r>
            <a:r>
              <a:rPr sz="2000" spc="-4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0" dirty="0">
                <a:latin typeface="Poppins" panose="00000500000000000000" pitchFamily="2" charset="0"/>
                <a:cs typeface="Poppins" panose="00000500000000000000" pitchFamily="2" charset="0"/>
              </a:rPr>
              <a:t>Now</a:t>
            </a:r>
            <a:r>
              <a:rPr sz="2000" spc="-4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have</a:t>
            </a:r>
            <a:r>
              <a:rPr sz="2000" spc="-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sz="2000" spc="-3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latin typeface="Poppins" panose="00000500000000000000" pitchFamily="2" charset="0"/>
                <a:cs typeface="Poppins" panose="00000500000000000000" pitchFamily="2" charset="0"/>
              </a:rPr>
              <a:t>Webinar!</a:t>
            </a:r>
          </a:p>
          <a:p>
            <a:pPr marL="1040765" marR="340995" indent="-734695">
              <a:lnSpc>
                <a:spcPts val="1939"/>
              </a:lnSpc>
              <a:spcBef>
                <a:spcPts val="1135"/>
              </a:spcBef>
            </a:pPr>
            <a:r>
              <a:rPr sz="2000" spc="50" dirty="0">
                <a:latin typeface="Poppins" panose="00000500000000000000" pitchFamily="2" charset="0"/>
                <a:cs typeface="Poppins" panose="00000500000000000000" pitchFamily="2" charset="0"/>
              </a:rPr>
              <a:t>How</a:t>
            </a:r>
            <a:r>
              <a:rPr sz="2000" spc="-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105" dirty="0"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sz="2000" spc="-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apply</a:t>
            </a:r>
            <a:r>
              <a:rPr sz="2000" spc="-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105" dirty="0">
                <a:latin typeface="Poppins" panose="00000500000000000000" pitchFamily="2" charset="0"/>
                <a:cs typeface="Poppins" panose="00000500000000000000" pitchFamily="2" charset="0"/>
              </a:rPr>
              <a:t>for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 a</a:t>
            </a:r>
            <a:r>
              <a:rPr sz="2000" spc="-1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Chesapeake Bay</a:t>
            </a:r>
            <a:r>
              <a:rPr sz="2000" spc="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Trust</a:t>
            </a:r>
            <a:r>
              <a:rPr sz="2000" spc="-10" dirty="0">
                <a:latin typeface="Poppins" panose="00000500000000000000" pitchFamily="2" charset="0"/>
                <a:cs typeface="Poppins" panose="00000500000000000000" pitchFamily="2" charset="0"/>
              </a:rPr>
              <a:t> Grant: </a:t>
            </a:r>
            <a:r>
              <a:rPr sz="2000" u="sng" spc="4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https://vimeo.com/347338078</a:t>
            </a: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000" dirty="0">
                <a:latin typeface="Poppins" panose="00000500000000000000" pitchFamily="2" charset="0"/>
                <a:cs typeface="Poppins" panose="00000500000000000000" pitchFamily="2" charset="0"/>
              </a:rPr>
              <a:t>Website</a:t>
            </a:r>
            <a:r>
              <a:rPr sz="2000" spc="12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20" dirty="0">
                <a:latin typeface="Poppins" panose="00000500000000000000" pitchFamily="2" charset="0"/>
                <a:cs typeface="Poppins" panose="00000500000000000000" pitchFamily="2" charset="0"/>
              </a:rPr>
              <a:t>Link:</a:t>
            </a: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20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Corps</a:t>
            </a:r>
            <a:r>
              <a:rPr sz="20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 </a:t>
            </a:r>
            <a:r>
              <a:rPr sz="2000" u="sng" spc="7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Mini</a:t>
            </a:r>
            <a:r>
              <a:rPr sz="20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 </a:t>
            </a:r>
            <a:r>
              <a:rPr sz="20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Grant</a:t>
            </a:r>
            <a:r>
              <a:rPr sz="2000" u="sng" spc="1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 </a:t>
            </a:r>
            <a:r>
              <a:rPr sz="20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- Chesapeake</a:t>
            </a:r>
            <a:r>
              <a:rPr sz="2000" u="sng" spc="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 </a:t>
            </a:r>
            <a:r>
              <a:rPr sz="20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Bay</a:t>
            </a:r>
            <a:r>
              <a:rPr sz="2000" u="sng" spc="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 </a:t>
            </a:r>
            <a:r>
              <a:rPr sz="20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Trust </a:t>
            </a:r>
            <a:r>
              <a:rPr sz="20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(cbtrust.org)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497" y="2755728"/>
            <a:ext cx="6286023" cy="437482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2809</TotalTime>
  <Words>935</Words>
  <Application>Microsoft Office PowerPoint</Application>
  <PresentationFormat>Custom</PresentationFormat>
  <Paragraphs>125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Arial</vt:lpstr>
      <vt:lpstr>Arial Black</vt:lpstr>
      <vt:lpstr>Calibri</vt:lpstr>
      <vt:lpstr>Century Gothic</vt:lpstr>
      <vt:lpstr>Lucida Sans Unicode</vt:lpstr>
      <vt:lpstr>Poppins</vt:lpstr>
      <vt:lpstr>Wingdings</vt:lpstr>
      <vt:lpstr>Wingdings 3</vt:lpstr>
      <vt:lpstr>Office Theme</vt:lpstr>
      <vt:lpstr>PowerPoint Presentation</vt:lpstr>
      <vt:lpstr>Agenda</vt:lpstr>
      <vt:lpstr>Mini  Grant  Program</vt:lpstr>
      <vt:lpstr>Mini Grant Life Cycle</vt:lpstr>
      <vt:lpstr>Mini Grant: Basic Information</vt:lpstr>
      <vt:lpstr>Mini Grant: Basic Information</vt:lpstr>
      <vt:lpstr>Sample Eligible Project</vt:lpstr>
      <vt:lpstr>Sample Eligible Project</vt:lpstr>
      <vt:lpstr>Application Instructions</vt:lpstr>
      <vt:lpstr>Application Instructions</vt:lpstr>
      <vt:lpstr>Financial Management Spreadsheet</vt:lpstr>
      <vt:lpstr>Supporting Documents</vt:lpstr>
      <vt:lpstr>Mini Grant Examples 2025-2026</vt:lpstr>
      <vt:lpstr>Mini Grant Examples 2024-2025</vt:lpstr>
      <vt:lpstr>Tips For Success</vt:lpstr>
      <vt:lpstr>Tips  For  Success</vt:lpstr>
      <vt:lpstr>Resources</vt:lpstr>
      <vt:lpstr>Make Sure to send us your stories, pictures, and videos to Share and Highlight!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Tosca Orange Modern Technology Pitch Deck Presentation</dc:title>
  <dc:creator>Lindsay Greenwood</dc:creator>
  <cp:lastModifiedBy>Sydney Tolliver</cp:lastModifiedBy>
  <cp:revision>19</cp:revision>
  <dcterms:created xsi:type="dcterms:W3CDTF">2024-10-18T02:12:25Z</dcterms:created>
  <dcterms:modified xsi:type="dcterms:W3CDTF">2025-11-18T16:29:50Z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2024-10-17T00:00:00Z</vt:filetime>
  </property>
  <property fmtid="{D5CDD505-2E9C-101B-9397-08002B2CF9AE}" pid="3" name="Creator">
    <vt:lpwstr>Acrobat PDFMaker 24 for PowerPoint</vt:lpwstr>
  </property>
  <property fmtid="{D5CDD505-2E9C-101B-9397-08002B2CF9AE}" pid="4" name="LastSaved">
    <vt:filetime>2024-10-18T00:00:00Z</vt:filetime>
  </property>
  <property fmtid="{D5CDD505-2E9C-101B-9397-08002B2CF9AE}" pid="5" name="Producer">
    <vt:lpwstr>Adobe PDF Library 24.3.212</vt:lpwstr>
  </property>
</Properties>
</file>