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4A7_90C0A32B.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4AE_193AE012.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4B2_343AB86F.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3" r:id="rId1"/>
  </p:sldMasterIdLst>
  <p:notesMasterIdLst>
    <p:notesMasterId r:id="rId22"/>
  </p:notesMasterIdLst>
  <p:sldIdLst>
    <p:sldId id="1178" r:id="rId2"/>
    <p:sldId id="1179" r:id="rId3"/>
    <p:sldId id="263" r:id="rId4"/>
    <p:sldId id="1180" r:id="rId5"/>
    <p:sldId id="269" r:id="rId6"/>
    <p:sldId id="1187" r:id="rId7"/>
    <p:sldId id="1194" r:id="rId8"/>
    <p:sldId id="1196" r:id="rId9"/>
    <p:sldId id="1195" r:id="rId10"/>
    <p:sldId id="1197" r:id="rId11"/>
    <p:sldId id="1191" r:id="rId12"/>
    <p:sldId id="1192" r:id="rId13"/>
    <p:sldId id="1193" r:id="rId14"/>
    <p:sldId id="1198" r:id="rId15"/>
    <p:sldId id="1199" r:id="rId16"/>
    <p:sldId id="1200" r:id="rId17"/>
    <p:sldId id="1202" r:id="rId18"/>
    <p:sldId id="1201" r:id="rId19"/>
    <p:sldId id="1110" r:id="rId20"/>
    <p:sldId id="1189"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F21025-BE66-2513-B001-C4907F412338}" name="Lianna Gomori-Ruben" initials="LG" userId="S::lgomori-ruben@cbtrust.org::ff5321d7-4df2-4691-b181-d5a204a2fe9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guyen Le" initials="NL" lastIdx="1" clrIdx="0"/>
  <p:cmAuthor id="2" name="Emma Cwalinski" initials="EC"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6555"/>
    <a:srgbClr val="1D594B"/>
    <a:srgbClr val="000000"/>
    <a:srgbClr val="58B947"/>
    <a:srgbClr val="00A3D8"/>
    <a:srgbClr val="F6C05F"/>
    <a:srgbClr val="CAE2AE"/>
    <a:srgbClr val="FABE00"/>
    <a:srgbClr val="91C032"/>
    <a:srgbClr val="80D0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79" autoAdjust="0"/>
    <p:restoredTop sz="70621" autoAdjust="0"/>
  </p:normalViewPr>
  <p:slideViewPr>
    <p:cSldViewPr snapToGrid="0">
      <p:cViewPr varScale="1">
        <p:scale>
          <a:sx n="67" d="100"/>
          <a:sy n="67" d="100"/>
        </p:scale>
        <p:origin x="1099" y="6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71" d="100"/>
          <a:sy n="71" d="100"/>
        </p:scale>
        <p:origin x="2995"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omments/modernComment_4A7_90C0A32B.xml><?xml version="1.0" encoding="utf-8"?>
<p188:cmLst xmlns:a="http://schemas.openxmlformats.org/drawingml/2006/main" xmlns:r="http://schemas.openxmlformats.org/officeDocument/2006/relationships" xmlns:p188="http://schemas.microsoft.com/office/powerpoint/2018/8/main">
  <p188:cm id="{C2CB8B4B-AAD8-42E4-95EC-20B3D974C648}" authorId="{50F21025-BE66-2513-B001-C4907F412338}" created="2026-01-14T20:12:01.377">
    <pc:sldMkLst xmlns:pc="http://schemas.microsoft.com/office/powerpoint/2013/main/command">
      <pc:docMk/>
      <pc:sldMk cId="2428543787" sldId="1191"/>
    </pc:sldMkLst>
    <p188:txBody>
      <a:bodyPr/>
      <a:lstStyle/>
      <a:p>
        <a:r>
          <a:rPr lang="en-US"/>
          <a:t>For slides 11-13, it seems like you are showing quickly the table with eligible free tree species. I think slides 12-13 are meant to be shown quickly, but maybe there's a better way of highlighting the kind of species that are available like listing them on the slide itself. Let's mention the ones we have more stock available, and also those we only have some. Also, I see the script in the notes, so just reminding you that we need to be very explicit with the optional nature of the free trees. </a:t>
        </a:r>
      </a:p>
    </p188:txBody>
  </p188:cm>
</p188:cmLst>
</file>

<file path=ppt/comments/modernComment_4AE_193AE012.xml><?xml version="1.0" encoding="utf-8"?>
<p188:cmLst xmlns:a="http://schemas.openxmlformats.org/drawingml/2006/main" xmlns:r="http://schemas.openxmlformats.org/officeDocument/2006/relationships" xmlns:p188="http://schemas.microsoft.com/office/powerpoint/2018/8/main">
  <p188:cm id="{3A3E29D4-C57D-4E14-9CC0-23ADC3954E43}" authorId="{50F21025-BE66-2513-B001-C4907F412338}" created="2026-01-14T20:48:02.384">
    <pc:sldMkLst xmlns:pc="http://schemas.microsoft.com/office/powerpoint/2013/main/command">
      <pc:docMk/>
      <pc:sldMk cId="423288850" sldId="1198"/>
    </pc:sldMkLst>
    <p188:txBody>
      <a:bodyPr/>
      <a:lstStyle/>
      <a:p>
        <a:r>
          <a:rPr lang="en-US"/>
          <a:t>For slide 14, let's also show where exactly on the website are our additional resources, so people can find them easily. </a:t>
        </a:r>
      </a:p>
    </p188:txBody>
  </p188:cm>
</p188:cmLst>
</file>

<file path=ppt/comments/modernComment_4B2_343AB86F.xml><?xml version="1.0" encoding="utf-8"?>
<p188:cmLst xmlns:a="http://schemas.openxmlformats.org/drawingml/2006/main" xmlns:r="http://schemas.openxmlformats.org/officeDocument/2006/relationships" xmlns:p188="http://schemas.microsoft.com/office/powerpoint/2018/8/main">
  <p188:cm id="{1B47EFD5-3239-454B-955A-A27B28725DE6}" authorId="{50F21025-BE66-2513-B001-C4907F412338}" created="2026-01-14T20:48:02.384">
    <pc:sldMkLst xmlns:pc="http://schemas.microsoft.com/office/powerpoint/2013/main/command">
      <pc:docMk/>
      <pc:sldMk cId="423288850" sldId="1198"/>
    </pc:sldMkLst>
    <p188:txBody>
      <a:bodyPr/>
      <a:lstStyle/>
      <a:p>
        <a:r>
          <a:rPr lang="en-US"/>
          <a:t>For slide 14, let's also show where exactly on the website are our additional resources, so people can find them easily. </a:t>
        </a:r>
      </a:p>
    </p188:txBody>
  </p188:cm>
</p188:cmLst>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99DFC9-75CA-40D3-AF93-2E7E133346A3}" type="doc">
      <dgm:prSet loTypeId="urn:microsoft.com/office/officeart/2005/8/layout/process1" loCatId="process" qsTypeId="urn:microsoft.com/office/officeart/2005/8/quickstyle/simple1" qsCatId="simple" csTypeId="urn:microsoft.com/office/officeart/2005/8/colors/accent1_1" csCatId="accent1" phldr="1"/>
      <dgm:spPr/>
    </dgm:pt>
    <dgm:pt modelId="{AA2B29E3-9296-4D04-9B2A-D0C3AE2A4C5A}">
      <dgm:prSet phldrT="[Text]" custT="1"/>
      <dgm:spPr/>
      <dgm:t>
        <a:bodyPr/>
        <a:lstStyle/>
        <a:p>
          <a:r>
            <a:rPr lang="en-US" sz="1600" dirty="0"/>
            <a:t>The Trust processes applications after the deadline</a:t>
          </a:r>
        </a:p>
      </dgm:t>
    </dgm:pt>
    <dgm:pt modelId="{A3C0311F-DCA3-4B6B-A112-F25ABEB10F42}" type="parTrans" cxnId="{3D00D806-8369-441B-832C-FF0400FF7E05}">
      <dgm:prSet/>
      <dgm:spPr/>
      <dgm:t>
        <a:bodyPr/>
        <a:lstStyle/>
        <a:p>
          <a:endParaRPr lang="en-US" sz="1600"/>
        </a:p>
      </dgm:t>
    </dgm:pt>
    <dgm:pt modelId="{3AF34F03-0729-4B53-8EC5-E6CE2A13CC68}" type="sibTrans" cxnId="{3D00D806-8369-441B-832C-FF0400FF7E05}">
      <dgm:prSet custT="1"/>
      <dgm:spPr/>
      <dgm:t>
        <a:bodyPr/>
        <a:lstStyle/>
        <a:p>
          <a:endParaRPr lang="en-US" sz="1600"/>
        </a:p>
      </dgm:t>
    </dgm:pt>
    <dgm:pt modelId="{C23AA778-D320-478F-869D-B38A903826D9}">
      <dgm:prSet phldrT="[Text]" custT="1"/>
      <dgm:spPr/>
      <dgm:t>
        <a:bodyPr/>
        <a:lstStyle/>
        <a:p>
          <a:r>
            <a:rPr lang="en-US" sz="1600" dirty="0"/>
            <a:t>The Technical Review Committee (TRC) reviews the applications</a:t>
          </a:r>
        </a:p>
      </dgm:t>
    </dgm:pt>
    <dgm:pt modelId="{CEAF425F-FBF2-47F3-9199-5E851BC9475D}" type="parTrans" cxnId="{26B57D00-5707-42D1-9CC0-09F66F20DBDC}">
      <dgm:prSet/>
      <dgm:spPr/>
      <dgm:t>
        <a:bodyPr/>
        <a:lstStyle/>
        <a:p>
          <a:endParaRPr lang="en-US" sz="1600"/>
        </a:p>
      </dgm:t>
    </dgm:pt>
    <dgm:pt modelId="{37B26CB6-AAEA-49B7-AC43-89C80ED4E113}" type="sibTrans" cxnId="{26B57D00-5707-42D1-9CC0-09F66F20DBDC}">
      <dgm:prSet custT="1"/>
      <dgm:spPr/>
      <dgm:t>
        <a:bodyPr/>
        <a:lstStyle/>
        <a:p>
          <a:endParaRPr lang="en-US" sz="1600"/>
        </a:p>
      </dgm:t>
    </dgm:pt>
    <dgm:pt modelId="{292B51E0-5ADC-413D-ADC7-6C31C905A975}">
      <dgm:prSet phldrT="[Text]" custT="1"/>
      <dgm:spPr/>
      <dgm:t>
        <a:bodyPr/>
        <a:lstStyle/>
        <a:p>
          <a:r>
            <a:rPr lang="en-US" sz="1600" dirty="0"/>
            <a:t>The TRC’s recommendations are presented to the Trust’s Board of Trustees for approval</a:t>
          </a:r>
        </a:p>
      </dgm:t>
    </dgm:pt>
    <dgm:pt modelId="{C06680AB-FDD3-41C9-95F7-779CE83612A5}" type="parTrans" cxnId="{40E19F95-729D-4914-8D71-BE40744C42DE}">
      <dgm:prSet/>
      <dgm:spPr/>
      <dgm:t>
        <a:bodyPr/>
        <a:lstStyle/>
        <a:p>
          <a:endParaRPr lang="en-US" sz="1600"/>
        </a:p>
      </dgm:t>
    </dgm:pt>
    <dgm:pt modelId="{FAF88994-529D-4DC7-86DF-B55530A031FC}" type="sibTrans" cxnId="{40E19F95-729D-4914-8D71-BE40744C42DE}">
      <dgm:prSet custT="1"/>
      <dgm:spPr>
        <a:solidFill>
          <a:srgbClr val="CAE2AE"/>
        </a:solidFill>
      </dgm:spPr>
      <dgm:t>
        <a:bodyPr/>
        <a:lstStyle/>
        <a:p>
          <a:endParaRPr lang="en-US" sz="1600"/>
        </a:p>
      </dgm:t>
    </dgm:pt>
    <dgm:pt modelId="{94DEACAB-6099-4712-B08C-C9B257C1C200}">
      <dgm:prSet phldrT="[Text]" custT="1"/>
      <dgm:spPr/>
      <dgm:t>
        <a:bodyPr/>
        <a:lstStyle/>
        <a:p>
          <a:r>
            <a:rPr lang="en-US" sz="1600" dirty="0"/>
            <a:t>The Trust sends out decision letters by email to the applicant</a:t>
          </a:r>
        </a:p>
      </dgm:t>
    </dgm:pt>
    <dgm:pt modelId="{5DCBB8BF-5308-4988-BA4A-E00FEACF2A1E}" type="parTrans" cxnId="{5BEC6660-404A-48FF-815F-D786F61790DF}">
      <dgm:prSet/>
      <dgm:spPr/>
      <dgm:t>
        <a:bodyPr/>
        <a:lstStyle/>
        <a:p>
          <a:endParaRPr lang="en-US" sz="1600"/>
        </a:p>
      </dgm:t>
    </dgm:pt>
    <dgm:pt modelId="{E0213911-9B1C-465E-89FA-B33716EAFCDB}" type="sibTrans" cxnId="{5BEC6660-404A-48FF-815F-D786F61790DF}">
      <dgm:prSet/>
      <dgm:spPr/>
      <dgm:t>
        <a:bodyPr/>
        <a:lstStyle/>
        <a:p>
          <a:endParaRPr lang="en-US" sz="1600"/>
        </a:p>
      </dgm:t>
    </dgm:pt>
    <dgm:pt modelId="{FEB88854-2F9C-42CC-8DC4-3AE2EFB574B1}" type="pres">
      <dgm:prSet presAssocID="{FA99DFC9-75CA-40D3-AF93-2E7E133346A3}" presName="Name0" presStyleCnt="0">
        <dgm:presLayoutVars>
          <dgm:dir/>
          <dgm:resizeHandles val="exact"/>
        </dgm:presLayoutVars>
      </dgm:prSet>
      <dgm:spPr/>
    </dgm:pt>
    <dgm:pt modelId="{28EED05F-E3C6-4A9D-BF19-4BA329EE3F64}" type="pres">
      <dgm:prSet presAssocID="{AA2B29E3-9296-4D04-9B2A-D0C3AE2A4C5A}" presName="node" presStyleLbl="node1" presStyleIdx="0" presStyleCnt="4">
        <dgm:presLayoutVars>
          <dgm:bulletEnabled val="1"/>
        </dgm:presLayoutVars>
      </dgm:prSet>
      <dgm:spPr/>
    </dgm:pt>
    <dgm:pt modelId="{F0F57CD7-D55D-476D-A8B0-B56EFB8D593B}" type="pres">
      <dgm:prSet presAssocID="{3AF34F03-0729-4B53-8EC5-E6CE2A13CC68}" presName="sibTrans" presStyleLbl="sibTrans2D1" presStyleIdx="0" presStyleCnt="3"/>
      <dgm:spPr/>
    </dgm:pt>
    <dgm:pt modelId="{7A8AE9B6-9A02-47BF-9A3D-A5CE5BA7225A}" type="pres">
      <dgm:prSet presAssocID="{3AF34F03-0729-4B53-8EC5-E6CE2A13CC68}" presName="connectorText" presStyleLbl="sibTrans2D1" presStyleIdx="0" presStyleCnt="3"/>
      <dgm:spPr/>
    </dgm:pt>
    <dgm:pt modelId="{51BA73D6-6781-4B46-89B9-00333A1F96C3}" type="pres">
      <dgm:prSet presAssocID="{C23AA778-D320-478F-869D-B38A903826D9}" presName="node" presStyleLbl="node1" presStyleIdx="1" presStyleCnt="4">
        <dgm:presLayoutVars>
          <dgm:bulletEnabled val="1"/>
        </dgm:presLayoutVars>
      </dgm:prSet>
      <dgm:spPr/>
    </dgm:pt>
    <dgm:pt modelId="{F2C4D08B-6111-4FA4-B3D1-8C2CD9809CA8}" type="pres">
      <dgm:prSet presAssocID="{37B26CB6-AAEA-49B7-AC43-89C80ED4E113}" presName="sibTrans" presStyleLbl="sibTrans2D1" presStyleIdx="1" presStyleCnt="3"/>
      <dgm:spPr/>
    </dgm:pt>
    <dgm:pt modelId="{16804D84-245B-4468-80E8-21968EF3261E}" type="pres">
      <dgm:prSet presAssocID="{37B26CB6-AAEA-49B7-AC43-89C80ED4E113}" presName="connectorText" presStyleLbl="sibTrans2D1" presStyleIdx="1" presStyleCnt="3"/>
      <dgm:spPr/>
    </dgm:pt>
    <dgm:pt modelId="{E1CB9F56-0585-4E83-B864-2B9C83989BE7}" type="pres">
      <dgm:prSet presAssocID="{292B51E0-5ADC-413D-ADC7-6C31C905A975}" presName="node" presStyleLbl="node1" presStyleIdx="2" presStyleCnt="4">
        <dgm:presLayoutVars>
          <dgm:bulletEnabled val="1"/>
        </dgm:presLayoutVars>
      </dgm:prSet>
      <dgm:spPr/>
    </dgm:pt>
    <dgm:pt modelId="{A2CEB454-C29A-4330-BCC3-22C62937E0EA}" type="pres">
      <dgm:prSet presAssocID="{FAF88994-529D-4DC7-86DF-B55530A031FC}" presName="sibTrans" presStyleLbl="sibTrans2D1" presStyleIdx="2" presStyleCnt="3"/>
      <dgm:spPr/>
    </dgm:pt>
    <dgm:pt modelId="{665BD8C0-85BD-4BF2-AF08-36F08353F160}" type="pres">
      <dgm:prSet presAssocID="{FAF88994-529D-4DC7-86DF-B55530A031FC}" presName="connectorText" presStyleLbl="sibTrans2D1" presStyleIdx="2" presStyleCnt="3"/>
      <dgm:spPr/>
    </dgm:pt>
    <dgm:pt modelId="{9A972ED5-FDCC-40FF-A218-93FAB042254C}" type="pres">
      <dgm:prSet presAssocID="{94DEACAB-6099-4712-B08C-C9B257C1C200}" presName="node" presStyleLbl="node1" presStyleIdx="3" presStyleCnt="4">
        <dgm:presLayoutVars>
          <dgm:bulletEnabled val="1"/>
        </dgm:presLayoutVars>
      </dgm:prSet>
      <dgm:spPr/>
    </dgm:pt>
  </dgm:ptLst>
  <dgm:cxnLst>
    <dgm:cxn modelId="{26B57D00-5707-42D1-9CC0-09F66F20DBDC}" srcId="{FA99DFC9-75CA-40D3-AF93-2E7E133346A3}" destId="{C23AA778-D320-478F-869D-B38A903826D9}" srcOrd="1" destOrd="0" parTransId="{CEAF425F-FBF2-47F3-9199-5E851BC9475D}" sibTransId="{37B26CB6-AAEA-49B7-AC43-89C80ED4E113}"/>
    <dgm:cxn modelId="{3D00D806-8369-441B-832C-FF0400FF7E05}" srcId="{FA99DFC9-75CA-40D3-AF93-2E7E133346A3}" destId="{AA2B29E3-9296-4D04-9B2A-D0C3AE2A4C5A}" srcOrd="0" destOrd="0" parTransId="{A3C0311F-DCA3-4B6B-A112-F25ABEB10F42}" sibTransId="{3AF34F03-0729-4B53-8EC5-E6CE2A13CC68}"/>
    <dgm:cxn modelId="{6C235E1C-17C5-433B-B56E-9C3DFA3A6080}" type="presOf" srcId="{FAF88994-529D-4DC7-86DF-B55530A031FC}" destId="{665BD8C0-85BD-4BF2-AF08-36F08353F160}" srcOrd="1" destOrd="0" presId="urn:microsoft.com/office/officeart/2005/8/layout/process1"/>
    <dgm:cxn modelId="{AB47DE1E-DC2F-4252-B931-1866EFB3A87F}" type="presOf" srcId="{C23AA778-D320-478F-869D-B38A903826D9}" destId="{51BA73D6-6781-4B46-89B9-00333A1F96C3}" srcOrd="0" destOrd="0" presId="urn:microsoft.com/office/officeart/2005/8/layout/process1"/>
    <dgm:cxn modelId="{902A2433-A95C-479C-B106-083C7154B279}" type="presOf" srcId="{3AF34F03-0729-4B53-8EC5-E6CE2A13CC68}" destId="{7A8AE9B6-9A02-47BF-9A3D-A5CE5BA7225A}" srcOrd="1" destOrd="0" presId="urn:microsoft.com/office/officeart/2005/8/layout/process1"/>
    <dgm:cxn modelId="{5BEC6660-404A-48FF-815F-D786F61790DF}" srcId="{FA99DFC9-75CA-40D3-AF93-2E7E133346A3}" destId="{94DEACAB-6099-4712-B08C-C9B257C1C200}" srcOrd="3" destOrd="0" parTransId="{5DCBB8BF-5308-4988-BA4A-E00FEACF2A1E}" sibTransId="{E0213911-9B1C-465E-89FA-B33716EAFCDB}"/>
    <dgm:cxn modelId="{D1AE1761-E5C7-4678-83D0-46B85D74AFF4}" type="presOf" srcId="{3AF34F03-0729-4B53-8EC5-E6CE2A13CC68}" destId="{F0F57CD7-D55D-476D-A8B0-B56EFB8D593B}" srcOrd="0" destOrd="0" presId="urn:microsoft.com/office/officeart/2005/8/layout/process1"/>
    <dgm:cxn modelId="{32D04342-E2AF-4810-8145-6E1A3D0EE935}" type="presOf" srcId="{FAF88994-529D-4DC7-86DF-B55530A031FC}" destId="{A2CEB454-C29A-4330-BCC3-22C62937E0EA}" srcOrd="0" destOrd="0" presId="urn:microsoft.com/office/officeart/2005/8/layout/process1"/>
    <dgm:cxn modelId="{40E19F95-729D-4914-8D71-BE40744C42DE}" srcId="{FA99DFC9-75CA-40D3-AF93-2E7E133346A3}" destId="{292B51E0-5ADC-413D-ADC7-6C31C905A975}" srcOrd="2" destOrd="0" parTransId="{C06680AB-FDD3-41C9-95F7-779CE83612A5}" sibTransId="{FAF88994-529D-4DC7-86DF-B55530A031FC}"/>
    <dgm:cxn modelId="{C779D99F-95D4-44D8-BB2A-CA3B46C2D241}" type="presOf" srcId="{FA99DFC9-75CA-40D3-AF93-2E7E133346A3}" destId="{FEB88854-2F9C-42CC-8DC4-3AE2EFB574B1}" srcOrd="0" destOrd="0" presId="urn:microsoft.com/office/officeart/2005/8/layout/process1"/>
    <dgm:cxn modelId="{314195B9-97B1-4F7B-95E8-2549ED8E748D}" type="presOf" srcId="{94DEACAB-6099-4712-B08C-C9B257C1C200}" destId="{9A972ED5-FDCC-40FF-A218-93FAB042254C}" srcOrd="0" destOrd="0" presId="urn:microsoft.com/office/officeart/2005/8/layout/process1"/>
    <dgm:cxn modelId="{7C6CE1E3-1548-4366-8457-FD86584919A4}" type="presOf" srcId="{292B51E0-5ADC-413D-ADC7-6C31C905A975}" destId="{E1CB9F56-0585-4E83-B864-2B9C83989BE7}" srcOrd="0" destOrd="0" presId="urn:microsoft.com/office/officeart/2005/8/layout/process1"/>
    <dgm:cxn modelId="{4C8F9AE7-98B1-4116-9027-6316C2E7FF26}" type="presOf" srcId="{AA2B29E3-9296-4D04-9B2A-D0C3AE2A4C5A}" destId="{28EED05F-E3C6-4A9D-BF19-4BA329EE3F64}" srcOrd="0" destOrd="0" presId="urn:microsoft.com/office/officeart/2005/8/layout/process1"/>
    <dgm:cxn modelId="{AE5E32F0-DF9D-46EB-9166-16550507C418}" type="presOf" srcId="{37B26CB6-AAEA-49B7-AC43-89C80ED4E113}" destId="{F2C4D08B-6111-4FA4-B3D1-8C2CD9809CA8}" srcOrd="0" destOrd="0" presId="urn:microsoft.com/office/officeart/2005/8/layout/process1"/>
    <dgm:cxn modelId="{076095F2-6787-43A4-A4B7-D278B34EC9C7}" type="presOf" srcId="{37B26CB6-AAEA-49B7-AC43-89C80ED4E113}" destId="{16804D84-245B-4468-80E8-21968EF3261E}" srcOrd="1" destOrd="0" presId="urn:microsoft.com/office/officeart/2005/8/layout/process1"/>
    <dgm:cxn modelId="{7CB62AC6-245B-42D3-8897-456C70295A7F}" type="presParOf" srcId="{FEB88854-2F9C-42CC-8DC4-3AE2EFB574B1}" destId="{28EED05F-E3C6-4A9D-BF19-4BA329EE3F64}" srcOrd="0" destOrd="0" presId="urn:microsoft.com/office/officeart/2005/8/layout/process1"/>
    <dgm:cxn modelId="{B3860E9C-462D-4067-81C9-09AD82B8AB7C}" type="presParOf" srcId="{FEB88854-2F9C-42CC-8DC4-3AE2EFB574B1}" destId="{F0F57CD7-D55D-476D-A8B0-B56EFB8D593B}" srcOrd="1" destOrd="0" presId="urn:microsoft.com/office/officeart/2005/8/layout/process1"/>
    <dgm:cxn modelId="{D1AC4231-809F-4D34-B54F-946AF02FB237}" type="presParOf" srcId="{F0F57CD7-D55D-476D-A8B0-B56EFB8D593B}" destId="{7A8AE9B6-9A02-47BF-9A3D-A5CE5BA7225A}" srcOrd="0" destOrd="0" presId="urn:microsoft.com/office/officeart/2005/8/layout/process1"/>
    <dgm:cxn modelId="{74AC11F7-A5AB-42A8-B44A-1017D4C47254}" type="presParOf" srcId="{FEB88854-2F9C-42CC-8DC4-3AE2EFB574B1}" destId="{51BA73D6-6781-4B46-89B9-00333A1F96C3}" srcOrd="2" destOrd="0" presId="urn:microsoft.com/office/officeart/2005/8/layout/process1"/>
    <dgm:cxn modelId="{E0B489C6-0BE7-48EC-913B-4D8240861F4D}" type="presParOf" srcId="{FEB88854-2F9C-42CC-8DC4-3AE2EFB574B1}" destId="{F2C4D08B-6111-4FA4-B3D1-8C2CD9809CA8}" srcOrd="3" destOrd="0" presId="urn:microsoft.com/office/officeart/2005/8/layout/process1"/>
    <dgm:cxn modelId="{758CB682-6A2E-4F07-8E1A-7D7FA09A16FD}" type="presParOf" srcId="{F2C4D08B-6111-4FA4-B3D1-8C2CD9809CA8}" destId="{16804D84-245B-4468-80E8-21968EF3261E}" srcOrd="0" destOrd="0" presId="urn:microsoft.com/office/officeart/2005/8/layout/process1"/>
    <dgm:cxn modelId="{96996963-5D0F-4775-BD19-7E668FAC8FF6}" type="presParOf" srcId="{FEB88854-2F9C-42CC-8DC4-3AE2EFB574B1}" destId="{E1CB9F56-0585-4E83-B864-2B9C83989BE7}" srcOrd="4" destOrd="0" presId="urn:microsoft.com/office/officeart/2005/8/layout/process1"/>
    <dgm:cxn modelId="{A43B8FD5-7AD0-4CEF-B1CF-E129A63827F9}" type="presParOf" srcId="{FEB88854-2F9C-42CC-8DC4-3AE2EFB574B1}" destId="{A2CEB454-C29A-4330-BCC3-22C62937E0EA}" srcOrd="5" destOrd="0" presId="urn:microsoft.com/office/officeart/2005/8/layout/process1"/>
    <dgm:cxn modelId="{6B0E5406-4C3C-4D00-8FCB-8E3CEA0E8770}" type="presParOf" srcId="{A2CEB454-C29A-4330-BCC3-22C62937E0EA}" destId="{665BD8C0-85BD-4BF2-AF08-36F08353F160}" srcOrd="0" destOrd="0" presId="urn:microsoft.com/office/officeart/2005/8/layout/process1"/>
    <dgm:cxn modelId="{97518BCA-E0BB-4888-8A7B-B2848C0FB64B}" type="presParOf" srcId="{FEB88854-2F9C-42CC-8DC4-3AE2EFB574B1}" destId="{9A972ED5-FDCC-40FF-A218-93FAB042254C}"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EED05F-E3C6-4A9D-BF19-4BA329EE3F64}">
      <dsp:nvSpPr>
        <dsp:cNvPr id="0" name=""/>
        <dsp:cNvSpPr/>
      </dsp:nvSpPr>
      <dsp:spPr>
        <a:xfrm>
          <a:off x="3934" y="579532"/>
          <a:ext cx="1720060" cy="1590069"/>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The Trust processes applications after the deadline</a:t>
          </a:r>
        </a:p>
      </dsp:txBody>
      <dsp:txXfrm>
        <a:off x="50506" y="626104"/>
        <a:ext cx="1626916" cy="1496925"/>
      </dsp:txXfrm>
    </dsp:sp>
    <dsp:sp modelId="{F0F57CD7-D55D-476D-A8B0-B56EFB8D593B}">
      <dsp:nvSpPr>
        <dsp:cNvPr id="0" name=""/>
        <dsp:cNvSpPr/>
      </dsp:nvSpPr>
      <dsp:spPr>
        <a:xfrm>
          <a:off x="1896001" y="1161279"/>
          <a:ext cx="364652" cy="4265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896001" y="1246594"/>
        <a:ext cx="255256" cy="255945"/>
      </dsp:txXfrm>
    </dsp:sp>
    <dsp:sp modelId="{51BA73D6-6781-4B46-89B9-00333A1F96C3}">
      <dsp:nvSpPr>
        <dsp:cNvPr id="0" name=""/>
        <dsp:cNvSpPr/>
      </dsp:nvSpPr>
      <dsp:spPr>
        <a:xfrm>
          <a:off x="2412019" y="579532"/>
          <a:ext cx="1720060" cy="1590069"/>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The Technical Review Committee (TRC) reviews the applications</a:t>
          </a:r>
        </a:p>
      </dsp:txBody>
      <dsp:txXfrm>
        <a:off x="2458591" y="626104"/>
        <a:ext cx="1626916" cy="1496925"/>
      </dsp:txXfrm>
    </dsp:sp>
    <dsp:sp modelId="{F2C4D08B-6111-4FA4-B3D1-8C2CD9809CA8}">
      <dsp:nvSpPr>
        <dsp:cNvPr id="0" name=""/>
        <dsp:cNvSpPr/>
      </dsp:nvSpPr>
      <dsp:spPr>
        <a:xfrm>
          <a:off x="4304086" y="1161279"/>
          <a:ext cx="364652" cy="4265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304086" y="1246594"/>
        <a:ext cx="255256" cy="255945"/>
      </dsp:txXfrm>
    </dsp:sp>
    <dsp:sp modelId="{E1CB9F56-0585-4E83-B864-2B9C83989BE7}">
      <dsp:nvSpPr>
        <dsp:cNvPr id="0" name=""/>
        <dsp:cNvSpPr/>
      </dsp:nvSpPr>
      <dsp:spPr>
        <a:xfrm>
          <a:off x="4820104" y="579532"/>
          <a:ext cx="1720060" cy="1590069"/>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The TRC’s recommendations are presented to the Trust’s Board of Trustees for approval</a:t>
          </a:r>
        </a:p>
      </dsp:txBody>
      <dsp:txXfrm>
        <a:off x="4866676" y="626104"/>
        <a:ext cx="1626916" cy="1496925"/>
      </dsp:txXfrm>
    </dsp:sp>
    <dsp:sp modelId="{A2CEB454-C29A-4330-BCC3-22C62937E0EA}">
      <dsp:nvSpPr>
        <dsp:cNvPr id="0" name=""/>
        <dsp:cNvSpPr/>
      </dsp:nvSpPr>
      <dsp:spPr>
        <a:xfrm>
          <a:off x="6712171" y="1161279"/>
          <a:ext cx="364652" cy="426575"/>
        </a:xfrm>
        <a:prstGeom prst="rightArrow">
          <a:avLst>
            <a:gd name="adj1" fmla="val 60000"/>
            <a:gd name="adj2" fmla="val 50000"/>
          </a:avLst>
        </a:prstGeom>
        <a:solidFill>
          <a:srgbClr val="CAE2A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6712171" y="1246594"/>
        <a:ext cx="255256" cy="255945"/>
      </dsp:txXfrm>
    </dsp:sp>
    <dsp:sp modelId="{9A972ED5-FDCC-40FF-A218-93FAB042254C}">
      <dsp:nvSpPr>
        <dsp:cNvPr id="0" name=""/>
        <dsp:cNvSpPr/>
      </dsp:nvSpPr>
      <dsp:spPr>
        <a:xfrm>
          <a:off x="7228189" y="579532"/>
          <a:ext cx="1720060" cy="1590069"/>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The Trust sends out decision letters by email to the applicant</a:t>
          </a:r>
        </a:p>
      </dsp:txBody>
      <dsp:txXfrm>
        <a:off x="7274761" y="626104"/>
        <a:ext cx="1626916" cy="149692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6434"/>
          </a:xfrm>
          <a:prstGeom prst="rect">
            <a:avLst/>
          </a:prstGeom>
        </p:spPr>
        <p:txBody>
          <a:bodyPr vert="horz" lIns="93166" tIns="46584" rIns="93166" bIns="46584" rtlCol="0"/>
          <a:lstStyle>
            <a:lvl1pPr algn="l">
              <a:defRPr sz="1200"/>
            </a:lvl1pPr>
          </a:lstStyle>
          <a:p>
            <a:endParaRPr lang="en-US"/>
          </a:p>
        </p:txBody>
      </p:sp>
      <p:sp>
        <p:nvSpPr>
          <p:cNvPr id="3" name="Date Placeholder 2"/>
          <p:cNvSpPr>
            <a:spLocks noGrp="1"/>
          </p:cNvSpPr>
          <p:nvPr>
            <p:ph type="dt" idx="1"/>
          </p:nvPr>
        </p:nvSpPr>
        <p:spPr>
          <a:xfrm>
            <a:off x="3970940" y="1"/>
            <a:ext cx="3037840" cy="466434"/>
          </a:xfrm>
          <a:prstGeom prst="rect">
            <a:avLst/>
          </a:prstGeom>
        </p:spPr>
        <p:txBody>
          <a:bodyPr vert="horz" lIns="93166" tIns="46584" rIns="93166" bIns="46584" rtlCol="0"/>
          <a:lstStyle>
            <a:lvl1pPr algn="r">
              <a:defRPr sz="1200"/>
            </a:lvl1pPr>
          </a:lstStyle>
          <a:p>
            <a:fld id="{A90316CF-7856-45BF-8A40-F0FF09AF1A57}" type="datetimeFigureOut">
              <a:rPr lang="en-US" smtClean="0"/>
              <a:t>1/15/2026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6" tIns="46584" rIns="93166" bIns="46584"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6" tIns="46584" rIns="93166"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6433"/>
          </a:xfrm>
          <a:prstGeom prst="rect">
            <a:avLst/>
          </a:prstGeom>
        </p:spPr>
        <p:txBody>
          <a:bodyPr vert="horz" lIns="93166" tIns="46584" rIns="93166"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8"/>
            <a:ext cx="3037840" cy="466433"/>
          </a:xfrm>
          <a:prstGeom prst="rect">
            <a:avLst/>
          </a:prstGeom>
        </p:spPr>
        <p:txBody>
          <a:bodyPr vert="horz" lIns="93166" tIns="46584" rIns="93166" bIns="46584" rtlCol="0" anchor="b"/>
          <a:lstStyle>
            <a:lvl1pPr algn="r">
              <a:defRPr sz="1200"/>
            </a:lvl1pPr>
          </a:lstStyle>
          <a:p>
            <a:fld id="{FDA25D77-AB8B-49C8-9D42-2D9E5C745634}" type="slidenum">
              <a:rPr lang="en-US" smtClean="0"/>
              <a:t>‹#›</a:t>
            </a:fld>
            <a:endParaRPr lang="en-US"/>
          </a:p>
        </p:txBody>
      </p:sp>
    </p:spTree>
    <p:extLst>
      <p:ext uri="{BB962C8B-B14F-4D97-AF65-F5344CB8AC3E}">
        <p14:creationId xmlns:p14="http://schemas.microsoft.com/office/powerpoint/2010/main" val="560748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DA25D77-AB8B-49C8-9D42-2D9E5C745634}" type="slidenum">
              <a:rPr lang="en-US" smtClean="0"/>
              <a:t>1</a:t>
            </a:fld>
            <a:endParaRPr lang="en-US"/>
          </a:p>
        </p:txBody>
      </p:sp>
    </p:spTree>
    <p:extLst>
      <p:ext uri="{BB962C8B-B14F-4D97-AF65-F5344CB8AC3E}">
        <p14:creationId xmlns:p14="http://schemas.microsoft.com/office/powerpoint/2010/main" val="1911837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01E71-DB55-C4FD-3A12-0D6092BC5F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D868F7-D8D7-958D-98BF-928FE4A34C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60695F-6743-C392-F306-A3357C61AA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a:extLst>
              <a:ext uri="{FF2B5EF4-FFF2-40B4-BE49-F238E27FC236}">
                <a16:creationId xmlns:a16="http://schemas.microsoft.com/office/drawing/2014/main" id="{CCFFF8CB-A35C-854C-2E98-F85345AE70C8}"/>
              </a:ext>
            </a:extLst>
          </p:cNvPr>
          <p:cNvSpPr>
            <a:spLocks noGrp="1"/>
          </p:cNvSpPr>
          <p:nvPr>
            <p:ph type="sldNum" sz="quarter" idx="5"/>
          </p:nvPr>
        </p:nvSpPr>
        <p:spPr/>
        <p:txBody>
          <a:bodyPr/>
          <a:lstStyle/>
          <a:p>
            <a:fld id="{8DD84B74-3ED1-4070-8713-0BA06AB16D06}" type="slidenum">
              <a:rPr lang="en-US" smtClean="0"/>
              <a:t>10</a:t>
            </a:fld>
            <a:endParaRPr lang="en-US"/>
          </a:p>
        </p:txBody>
      </p:sp>
    </p:spTree>
    <p:extLst>
      <p:ext uri="{BB962C8B-B14F-4D97-AF65-F5344CB8AC3E}">
        <p14:creationId xmlns:p14="http://schemas.microsoft.com/office/powerpoint/2010/main" val="2626275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5AB99-FDC0-33D9-C7C4-F938E89E49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0D9710-CC68-77A9-1CCC-1E7738EBB0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485190-8C83-A640-5B4C-20EDC586D7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16CD63-3328-9B4E-4A3C-A98B3D8D235A}"/>
              </a:ext>
            </a:extLst>
          </p:cNvPr>
          <p:cNvSpPr>
            <a:spLocks noGrp="1"/>
          </p:cNvSpPr>
          <p:nvPr>
            <p:ph type="sldNum" sz="quarter" idx="5"/>
          </p:nvPr>
        </p:nvSpPr>
        <p:spPr/>
        <p:txBody>
          <a:bodyPr/>
          <a:lstStyle/>
          <a:p>
            <a:fld id="{8DD84B74-3ED1-4070-8713-0BA06AB16D06}" type="slidenum">
              <a:rPr lang="en-US" smtClean="0"/>
              <a:t>11</a:t>
            </a:fld>
            <a:endParaRPr lang="en-US"/>
          </a:p>
        </p:txBody>
      </p:sp>
    </p:spTree>
    <p:extLst>
      <p:ext uri="{BB962C8B-B14F-4D97-AF65-F5344CB8AC3E}">
        <p14:creationId xmlns:p14="http://schemas.microsoft.com/office/powerpoint/2010/main" val="37789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1CF93-9D1F-278F-581D-937E166301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DC593D-0CF6-B9DC-1F0D-34CE183AEB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7EFB5C-5E86-F491-E96D-76FB3040A6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3A4E0A-8557-AE2C-368B-1D0199469D70}"/>
              </a:ext>
            </a:extLst>
          </p:cNvPr>
          <p:cNvSpPr>
            <a:spLocks noGrp="1"/>
          </p:cNvSpPr>
          <p:nvPr>
            <p:ph type="sldNum" sz="quarter" idx="5"/>
          </p:nvPr>
        </p:nvSpPr>
        <p:spPr/>
        <p:txBody>
          <a:bodyPr/>
          <a:lstStyle/>
          <a:p>
            <a:fld id="{8DD84B74-3ED1-4070-8713-0BA06AB16D06}" type="slidenum">
              <a:rPr lang="en-US" smtClean="0"/>
              <a:t>12</a:t>
            </a:fld>
            <a:endParaRPr lang="en-US"/>
          </a:p>
        </p:txBody>
      </p:sp>
    </p:spTree>
    <p:extLst>
      <p:ext uri="{BB962C8B-B14F-4D97-AF65-F5344CB8AC3E}">
        <p14:creationId xmlns:p14="http://schemas.microsoft.com/office/powerpoint/2010/main" val="14139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C58B1-D293-8961-2C50-5830291C90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BDE435-9508-F962-A9C9-1B14C3D4BC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BF7F4C-C7B5-A567-EDB8-B4BD2CB68B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a:extLst>
              <a:ext uri="{FF2B5EF4-FFF2-40B4-BE49-F238E27FC236}">
                <a16:creationId xmlns:a16="http://schemas.microsoft.com/office/drawing/2014/main" id="{81756FFA-55C1-63BE-3FB6-4B26D2D82018}"/>
              </a:ext>
            </a:extLst>
          </p:cNvPr>
          <p:cNvSpPr>
            <a:spLocks noGrp="1"/>
          </p:cNvSpPr>
          <p:nvPr>
            <p:ph type="sldNum" sz="quarter" idx="5"/>
          </p:nvPr>
        </p:nvSpPr>
        <p:spPr/>
        <p:txBody>
          <a:bodyPr/>
          <a:lstStyle/>
          <a:p>
            <a:fld id="{8DD84B74-3ED1-4070-8713-0BA06AB16D06}" type="slidenum">
              <a:rPr lang="en-US" smtClean="0"/>
              <a:t>13</a:t>
            </a:fld>
            <a:endParaRPr lang="en-US"/>
          </a:p>
        </p:txBody>
      </p:sp>
    </p:spTree>
    <p:extLst>
      <p:ext uri="{BB962C8B-B14F-4D97-AF65-F5344CB8AC3E}">
        <p14:creationId xmlns:p14="http://schemas.microsoft.com/office/powerpoint/2010/main" val="4282150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1B4ED-D2B9-E60A-D19B-31ECD33D2E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06D533-D1C0-FF89-53E7-880F7C476F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DF622B-A943-8E3E-53CB-E359096CAE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29C54A-3EBD-5DB6-2081-E2840709AA73}"/>
              </a:ext>
            </a:extLst>
          </p:cNvPr>
          <p:cNvSpPr>
            <a:spLocks noGrp="1"/>
          </p:cNvSpPr>
          <p:nvPr>
            <p:ph type="sldNum" sz="quarter" idx="5"/>
          </p:nvPr>
        </p:nvSpPr>
        <p:spPr/>
        <p:txBody>
          <a:bodyPr/>
          <a:lstStyle/>
          <a:p>
            <a:fld id="{8DD84B74-3ED1-4070-8713-0BA06AB16D06}" type="slidenum">
              <a:rPr lang="en-US" smtClean="0"/>
              <a:t>14</a:t>
            </a:fld>
            <a:endParaRPr lang="en-US"/>
          </a:p>
        </p:txBody>
      </p:sp>
    </p:spTree>
    <p:extLst>
      <p:ext uri="{BB962C8B-B14F-4D97-AF65-F5344CB8AC3E}">
        <p14:creationId xmlns:p14="http://schemas.microsoft.com/office/powerpoint/2010/main" val="3944066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0421C-8BAF-EB49-AF9F-0243981592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991E85-9B38-CD42-16CB-42D74C81AA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A39C2B-A938-9107-4A05-C17284C303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EAC15D-923D-A9F7-E4A5-067561A65FBE}"/>
              </a:ext>
            </a:extLst>
          </p:cNvPr>
          <p:cNvSpPr>
            <a:spLocks noGrp="1"/>
          </p:cNvSpPr>
          <p:nvPr>
            <p:ph type="sldNum" sz="quarter" idx="5"/>
          </p:nvPr>
        </p:nvSpPr>
        <p:spPr/>
        <p:txBody>
          <a:bodyPr/>
          <a:lstStyle/>
          <a:p>
            <a:fld id="{8DD84B74-3ED1-4070-8713-0BA06AB16D06}" type="slidenum">
              <a:rPr lang="en-US" smtClean="0"/>
              <a:t>15</a:t>
            </a:fld>
            <a:endParaRPr lang="en-US"/>
          </a:p>
        </p:txBody>
      </p:sp>
    </p:spTree>
    <p:extLst>
      <p:ext uri="{BB962C8B-B14F-4D97-AF65-F5344CB8AC3E}">
        <p14:creationId xmlns:p14="http://schemas.microsoft.com/office/powerpoint/2010/main" val="1146980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037A7-2417-150E-7E0B-7067898634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F9CF9-7B22-C11D-DEE9-927B355A30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61B57E-811A-00C2-40CC-A9FD45D504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C0EE94-1B0E-C8AD-0059-764B4695C1DB}"/>
              </a:ext>
            </a:extLst>
          </p:cNvPr>
          <p:cNvSpPr>
            <a:spLocks noGrp="1"/>
          </p:cNvSpPr>
          <p:nvPr>
            <p:ph type="sldNum" sz="quarter" idx="5"/>
          </p:nvPr>
        </p:nvSpPr>
        <p:spPr/>
        <p:txBody>
          <a:bodyPr/>
          <a:lstStyle/>
          <a:p>
            <a:fld id="{8DD84B74-3ED1-4070-8713-0BA06AB16D06}" type="slidenum">
              <a:rPr lang="en-US" smtClean="0"/>
              <a:t>16</a:t>
            </a:fld>
            <a:endParaRPr lang="en-US"/>
          </a:p>
        </p:txBody>
      </p:sp>
    </p:spTree>
    <p:extLst>
      <p:ext uri="{BB962C8B-B14F-4D97-AF65-F5344CB8AC3E}">
        <p14:creationId xmlns:p14="http://schemas.microsoft.com/office/powerpoint/2010/main" val="923662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83AD5-95F2-6352-4C97-8DE919CCE0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1E2FE4-0BD0-011B-7F13-971917DB30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CA3FD4-F5C2-B6BE-854A-ABE82FCADD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3D0238-3C85-BDFE-D03D-3F8AF4B5C62B}"/>
              </a:ext>
            </a:extLst>
          </p:cNvPr>
          <p:cNvSpPr>
            <a:spLocks noGrp="1"/>
          </p:cNvSpPr>
          <p:nvPr>
            <p:ph type="sldNum" sz="quarter" idx="5"/>
          </p:nvPr>
        </p:nvSpPr>
        <p:spPr/>
        <p:txBody>
          <a:bodyPr/>
          <a:lstStyle/>
          <a:p>
            <a:fld id="{8DD84B74-3ED1-4070-8713-0BA06AB16D06}" type="slidenum">
              <a:rPr lang="en-US" smtClean="0"/>
              <a:t>17</a:t>
            </a:fld>
            <a:endParaRPr lang="en-US"/>
          </a:p>
        </p:txBody>
      </p:sp>
    </p:spTree>
    <p:extLst>
      <p:ext uri="{BB962C8B-B14F-4D97-AF65-F5344CB8AC3E}">
        <p14:creationId xmlns:p14="http://schemas.microsoft.com/office/powerpoint/2010/main" val="1655783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E9F42-5C85-6113-3250-DD2C7337BF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6939B7-59A4-AE1E-D298-A63A93A9A9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825891-0AE2-EB0B-FBC0-70904B9989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a:extLst>
              <a:ext uri="{FF2B5EF4-FFF2-40B4-BE49-F238E27FC236}">
                <a16:creationId xmlns:a16="http://schemas.microsoft.com/office/drawing/2014/main" id="{397347BD-0854-A486-E0E7-80059A88CE77}"/>
              </a:ext>
            </a:extLst>
          </p:cNvPr>
          <p:cNvSpPr>
            <a:spLocks noGrp="1"/>
          </p:cNvSpPr>
          <p:nvPr>
            <p:ph type="sldNum" sz="quarter" idx="5"/>
          </p:nvPr>
        </p:nvSpPr>
        <p:spPr/>
        <p:txBody>
          <a:bodyPr/>
          <a:lstStyle/>
          <a:p>
            <a:fld id="{8DD84B74-3ED1-4070-8713-0BA06AB16D06}" type="slidenum">
              <a:rPr lang="en-US" smtClean="0"/>
              <a:t>18</a:t>
            </a:fld>
            <a:endParaRPr lang="en-US"/>
          </a:p>
        </p:txBody>
      </p:sp>
    </p:spTree>
    <p:extLst>
      <p:ext uri="{BB962C8B-B14F-4D97-AF65-F5344CB8AC3E}">
        <p14:creationId xmlns:p14="http://schemas.microsoft.com/office/powerpoint/2010/main" val="441504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DA25D77-AB8B-49C8-9D42-2D9E5C745634}" type="slidenum">
              <a:rPr lang="en-US" smtClean="0"/>
              <a:t>19</a:t>
            </a:fld>
            <a:endParaRPr lang="en-US"/>
          </a:p>
        </p:txBody>
      </p:sp>
    </p:spTree>
    <p:extLst>
      <p:ext uri="{BB962C8B-B14F-4D97-AF65-F5344CB8AC3E}">
        <p14:creationId xmlns:p14="http://schemas.microsoft.com/office/powerpoint/2010/main" val="3902974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84B74-3ED1-4070-8713-0BA06AB16D06}" type="slidenum">
              <a:rPr lang="en-US" smtClean="0"/>
              <a:t>2</a:t>
            </a:fld>
            <a:endParaRPr lang="en-US"/>
          </a:p>
        </p:txBody>
      </p:sp>
    </p:spTree>
    <p:extLst>
      <p:ext uri="{BB962C8B-B14F-4D97-AF65-F5344CB8AC3E}">
        <p14:creationId xmlns:p14="http://schemas.microsoft.com/office/powerpoint/2010/main" val="3758245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D84B74-3ED1-4070-8713-0BA06AB16D06}" type="slidenum">
              <a:rPr lang="en-US" smtClean="0"/>
              <a:t>20</a:t>
            </a:fld>
            <a:endParaRPr lang="en-US"/>
          </a:p>
        </p:txBody>
      </p:sp>
    </p:spTree>
    <p:extLst>
      <p:ext uri="{BB962C8B-B14F-4D97-AF65-F5344CB8AC3E}">
        <p14:creationId xmlns:p14="http://schemas.microsoft.com/office/powerpoint/2010/main" val="4155650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84B74-3ED1-4070-8713-0BA06AB16D06}" type="slidenum">
              <a:rPr lang="en-US" smtClean="0"/>
              <a:t>3</a:t>
            </a:fld>
            <a:endParaRPr lang="en-US"/>
          </a:p>
        </p:txBody>
      </p:sp>
    </p:spTree>
    <p:extLst>
      <p:ext uri="{BB962C8B-B14F-4D97-AF65-F5344CB8AC3E}">
        <p14:creationId xmlns:p14="http://schemas.microsoft.com/office/powerpoint/2010/main" val="2072016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84B74-3ED1-4070-8713-0BA06AB16D06}" type="slidenum">
              <a:rPr lang="en-US" smtClean="0"/>
              <a:t>4</a:t>
            </a:fld>
            <a:endParaRPr lang="en-US"/>
          </a:p>
        </p:txBody>
      </p:sp>
    </p:spTree>
    <p:extLst>
      <p:ext uri="{BB962C8B-B14F-4D97-AF65-F5344CB8AC3E}">
        <p14:creationId xmlns:p14="http://schemas.microsoft.com/office/powerpoint/2010/main" val="7559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84B74-3ED1-4070-8713-0BA06AB16D06}" type="slidenum">
              <a:rPr lang="en-US" smtClean="0"/>
              <a:t>5</a:t>
            </a:fld>
            <a:endParaRPr lang="en-US"/>
          </a:p>
        </p:txBody>
      </p:sp>
    </p:spTree>
    <p:extLst>
      <p:ext uri="{BB962C8B-B14F-4D97-AF65-F5344CB8AC3E}">
        <p14:creationId xmlns:p14="http://schemas.microsoft.com/office/powerpoint/2010/main" val="3856564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0F77A-BB5F-F993-D31C-0D39A61FE1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60E9FD-C353-CC5E-F5F0-9DCE4AA25D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962BB0-DA60-8261-864A-318DE767EBC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a:extLst>
              <a:ext uri="{FF2B5EF4-FFF2-40B4-BE49-F238E27FC236}">
                <a16:creationId xmlns:a16="http://schemas.microsoft.com/office/drawing/2014/main" id="{3D4A7586-E1BA-4FC4-5878-1F47375A65B9}"/>
              </a:ext>
            </a:extLst>
          </p:cNvPr>
          <p:cNvSpPr>
            <a:spLocks noGrp="1"/>
          </p:cNvSpPr>
          <p:nvPr>
            <p:ph type="sldNum" sz="quarter" idx="5"/>
          </p:nvPr>
        </p:nvSpPr>
        <p:spPr/>
        <p:txBody>
          <a:bodyPr/>
          <a:lstStyle/>
          <a:p>
            <a:fld id="{8DD84B74-3ED1-4070-8713-0BA06AB16D06}" type="slidenum">
              <a:rPr lang="en-US" smtClean="0"/>
              <a:t>6</a:t>
            </a:fld>
            <a:endParaRPr lang="en-US"/>
          </a:p>
        </p:txBody>
      </p:sp>
    </p:spTree>
    <p:extLst>
      <p:ext uri="{BB962C8B-B14F-4D97-AF65-F5344CB8AC3E}">
        <p14:creationId xmlns:p14="http://schemas.microsoft.com/office/powerpoint/2010/main" val="3519634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912AC-84E4-C9D5-F879-ADC720590C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5E259E-01BD-46D3-1051-68DDC394EF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5A93CE-A48F-C74E-62C5-B6F46CADE0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30798F-15A3-0034-8AF6-EDFC6D281D53}"/>
              </a:ext>
            </a:extLst>
          </p:cNvPr>
          <p:cNvSpPr>
            <a:spLocks noGrp="1"/>
          </p:cNvSpPr>
          <p:nvPr>
            <p:ph type="sldNum" sz="quarter" idx="5"/>
          </p:nvPr>
        </p:nvSpPr>
        <p:spPr/>
        <p:txBody>
          <a:bodyPr/>
          <a:lstStyle/>
          <a:p>
            <a:fld id="{8DD84B74-3ED1-4070-8713-0BA06AB16D06}" type="slidenum">
              <a:rPr lang="en-US" smtClean="0"/>
              <a:t>7</a:t>
            </a:fld>
            <a:endParaRPr lang="en-US"/>
          </a:p>
        </p:txBody>
      </p:sp>
    </p:spTree>
    <p:extLst>
      <p:ext uri="{BB962C8B-B14F-4D97-AF65-F5344CB8AC3E}">
        <p14:creationId xmlns:p14="http://schemas.microsoft.com/office/powerpoint/2010/main" val="4131860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37132-650F-D845-0F4A-DDC04B1015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48ECC3-3822-A910-173E-FB98E817B8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A67B3E-59D9-C1FE-87DB-8996F47EE0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3E0C04-2BCB-58B6-E926-DC41EE2BC56E}"/>
              </a:ext>
            </a:extLst>
          </p:cNvPr>
          <p:cNvSpPr>
            <a:spLocks noGrp="1"/>
          </p:cNvSpPr>
          <p:nvPr>
            <p:ph type="sldNum" sz="quarter" idx="5"/>
          </p:nvPr>
        </p:nvSpPr>
        <p:spPr/>
        <p:txBody>
          <a:bodyPr/>
          <a:lstStyle/>
          <a:p>
            <a:fld id="{8DD84B74-3ED1-4070-8713-0BA06AB16D06}" type="slidenum">
              <a:rPr lang="en-US" smtClean="0"/>
              <a:t>8</a:t>
            </a:fld>
            <a:endParaRPr lang="en-US"/>
          </a:p>
        </p:txBody>
      </p:sp>
    </p:spTree>
    <p:extLst>
      <p:ext uri="{BB962C8B-B14F-4D97-AF65-F5344CB8AC3E}">
        <p14:creationId xmlns:p14="http://schemas.microsoft.com/office/powerpoint/2010/main" val="1943395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29E0D-553E-D41E-5318-FC28976F6A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0D5A3A-DF13-50FF-F45B-3F3255F83D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4DEE26-DE6B-A0E1-8166-872038440B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FFBBDC-2DCA-57A1-A099-900BAB9E73A5}"/>
              </a:ext>
            </a:extLst>
          </p:cNvPr>
          <p:cNvSpPr>
            <a:spLocks noGrp="1"/>
          </p:cNvSpPr>
          <p:nvPr>
            <p:ph type="sldNum" sz="quarter" idx="5"/>
          </p:nvPr>
        </p:nvSpPr>
        <p:spPr/>
        <p:txBody>
          <a:bodyPr/>
          <a:lstStyle/>
          <a:p>
            <a:fld id="{8DD84B74-3ED1-4070-8713-0BA06AB16D06}" type="slidenum">
              <a:rPr lang="en-US" smtClean="0"/>
              <a:t>9</a:t>
            </a:fld>
            <a:endParaRPr lang="en-US"/>
          </a:p>
        </p:txBody>
      </p:sp>
    </p:spTree>
    <p:extLst>
      <p:ext uri="{BB962C8B-B14F-4D97-AF65-F5344CB8AC3E}">
        <p14:creationId xmlns:p14="http://schemas.microsoft.com/office/powerpoint/2010/main" val="3756139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2293689"/>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3304932"/>
            <a:ext cx="10058400" cy="2293689"/>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04F6B9-5830-4FD7-99E3-F78D2BE5FBF9}" type="slidenum">
              <a:rPr lang="en-US" smtClean="0"/>
              <a:t>‹#›</a:t>
            </a:fld>
            <a:endParaRPr lang="en-US"/>
          </a:p>
        </p:txBody>
      </p:sp>
      <p:cxnSp>
        <p:nvCxnSpPr>
          <p:cNvPr id="9" name="Straight Connector 8"/>
          <p:cNvCxnSpPr/>
          <p:nvPr/>
        </p:nvCxnSpPr>
        <p:spPr>
          <a:xfrm>
            <a:off x="1207658" y="3147653"/>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7309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04F6B9-5830-4FD7-99E3-F78D2BE5FBF9}" type="slidenum">
              <a:rPr lang="en-US" smtClean="0"/>
              <a:t>‹#›</a:t>
            </a:fld>
            <a:endParaRPr lang="en-US"/>
          </a:p>
        </p:txBody>
      </p:sp>
    </p:spTree>
    <p:extLst>
      <p:ext uri="{BB962C8B-B14F-4D97-AF65-F5344CB8AC3E}">
        <p14:creationId xmlns:p14="http://schemas.microsoft.com/office/powerpoint/2010/main" val="2718435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04F6B9-5830-4FD7-99E3-F78D2BE5FBF9}" type="slidenum">
              <a:rPr lang="en-US" smtClean="0"/>
              <a:t>‹#›</a:t>
            </a:fld>
            <a:endParaRPr lang="en-US"/>
          </a:p>
        </p:txBody>
      </p:sp>
    </p:spTree>
    <p:extLst>
      <p:ext uri="{BB962C8B-B14F-4D97-AF65-F5344CB8AC3E}">
        <p14:creationId xmlns:p14="http://schemas.microsoft.com/office/powerpoint/2010/main" val="2210882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04F6B9-5830-4FD7-99E3-F78D2BE5FBF9}" type="slidenum">
              <a:rPr lang="en-US" smtClean="0"/>
              <a:t>‹#›</a:t>
            </a:fld>
            <a:endParaRPr lang="en-US"/>
          </a:p>
        </p:txBody>
      </p:sp>
    </p:spTree>
    <p:extLst>
      <p:ext uri="{BB962C8B-B14F-4D97-AF65-F5344CB8AC3E}">
        <p14:creationId xmlns:p14="http://schemas.microsoft.com/office/powerpoint/2010/main" val="242869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04F6B9-5830-4FD7-99E3-F78D2BE5FBF9}" type="slidenum">
              <a:rPr lang="en-US" smtClean="0"/>
              <a:t>‹#›</a:t>
            </a:fld>
            <a:endParaRPr lang="en-US"/>
          </a:p>
        </p:txBody>
      </p:sp>
    </p:spTree>
    <p:extLst>
      <p:ext uri="{BB962C8B-B14F-4D97-AF65-F5344CB8AC3E}">
        <p14:creationId xmlns:p14="http://schemas.microsoft.com/office/powerpoint/2010/main" val="959041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04F6B9-5830-4FD7-99E3-F78D2BE5FBF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866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04F6B9-5830-4FD7-99E3-F78D2BE5FBF9}" type="slidenum">
              <a:rPr lang="en-US" smtClean="0"/>
              <a:t>‹#›</a:t>
            </a:fld>
            <a:endParaRPr lang="en-US"/>
          </a:p>
        </p:txBody>
      </p:sp>
    </p:spTree>
    <p:extLst>
      <p:ext uri="{BB962C8B-B14F-4D97-AF65-F5344CB8AC3E}">
        <p14:creationId xmlns:p14="http://schemas.microsoft.com/office/powerpoint/2010/main" val="1219718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04F6B9-5830-4FD7-99E3-F78D2BE5FBF9}" type="slidenum">
              <a:rPr lang="en-US" smtClean="0"/>
              <a:t>‹#›</a:t>
            </a:fld>
            <a:endParaRPr lang="en-US"/>
          </a:p>
        </p:txBody>
      </p:sp>
    </p:spTree>
    <p:extLst>
      <p:ext uri="{BB962C8B-B14F-4D97-AF65-F5344CB8AC3E}">
        <p14:creationId xmlns:p14="http://schemas.microsoft.com/office/powerpoint/2010/main" val="3173227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04F6B9-5830-4FD7-99E3-F78D2BE5FBF9}" type="slidenum">
              <a:rPr lang="en-US" smtClean="0"/>
              <a:t>‹#›</a:t>
            </a:fld>
            <a:endParaRPr lang="en-US"/>
          </a:p>
        </p:txBody>
      </p:sp>
    </p:spTree>
    <p:extLst>
      <p:ext uri="{BB962C8B-B14F-4D97-AF65-F5344CB8AC3E}">
        <p14:creationId xmlns:p14="http://schemas.microsoft.com/office/powerpoint/2010/main" val="2181406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B04F6B9-5830-4FD7-99E3-F78D2BE5FBF9}" type="slidenum">
              <a:rPr lang="en-US" smtClean="0"/>
              <a:t>‹#›</a:t>
            </a:fld>
            <a:endParaRPr lang="en-US"/>
          </a:p>
        </p:txBody>
      </p:sp>
    </p:spTree>
    <p:extLst>
      <p:ext uri="{BB962C8B-B14F-4D97-AF65-F5344CB8AC3E}">
        <p14:creationId xmlns:p14="http://schemas.microsoft.com/office/powerpoint/2010/main" val="3520586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B04F6B9-5830-4FD7-99E3-F78D2BE5FBF9}" type="slidenum">
              <a:rPr lang="en-US" smtClean="0"/>
              <a:t>‹#›</a:t>
            </a:fld>
            <a:endParaRPr lang="en-US"/>
          </a:p>
        </p:txBody>
      </p:sp>
    </p:spTree>
    <p:extLst>
      <p:ext uri="{BB962C8B-B14F-4D97-AF65-F5344CB8AC3E}">
        <p14:creationId xmlns:p14="http://schemas.microsoft.com/office/powerpoint/2010/main" val="3523489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8" name="Rectangle 7"/>
          <p:cNvSpPr/>
          <p:nvPr/>
        </p:nvSpPr>
        <p:spPr>
          <a:xfrm>
            <a:off x="8145087"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808908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602271"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632460" y="702945"/>
            <a:ext cx="6492240"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602271"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553433" y="6459785"/>
            <a:ext cx="2618510" cy="365125"/>
          </a:xfrm>
        </p:spPr>
        <p:txBody>
          <a:bodyPr/>
          <a:lstStyle>
            <a:lvl1pPr algn="l">
              <a:defRPr/>
            </a:lvl1pPr>
          </a:lstStyle>
          <a:p>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B04F6B9-5830-4FD7-99E3-F78D2BE5FBF9}" type="slidenum">
              <a:rPr lang="en-US" smtClean="0"/>
              <a:t>‹#›</a:t>
            </a:fld>
            <a:endParaRPr lang="en-US"/>
          </a:p>
        </p:txBody>
      </p:sp>
    </p:spTree>
    <p:extLst>
      <p:ext uri="{BB962C8B-B14F-4D97-AF65-F5344CB8AC3E}">
        <p14:creationId xmlns:p14="http://schemas.microsoft.com/office/powerpoint/2010/main" val="3515343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1168151"/>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37" r:id="rId9"/>
    <p:sldLayoutId id="2147483822" r:id="rId10"/>
    <p:sldLayoutId id="2147483823" r:id="rId11"/>
    <p:sldLayoutId id="2147483824" r:id="rId12"/>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cbtrust.org/grants/urban-tree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5.jpg"/><Relationship Id="rId3" Type="http://schemas.microsoft.com/office/2018/10/relationships/comments" Target="../comments/modernComment_4A7_90C0A32B.xml"/><Relationship Id="rId7"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4AE_193AE01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hyperlink" Target="https://cbtrust.org/grants/urban-trees-2/" TargetMode="Externa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hyperlink" Target="https://cbtrust.org/grants/applicant-resources-forms-policie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4B2_343AB86F.xm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hyperlink" Target="https://cbtrust.org/grants/" TargetMode="External"/><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mailto:sdrescher@cbtrust.org"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hyperlink" Target="https://maryland.maps.arcgis.com/apps/webappviewer/index.html?id=4258d3e39f6a47fca146b854c0f01e3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yellow logo&#10;&#10;Description automatically generated">
            <a:extLst>
              <a:ext uri="{FF2B5EF4-FFF2-40B4-BE49-F238E27FC236}">
                <a16:creationId xmlns:a16="http://schemas.microsoft.com/office/drawing/2014/main" id="{2FFF3862-D132-95C1-9B02-F9EEE4F1624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762" y="430"/>
            <a:ext cx="12190476" cy="6857143"/>
          </a:xfrm>
          <a:prstGeom prst="rect">
            <a:avLst/>
          </a:prstGeom>
        </p:spPr>
      </p:pic>
      <p:sp>
        <p:nvSpPr>
          <p:cNvPr id="6" name="TextBox 7">
            <a:extLst>
              <a:ext uri="{FF2B5EF4-FFF2-40B4-BE49-F238E27FC236}">
                <a16:creationId xmlns:a16="http://schemas.microsoft.com/office/drawing/2014/main" id="{FEF5CE3B-4610-7549-21AF-DE7435DECB8B}"/>
              </a:ext>
            </a:extLst>
          </p:cNvPr>
          <p:cNvSpPr txBox="1"/>
          <p:nvPr/>
        </p:nvSpPr>
        <p:spPr>
          <a:xfrm>
            <a:off x="274812" y="5733982"/>
            <a:ext cx="11642378" cy="804323"/>
          </a:xfrm>
          <a:prstGeom prst="rect">
            <a:avLst/>
          </a:prstGeom>
        </p:spPr>
        <p:txBody>
          <a:bodyPr wrap="square" lIns="0" tIns="0" rIns="0" bIns="0" rtlCol="0" anchor="t">
            <a:spAutoFit/>
          </a:bodyPr>
          <a:lstStyle/>
          <a:p>
            <a:pPr>
              <a:lnSpc>
                <a:spcPct val="200000"/>
              </a:lnSpc>
            </a:pPr>
            <a:r>
              <a:rPr lang="en-US" sz="1400" dirty="0">
                <a:solidFill>
                  <a:srgbClr val="FFFFFF"/>
                </a:solidFill>
                <a:latin typeface="Poppins"/>
              </a:rPr>
              <a:t>Learn more at </a:t>
            </a:r>
            <a:r>
              <a:rPr lang="en-US" sz="1400" dirty="0">
                <a:solidFill>
                  <a:srgbClr val="FFFFFF"/>
                </a:solidFill>
                <a:latin typeface="Poppins"/>
                <a:hlinkClick r:id="rId4" action="ppaction://hlinkfile"/>
              </a:rPr>
              <a:t>cbtrust.org/grants/urban-trees</a:t>
            </a:r>
            <a:endParaRPr lang="en-US" sz="1400" dirty="0">
              <a:solidFill>
                <a:srgbClr val="FFFFFF"/>
              </a:solidFill>
              <a:latin typeface="Poppins"/>
            </a:endParaRPr>
          </a:p>
          <a:p>
            <a:pPr>
              <a:lnSpc>
                <a:spcPct val="200000"/>
              </a:lnSpc>
            </a:pPr>
            <a:r>
              <a:rPr lang="en-US" sz="1400" dirty="0">
                <a:solidFill>
                  <a:srgbClr val="FFFFFF"/>
                </a:solidFill>
                <a:latin typeface="Poppins"/>
              </a:rPr>
              <a:t>We will begin momentarily. This webinar will be recorded and posted on our website/shared with those who were unable to attend. </a:t>
            </a:r>
            <a:endParaRPr lang="en-US" sz="1400" dirty="0">
              <a:solidFill>
                <a:srgbClr val="FFFFFF"/>
              </a:solidFill>
              <a:latin typeface="Poppins" panose="00000500000000000000" pitchFamily="2" charset="0"/>
              <a:ea typeface="Open Sans Light" panose="020B0306030504020204" pitchFamily="34" charset="0"/>
              <a:cs typeface="Poppins" panose="00000500000000000000" pitchFamily="2" charset="0"/>
            </a:endParaRPr>
          </a:p>
        </p:txBody>
      </p:sp>
      <p:sp>
        <p:nvSpPr>
          <p:cNvPr id="2" name="Rectangle 1">
            <a:extLst>
              <a:ext uri="{FF2B5EF4-FFF2-40B4-BE49-F238E27FC236}">
                <a16:creationId xmlns:a16="http://schemas.microsoft.com/office/drawing/2014/main" id="{D0A64263-694B-99AF-6339-170361A52124}"/>
              </a:ext>
            </a:extLst>
          </p:cNvPr>
          <p:cNvSpPr/>
          <p:nvPr/>
        </p:nvSpPr>
        <p:spPr>
          <a:xfrm>
            <a:off x="598372" y="536550"/>
            <a:ext cx="7011041" cy="24591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6">
            <a:extLst>
              <a:ext uri="{FF2B5EF4-FFF2-40B4-BE49-F238E27FC236}">
                <a16:creationId xmlns:a16="http://schemas.microsoft.com/office/drawing/2014/main" id="{CD943F2A-4A8A-BE8C-4C2B-DAC9275F5A1D}"/>
              </a:ext>
            </a:extLst>
          </p:cNvPr>
          <p:cNvSpPr txBox="1"/>
          <p:nvPr/>
        </p:nvSpPr>
        <p:spPr>
          <a:xfrm>
            <a:off x="-101599" y="1775964"/>
            <a:ext cx="9693917" cy="1077218"/>
          </a:xfrm>
          <a:prstGeom prst="rect">
            <a:avLst/>
          </a:prstGeom>
        </p:spPr>
        <p:txBody>
          <a:bodyPr wrap="square" lIns="0" tIns="0" rIns="0" bIns="0" rtlCol="0" anchor="t">
            <a:spAutoFit/>
          </a:bodyPr>
          <a:lstStyle/>
          <a:p>
            <a:pPr algn="ctr"/>
            <a:r>
              <a:rPr lang="en-US" sz="3500" b="1" dirty="0">
                <a:solidFill>
                  <a:srgbClr val="1D594B"/>
                </a:solidFill>
                <a:latin typeface="Poppins" panose="00000500000000000000" pitchFamily="2" charset="0"/>
                <a:ea typeface="Open Sans Light" panose="020B0306030504020204" pitchFamily="34" charset="0"/>
                <a:cs typeface="Poppins" panose="00000500000000000000" pitchFamily="2" charset="0"/>
              </a:rPr>
              <a:t>Urban Trees Grant Program</a:t>
            </a:r>
          </a:p>
          <a:p>
            <a:pPr algn="ctr"/>
            <a:r>
              <a:rPr lang="en-US" sz="3500" b="1" dirty="0">
                <a:solidFill>
                  <a:srgbClr val="1D594B"/>
                </a:solidFill>
                <a:latin typeface="Poppins" panose="00000500000000000000" pitchFamily="2" charset="0"/>
                <a:ea typeface="Open Sans Light" panose="020B0306030504020204" pitchFamily="34" charset="0"/>
                <a:cs typeface="Poppins" panose="00000500000000000000" pitchFamily="2" charset="0"/>
              </a:rPr>
              <a:t>Information Session</a:t>
            </a:r>
          </a:p>
        </p:txBody>
      </p:sp>
      <p:sp>
        <p:nvSpPr>
          <p:cNvPr id="5" name="TextBox 7">
            <a:extLst>
              <a:ext uri="{FF2B5EF4-FFF2-40B4-BE49-F238E27FC236}">
                <a16:creationId xmlns:a16="http://schemas.microsoft.com/office/drawing/2014/main" id="{1E5F1A65-4F8F-1C2B-191B-07173959ECC3}"/>
              </a:ext>
            </a:extLst>
          </p:cNvPr>
          <p:cNvSpPr txBox="1"/>
          <p:nvPr/>
        </p:nvSpPr>
        <p:spPr>
          <a:xfrm>
            <a:off x="975562" y="2687896"/>
            <a:ext cx="5994400" cy="307777"/>
          </a:xfrm>
          <a:prstGeom prst="rect">
            <a:avLst/>
          </a:prstGeom>
        </p:spPr>
        <p:txBody>
          <a:bodyPr wrap="square" lIns="0" tIns="0" rIns="0" bIns="0" rtlCol="0" anchor="t">
            <a:spAutoFit/>
          </a:bodyPr>
          <a:lstStyle/>
          <a:p>
            <a:endParaRPr lang="en-US" sz="2000" dirty="0">
              <a:solidFill>
                <a:srgbClr val="216555"/>
              </a:solidFill>
              <a:latin typeface="Poppins"/>
            </a:endParaRPr>
          </a:p>
        </p:txBody>
      </p:sp>
      <p:sp>
        <p:nvSpPr>
          <p:cNvPr id="3" name="Slide Number Placeholder 2">
            <a:extLst>
              <a:ext uri="{FF2B5EF4-FFF2-40B4-BE49-F238E27FC236}">
                <a16:creationId xmlns:a16="http://schemas.microsoft.com/office/drawing/2014/main" id="{743F3F1E-CE23-4F28-7EAF-E5D0D9FA30B5}"/>
              </a:ext>
            </a:extLst>
          </p:cNvPr>
          <p:cNvSpPr>
            <a:spLocks noGrp="1"/>
          </p:cNvSpPr>
          <p:nvPr>
            <p:ph type="sldNum" sz="quarter" idx="12"/>
          </p:nvPr>
        </p:nvSpPr>
        <p:spPr/>
        <p:txBody>
          <a:bodyPr/>
          <a:lstStyle/>
          <a:p>
            <a:fld id="{7B04F6B9-5830-4FD7-99E3-F78D2BE5FBF9}" type="slidenum">
              <a:rPr lang="en-US" smtClean="0"/>
              <a:t>1</a:t>
            </a:fld>
            <a:endParaRPr lang="en-US"/>
          </a:p>
        </p:txBody>
      </p:sp>
      <p:pic>
        <p:nvPicPr>
          <p:cNvPr id="8" name="Picture 7" descr="A picture containing background pattern&#10;&#10;Description automatically generated">
            <a:extLst>
              <a:ext uri="{FF2B5EF4-FFF2-40B4-BE49-F238E27FC236}">
                <a16:creationId xmlns:a16="http://schemas.microsoft.com/office/drawing/2014/main" id="{A43564F8-87CA-59F7-4612-DD000A420B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400" y="83243"/>
            <a:ext cx="1669321" cy="1168908"/>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D38879F0-E11B-1850-45EB-6E5A267BD0B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26217" y="400453"/>
            <a:ext cx="2571115" cy="638175"/>
          </a:xfrm>
          <a:prstGeom prst="rect">
            <a:avLst/>
          </a:prstGeom>
          <a:noFill/>
        </p:spPr>
      </p:pic>
    </p:spTree>
    <p:extLst>
      <p:ext uri="{BB962C8B-B14F-4D97-AF65-F5344CB8AC3E}">
        <p14:creationId xmlns:p14="http://schemas.microsoft.com/office/powerpoint/2010/main" val="288059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DB68C-B1D8-EABA-694A-0D1A79DF9EC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94B800C-8D28-F2FA-A306-678BDC422AF1}"/>
              </a:ext>
            </a:extLst>
          </p:cNvPr>
          <p:cNvGrpSpPr>
            <a:grpSpLocks noGrp="1" noUngrp="1" noRot="1" noMove="1" noResize="1"/>
          </p:cNvGrpSpPr>
          <p:nvPr/>
        </p:nvGrpSpPr>
        <p:grpSpPr>
          <a:xfrm>
            <a:off x="0" y="0"/>
            <a:ext cx="12192001" cy="6858000"/>
            <a:chOff x="0" y="0"/>
            <a:chExt cx="18288001" cy="10287000"/>
          </a:xfrm>
        </p:grpSpPr>
        <p:sp>
          <p:nvSpPr>
            <p:cNvPr id="4" name="Rectangle 3">
              <a:extLst>
                <a:ext uri="{FF2B5EF4-FFF2-40B4-BE49-F238E27FC236}">
                  <a16:creationId xmlns:a16="http://schemas.microsoft.com/office/drawing/2014/main" id="{64B3208A-108F-41A4-9EF9-C917B457B9B8}"/>
                </a:ext>
              </a:extLst>
            </p:cNvPr>
            <p:cNvSpPr>
              <a:spLocks noGrp="1" noRot="1" noMove="1" noResize="1" noEditPoints="1" noAdjustHandles="1" noChangeArrowheads="1" noChangeShapeType="1"/>
            </p:cNvSpPr>
            <p:nvPr/>
          </p:nvSpPr>
          <p:spPr>
            <a:xfrm rot="5400000">
              <a:off x="8733912" y="-7511489"/>
              <a:ext cx="1163077" cy="17945101"/>
            </a:xfrm>
            <a:prstGeom prst="rect">
              <a:avLst/>
            </a:prstGeom>
            <a:solidFill>
              <a:srgbClr val="F6C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Rectangle 2">
              <a:extLst>
                <a:ext uri="{FF2B5EF4-FFF2-40B4-BE49-F238E27FC236}">
                  <a16:creationId xmlns:a16="http://schemas.microsoft.com/office/drawing/2014/main" id="{805614E3-07F5-CDE4-1969-B2BD68953725}"/>
                </a:ext>
              </a:extLst>
            </p:cNvPr>
            <p:cNvSpPr>
              <a:spLocks noGrp="1" noRot="1" noMove="1" noResize="1" noEditPoints="1" noAdjustHandles="1" noChangeArrowheads="1" noChangeShapeType="1"/>
            </p:cNvSpPr>
            <p:nvPr/>
          </p:nvSpPr>
          <p:spPr>
            <a:xfrm>
              <a:off x="0" y="0"/>
              <a:ext cx="2362200" cy="10287000"/>
            </a:xfrm>
            <a:prstGeom prst="rect">
              <a:avLst/>
            </a:prstGeom>
            <a:solidFill>
              <a:srgbClr val="F6C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 name="Picture 4" descr="Logo, company name&#10;&#10;Description automatically generated">
              <a:extLst>
                <a:ext uri="{FF2B5EF4-FFF2-40B4-BE49-F238E27FC236}">
                  <a16:creationId xmlns:a16="http://schemas.microsoft.com/office/drawing/2014/main" id="{3E23B1BC-4663-3B70-16F9-D57E3E2B90EC}"/>
                </a:ext>
              </a:extLst>
            </p:cNvPr>
            <p:cNvPicPr>
              <a:picLocks noGrp="1" noRot="1" noChangeAspect="1" noMove="1" noResize="1" noEditPoints="1" noAdjustHandles="1" noChangeArrowheads="1" noChangeShapeType="1" noCrop="1"/>
            </p:cNvPicPr>
            <p:nvPr/>
          </p:nvPicPr>
          <p:blipFill>
            <a:blip r:embed="rId3"/>
            <a:stretch>
              <a:fillRect/>
            </a:stretch>
          </p:blipFill>
          <p:spPr>
            <a:xfrm>
              <a:off x="538943" y="893006"/>
              <a:ext cx="1284313" cy="1149594"/>
            </a:xfrm>
            <a:prstGeom prst="rect">
              <a:avLst/>
            </a:prstGeom>
          </p:spPr>
        </p:pic>
        <p:sp>
          <p:nvSpPr>
            <p:cNvPr id="6" name="TextBox 5">
              <a:extLst>
                <a:ext uri="{FF2B5EF4-FFF2-40B4-BE49-F238E27FC236}">
                  <a16:creationId xmlns:a16="http://schemas.microsoft.com/office/drawing/2014/main" id="{7AEB8920-5C6B-09FC-23C3-C227A30F2CB3}"/>
                </a:ext>
              </a:extLst>
            </p:cNvPr>
            <p:cNvSpPr txBox="1">
              <a:spLocks noGrp="1" noRot="1" noMove="1" noResize="1" noEditPoints="1" noAdjustHandles="1" noChangeArrowheads="1" noChangeShapeType="1"/>
            </p:cNvSpPr>
            <p:nvPr/>
          </p:nvSpPr>
          <p:spPr>
            <a:xfrm>
              <a:off x="1" y="9346169"/>
              <a:ext cx="2362200" cy="369332"/>
            </a:xfrm>
            <a:prstGeom prst="rect">
              <a:avLst/>
            </a:prstGeom>
          </p:spPr>
          <p:txBody>
            <a:bodyPr wrap="square" lIns="0" tIns="0" rIns="0" bIns="0" rtlCol="0" anchor="t">
              <a:spAutoFit/>
            </a:bodyPr>
            <a:lstStyle/>
            <a:p>
              <a:pPr algn="ctr"/>
              <a:r>
                <a:rPr lang="en-US" sz="1600" b="1" dirty="0">
                  <a:solidFill>
                    <a:schemeClr val="bg1"/>
                  </a:solidFill>
                  <a:latin typeface="Poppins"/>
                </a:rPr>
                <a:t>cbtrust.org</a:t>
              </a:r>
            </a:p>
          </p:txBody>
        </p:sp>
      </p:grpSp>
      <p:sp>
        <p:nvSpPr>
          <p:cNvPr id="15" name="TextBox 12">
            <a:extLst>
              <a:ext uri="{FF2B5EF4-FFF2-40B4-BE49-F238E27FC236}">
                <a16:creationId xmlns:a16="http://schemas.microsoft.com/office/drawing/2014/main" id="{6C6D730E-F797-B648-CE90-BD378FD42DEE}"/>
              </a:ext>
            </a:extLst>
          </p:cNvPr>
          <p:cNvSpPr txBox="1"/>
          <p:nvPr/>
        </p:nvSpPr>
        <p:spPr>
          <a:xfrm>
            <a:off x="1823720" y="751013"/>
            <a:ext cx="9707880" cy="451342"/>
          </a:xfrm>
          <a:prstGeom prst="rect">
            <a:avLst/>
          </a:prstGeom>
        </p:spPr>
        <p:txBody>
          <a:bodyPr wrap="square" lIns="0" tIns="0" rIns="0" bIns="0" rtlCol="0" anchor="t">
            <a:spAutoFit/>
          </a:bodyPr>
          <a:lstStyle/>
          <a:p>
            <a:r>
              <a:rPr lang="en-US" sz="2933" dirty="0">
                <a:solidFill>
                  <a:schemeClr val="bg1"/>
                </a:solidFill>
                <a:latin typeface="Poppins Bold"/>
              </a:rPr>
              <a:t>Project timeline and expenses</a:t>
            </a:r>
          </a:p>
        </p:txBody>
      </p:sp>
      <p:grpSp>
        <p:nvGrpSpPr>
          <p:cNvPr id="7" name="Group 6"/>
          <p:cNvGrpSpPr>
            <a:grpSpLocks/>
          </p:cNvGrpSpPr>
          <p:nvPr/>
        </p:nvGrpSpPr>
        <p:grpSpPr>
          <a:xfrm>
            <a:off x="1799412" y="1776784"/>
            <a:ext cx="2475299" cy="3015198"/>
            <a:chOff x="0" y="0"/>
            <a:chExt cx="5164067" cy="721027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rcRect l="25788" r="25788"/>
            <a:stretch/>
          </p:blipFill>
          <p:spPr>
            <a:xfrm>
              <a:off x="0" y="0"/>
              <a:ext cx="5164067" cy="7210270"/>
            </a:xfrm>
            <a:prstGeom prst="rect">
              <a:avLst/>
            </a:prstGeom>
          </p:spPr>
        </p:pic>
      </p:grpSp>
      <p:grpSp>
        <p:nvGrpSpPr>
          <p:cNvPr id="9" name="Group 8"/>
          <p:cNvGrpSpPr>
            <a:grpSpLocks/>
          </p:cNvGrpSpPr>
          <p:nvPr/>
        </p:nvGrpSpPr>
        <p:grpSpPr>
          <a:xfrm>
            <a:off x="5387202" y="1705189"/>
            <a:ext cx="2367718" cy="3086793"/>
            <a:chOff x="0" y="0"/>
            <a:chExt cx="5164067" cy="7210270"/>
          </a:xfrm>
        </p:grpSpPr>
        <p:pic>
          <p:nvPicPr>
            <p:cNvPr id="12" name="Picture 9"/>
            <p:cNvPicPr>
              <a:picLocks noChangeAspect="1"/>
            </p:cNvPicPr>
            <p:nvPr/>
          </p:nvPicPr>
          <p:blipFill>
            <a:blip r:embed="rId5"/>
            <a:srcRect l="2252" r="2252"/>
            <a:stretch>
              <a:fillRect/>
            </a:stretch>
          </p:blipFill>
          <p:spPr>
            <a:xfrm>
              <a:off x="0" y="0"/>
              <a:ext cx="5164067" cy="7210270"/>
            </a:xfrm>
            <a:prstGeom prst="rect">
              <a:avLst/>
            </a:prstGeom>
          </p:spPr>
        </p:pic>
      </p:grpSp>
      <p:grpSp>
        <p:nvGrpSpPr>
          <p:cNvPr id="13" name="Group 10"/>
          <p:cNvGrpSpPr>
            <a:grpSpLocks/>
          </p:cNvGrpSpPr>
          <p:nvPr/>
        </p:nvGrpSpPr>
        <p:grpSpPr>
          <a:xfrm>
            <a:off x="9053079" y="1705188"/>
            <a:ext cx="2294986" cy="3086793"/>
            <a:chOff x="0" y="0"/>
            <a:chExt cx="5164067" cy="7210270"/>
          </a:xfrm>
        </p:grpSpPr>
        <p:pic>
          <p:nvPicPr>
            <p:cNvPr id="14" name="Picture 11"/>
            <p:cNvPicPr>
              <a:picLocks noChangeAspect="1"/>
            </p:cNvPicPr>
            <p:nvPr/>
          </p:nvPicPr>
          <p:blipFill>
            <a:blip r:embed="rId6">
              <a:extLst>
                <a:ext uri="{28A0092B-C50C-407E-A947-70E740481C1C}">
                  <a14:useLocalDpi xmlns:a14="http://schemas.microsoft.com/office/drawing/2010/main" val="0"/>
                </a:ext>
              </a:extLst>
            </a:blip>
            <a:srcRect l="23333" r="23333"/>
            <a:stretch/>
          </p:blipFill>
          <p:spPr>
            <a:xfrm>
              <a:off x="0" y="0"/>
              <a:ext cx="5164067" cy="7210270"/>
            </a:xfrm>
            <a:prstGeom prst="rect">
              <a:avLst/>
            </a:prstGeom>
          </p:spPr>
        </p:pic>
      </p:grpSp>
      <p:sp>
        <p:nvSpPr>
          <p:cNvPr id="16" name="TextBox 32">
            <a:extLst>
              <a:ext uri="{FF2B5EF4-FFF2-40B4-BE49-F238E27FC236}">
                <a16:creationId xmlns:a16="http://schemas.microsoft.com/office/drawing/2014/main" id="{97C41B36-52F5-532F-B760-831FC8997D88}"/>
              </a:ext>
            </a:extLst>
          </p:cNvPr>
          <p:cNvSpPr txBox="1">
            <a:spLocks/>
          </p:cNvSpPr>
          <p:nvPr/>
        </p:nvSpPr>
        <p:spPr>
          <a:xfrm>
            <a:off x="1799412" y="4837702"/>
            <a:ext cx="2475299" cy="1354217"/>
          </a:xfrm>
          <a:prstGeom prst="rect">
            <a:avLst/>
          </a:prstGeom>
        </p:spPr>
        <p:txBody>
          <a:bodyPr wrap="square" lIns="0" tIns="0" rIns="0" bIns="0" rtlCol="0" anchor="t">
            <a:spAutoFit/>
          </a:bodyPr>
          <a:lstStyle/>
          <a:p>
            <a:pPr algn="ctr"/>
            <a:r>
              <a:rPr lang="en-US" b="1" dirty="0">
                <a:solidFill>
                  <a:srgbClr val="404040"/>
                </a:solidFill>
                <a:latin typeface="Open Sans Light Bold"/>
              </a:rPr>
              <a:t>Permits</a:t>
            </a:r>
          </a:p>
          <a:p>
            <a:pPr algn="ctr"/>
            <a:r>
              <a:rPr lang="en-US" b="1" dirty="0">
                <a:solidFill>
                  <a:srgbClr val="404040"/>
                </a:solidFill>
                <a:latin typeface="Open Sans Light Bold"/>
              </a:rPr>
              <a:t>Planting plans</a:t>
            </a:r>
          </a:p>
          <a:p>
            <a:pPr algn="ctr"/>
            <a:r>
              <a:rPr lang="en-US" b="1" dirty="0">
                <a:solidFill>
                  <a:srgbClr val="404040"/>
                </a:solidFill>
                <a:latin typeface="Open Sans Light Bold"/>
              </a:rPr>
              <a:t>Outreach</a:t>
            </a:r>
          </a:p>
          <a:p>
            <a:pPr algn="ctr"/>
            <a:r>
              <a:rPr lang="en-US" b="1" dirty="0">
                <a:solidFill>
                  <a:srgbClr val="404040"/>
                </a:solidFill>
                <a:latin typeface="Open Sans Light Bold"/>
              </a:rPr>
              <a:t>Place orders</a:t>
            </a:r>
          </a:p>
          <a:p>
            <a:r>
              <a:rPr lang="en-US" sz="1600" dirty="0">
                <a:solidFill>
                  <a:srgbClr val="404040"/>
                </a:solidFill>
                <a:latin typeface="Open Sans Light Bold"/>
              </a:rPr>
              <a:t> . </a:t>
            </a:r>
          </a:p>
        </p:txBody>
      </p:sp>
      <p:sp>
        <p:nvSpPr>
          <p:cNvPr id="18" name="TextBox 17">
            <a:extLst>
              <a:ext uri="{FF2B5EF4-FFF2-40B4-BE49-F238E27FC236}">
                <a16:creationId xmlns:a16="http://schemas.microsoft.com/office/drawing/2014/main" id="{76D5FC98-9705-DDD7-D5BE-28F8F53210EF}"/>
              </a:ext>
            </a:extLst>
          </p:cNvPr>
          <p:cNvSpPr txBox="1"/>
          <p:nvPr/>
        </p:nvSpPr>
        <p:spPr>
          <a:xfrm>
            <a:off x="1600991" y="1361732"/>
            <a:ext cx="3478418" cy="36933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Phase I: Planning and outreach</a:t>
            </a:r>
          </a:p>
        </p:txBody>
      </p:sp>
      <p:sp>
        <p:nvSpPr>
          <p:cNvPr id="19" name="TextBox 18">
            <a:extLst>
              <a:ext uri="{FF2B5EF4-FFF2-40B4-BE49-F238E27FC236}">
                <a16:creationId xmlns:a16="http://schemas.microsoft.com/office/drawing/2014/main" id="{30FE7AE4-2DAC-7F00-57A5-3210A3FD8115}"/>
              </a:ext>
            </a:extLst>
          </p:cNvPr>
          <p:cNvSpPr txBox="1"/>
          <p:nvPr/>
        </p:nvSpPr>
        <p:spPr>
          <a:xfrm>
            <a:off x="5308009" y="1338927"/>
            <a:ext cx="3211039" cy="36933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Phase II: Implementation</a:t>
            </a:r>
          </a:p>
        </p:txBody>
      </p:sp>
      <p:sp>
        <p:nvSpPr>
          <p:cNvPr id="20" name="TextBox 19">
            <a:extLst>
              <a:ext uri="{FF2B5EF4-FFF2-40B4-BE49-F238E27FC236}">
                <a16:creationId xmlns:a16="http://schemas.microsoft.com/office/drawing/2014/main" id="{CA2FFAEA-F83B-BA11-363A-00FB7CA9D915}"/>
              </a:ext>
            </a:extLst>
          </p:cNvPr>
          <p:cNvSpPr txBox="1"/>
          <p:nvPr/>
        </p:nvSpPr>
        <p:spPr>
          <a:xfrm>
            <a:off x="8433885" y="1346218"/>
            <a:ext cx="3818372" cy="36933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Phase III: 2 Years of Maintenance</a:t>
            </a:r>
          </a:p>
        </p:txBody>
      </p:sp>
      <p:sp>
        <p:nvSpPr>
          <p:cNvPr id="21" name="TextBox 32">
            <a:extLst>
              <a:ext uri="{FF2B5EF4-FFF2-40B4-BE49-F238E27FC236}">
                <a16:creationId xmlns:a16="http://schemas.microsoft.com/office/drawing/2014/main" id="{BEBE88A3-A270-68F4-0E48-50FFE9BD5B3E}"/>
              </a:ext>
            </a:extLst>
          </p:cNvPr>
          <p:cNvSpPr txBox="1">
            <a:spLocks/>
          </p:cNvSpPr>
          <p:nvPr/>
        </p:nvSpPr>
        <p:spPr>
          <a:xfrm>
            <a:off x="5387202" y="4791981"/>
            <a:ext cx="2367717" cy="1692771"/>
          </a:xfrm>
          <a:prstGeom prst="rect">
            <a:avLst/>
          </a:prstGeom>
        </p:spPr>
        <p:txBody>
          <a:bodyPr wrap="square" lIns="0" tIns="0" rIns="0" bIns="0" rtlCol="0" anchor="t">
            <a:spAutoFit/>
          </a:bodyPr>
          <a:lstStyle/>
          <a:p>
            <a:pPr algn="ctr"/>
            <a:r>
              <a:rPr lang="en-US" b="1" dirty="0">
                <a:solidFill>
                  <a:srgbClr val="404040"/>
                </a:solidFill>
                <a:latin typeface="Open Sans Light Bold"/>
              </a:rPr>
              <a:t>Site preparation</a:t>
            </a:r>
          </a:p>
          <a:p>
            <a:pPr algn="ctr"/>
            <a:r>
              <a:rPr lang="en-US" b="1" dirty="0">
                <a:solidFill>
                  <a:srgbClr val="404040"/>
                </a:solidFill>
                <a:latin typeface="Open Sans Light Bold"/>
              </a:rPr>
              <a:t>Planting</a:t>
            </a:r>
          </a:p>
          <a:p>
            <a:pPr algn="ctr"/>
            <a:r>
              <a:rPr lang="en-US" b="1" dirty="0">
                <a:solidFill>
                  <a:srgbClr val="404040"/>
                </a:solidFill>
                <a:latin typeface="Open Sans Light Bold"/>
              </a:rPr>
              <a:t>Staking</a:t>
            </a:r>
          </a:p>
          <a:p>
            <a:pPr algn="ctr"/>
            <a:r>
              <a:rPr lang="en-US" b="1" dirty="0">
                <a:solidFill>
                  <a:srgbClr val="404040"/>
                </a:solidFill>
                <a:latin typeface="Open Sans Light Bold"/>
              </a:rPr>
              <a:t>Protecting</a:t>
            </a:r>
          </a:p>
          <a:p>
            <a:pPr algn="ctr"/>
            <a:r>
              <a:rPr lang="en-US" b="1" dirty="0">
                <a:solidFill>
                  <a:srgbClr val="404040"/>
                </a:solidFill>
                <a:latin typeface="Open Sans Light Bold"/>
              </a:rPr>
              <a:t>Mulching</a:t>
            </a:r>
          </a:p>
          <a:p>
            <a:endParaRPr lang="en-US" sz="2000" dirty="0">
              <a:solidFill>
                <a:srgbClr val="404040"/>
              </a:solidFill>
              <a:latin typeface="Open Sans Light Bold"/>
            </a:endParaRPr>
          </a:p>
        </p:txBody>
      </p:sp>
      <p:sp>
        <p:nvSpPr>
          <p:cNvPr id="22" name="TextBox 32">
            <a:extLst>
              <a:ext uri="{FF2B5EF4-FFF2-40B4-BE49-F238E27FC236}">
                <a16:creationId xmlns:a16="http://schemas.microsoft.com/office/drawing/2014/main" id="{D5A2C317-B25D-C621-3358-7B77565C6A44}"/>
              </a:ext>
            </a:extLst>
          </p:cNvPr>
          <p:cNvSpPr txBox="1">
            <a:spLocks/>
          </p:cNvSpPr>
          <p:nvPr/>
        </p:nvSpPr>
        <p:spPr>
          <a:xfrm>
            <a:off x="9053079" y="4771932"/>
            <a:ext cx="2294986" cy="1046440"/>
          </a:xfrm>
          <a:prstGeom prst="rect">
            <a:avLst/>
          </a:prstGeom>
        </p:spPr>
        <p:txBody>
          <a:bodyPr wrap="square" lIns="0" tIns="0" rIns="0" bIns="0" rtlCol="0" anchor="t">
            <a:spAutoFit/>
          </a:bodyPr>
          <a:lstStyle/>
          <a:p>
            <a:pPr algn="ctr"/>
            <a:r>
              <a:rPr lang="en-US" b="1" dirty="0">
                <a:solidFill>
                  <a:srgbClr val="404040"/>
                </a:solidFill>
                <a:latin typeface="Open Sans Light Bold"/>
              </a:rPr>
              <a:t>Watering</a:t>
            </a:r>
          </a:p>
          <a:p>
            <a:pPr algn="ctr"/>
            <a:r>
              <a:rPr lang="en-US" b="1" dirty="0">
                <a:solidFill>
                  <a:srgbClr val="404040"/>
                </a:solidFill>
                <a:latin typeface="Open Sans Light Bold"/>
              </a:rPr>
              <a:t>Weeding</a:t>
            </a:r>
          </a:p>
          <a:p>
            <a:pPr algn="ctr"/>
            <a:r>
              <a:rPr lang="en-US" b="1" dirty="0">
                <a:solidFill>
                  <a:srgbClr val="404040"/>
                </a:solidFill>
                <a:latin typeface="Open Sans Light Bold"/>
              </a:rPr>
              <a:t>Monitoring</a:t>
            </a:r>
          </a:p>
          <a:p>
            <a:endParaRPr lang="en-US" sz="1400" dirty="0">
              <a:solidFill>
                <a:srgbClr val="404040"/>
              </a:solidFill>
              <a:latin typeface="Open Sans Light Bold"/>
            </a:endParaRPr>
          </a:p>
        </p:txBody>
      </p:sp>
    </p:spTree>
    <p:extLst>
      <p:ext uri="{BB962C8B-B14F-4D97-AF65-F5344CB8AC3E}">
        <p14:creationId xmlns:p14="http://schemas.microsoft.com/office/powerpoint/2010/main" val="1515993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F921A-DF7A-A739-E761-F39DBE7D0F67}"/>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75D75FB8-09C0-E372-AE1A-510A800EEE04}"/>
              </a:ext>
            </a:extLst>
          </p:cNvPr>
          <p:cNvGrpSpPr>
            <a:grpSpLocks noGrp="1" noUngrp="1" noRot="1" noMove="1" noResize="1"/>
          </p:cNvGrpSpPr>
          <p:nvPr/>
        </p:nvGrpSpPr>
        <p:grpSpPr>
          <a:xfrm>
            <a:off x="0" y="0"/>
            <a:ext cx="12192001" cy="6858000"/>
            <a:chOff x="0" y="0"/>
            <a:chExt cx="18288001" cy="10287000"/>
          </a:xfrm>
        </p:grpSpPr>
        <p:sp>
          <p:nvSpPr>
            <p:cNvPr id="4" name="Rectangle 3">
              <a:extLst>
                <a:ext uri="{FF2B5EF4-FFF2-40B4-BE49-F238E27FC236}">
                  <a16:creationId xmlns:a16="http://schemas.microsoft.com/office/drawing/2014/main" id="{B34748E5-33AD-B801-B59A-F49437DB70C2}"/>
                </a:ext>
              </a:extLst>
            </p:cNvPr>
            <p:cNvSpPr>
              <a:spLocks noGrp="1" noRot="1" noMove="1" noResize="1" noEditPoints="1" noAdjustHandles="1" noChangeArrowheads="1" noChangeShapeType="1"/>
            </p:cNvSpPr>
            <p:nvPr/>
          </p:nvSpPr>
          <p:spPr>
            <a:xfrm rot="5400000">
              <a:off x="8733912" y="-7511489"/>
              <a:ext cx="1163077" cy="17945101"/>
            </a:xfrm>
            <a:prstGeom prst="rect">
              <a:avLst/>
            </a:prstGeom>
            <a:solidFill>
              <a:srgbClr val="0067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Rectangle 2">
              <a:extLst>
                <a:ext uri="{FF2B5EF4-FFF2-40B4-BE49-F238E27FC236}">
                  <a16:creationId xmlns:a16="http://schemas.microsoft.com/office/drawing/2014/main" id="{39377B1C-7FFD-FEC8-776F-9B0EE3D3DEFA}"/>
                </a:ext>
              </a:extLst>
            </p:cNvPr>
            <p:cNvSpPr>
              <a:spLocks noGrp="1" noRot="1" noMove="1" noResize="1" noEditPoints="1" noAdjustHandles="1" noChangeArrowheads="1" noChangeShapeType="1"/>
            </p:cNvSpPr>
            <p:nvPr/>
          </p:nvSpPr>
          <p:spPr>
            <a:xfrm>
              <a:off x="0" y="0"/>
              <a:ext cx="2362200" cy="10287000"/>
            </a:xfrm>
            <a:prstGeom prst="rect">
              <a:avLst/>
            </a:prstGeom>
            <a:solidFill>
              <a:srgbClr val="0067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 name="Picture 4" descr="Logo, company name&#10;&#10;Description automatically generated">
              <a:extLst>
                <a:ext uri="{FF2B5EF4-FFF2-40B4-BE49-F238E27FC236}">
                  <a16:creationId xmlns:a16="http://schemas.microsoft.com/office/drawing/2014/main" id="{400AEAEC-146C-7BC2-6589-45F6FF41E99D}"/>
                </a:ext>
              </a:extLst>
            </p:cNvPr>
            <p:cNvPicPr>
              <a:picLocks noGrp="1" noRot="1" noChangeAspect="1" noMove="1" noResize="1" noEditPoints="1" noAdjustHandles="1" noChangeArrowheads="1" noChangeShapeType="1" noCrop="1"/>
            </p:cNvPicPr>
            <p:nvPr/>
          </p:nvPicPr>
          <p:blipFill>
            <a:blip r:embed="rId4"/>
            <a:stretch>
              <a:fillRect/>
            </a:stretch>
          </p:blipFill>
          <p:spPr>
            <a:xfrm>
              <a:off x="538943" y="893006"/>
              <a:ext cx="1284313" cy="1149594"/>
            </a:xfrm>
            <a:prstGeom prst="rect">
              <a:avLst/>
            </a:prstGeom>
          </p:spPr>
        </p:pic>
        <p:sp>
          <p:nvSpPr>
            <p:cNvPr id="6" name="TextBox 5">
              <a:extLst>
                <a:ext uri="{FF2B5EF4-FFF2-40B4-BE49-F238E27FC236}">
                  <a16:creationId xmlns:a16="http://schemas.microsoft.com/office/drawing/2014/main" id="{87A81079-1505-ED1F-E8B5-B3DDDA3332AD}"/>
                </a:ext>
              </a:extLst>
            </p:cNvPr>
            <p:cNvSpPr txBox="1">
              <a:spLocks noGrp="1" noRot="1" noMove="1" noResize="1" noEditPoints="1" noAdjustHandles="1" noChangeArrowheads="1" noChangeShapeType="1"/>
            </p:cNvSpPr>
            <p:nvPr/>
          </p:nvSpPr>
          <p:spPr>
            <a:xfrm>
              <a:off x="1" y="9346169"/>
              <a:ext cx="2362200" cy="369332"/>
            </a:xfrm>
            <a:prstGeom prst="rect">
              <a:avLst/>
            </a:prstGeom>
          </p:spPr>
          <p:txBody>
            <a:bodyPr wrap="square" lIns="0" tIns="0" rIns="0" bIns="0" rtlCol="0" anchor="t">
              <a:spAutoFit/>
            </a:bodyPr>
            <a:lstStyle/>
            <a:p>
              <a:pPr algn="ctr"/>
              <a:r>
                <a:rPr lang="en-US" sz="1600" b="1" dirty="0">
                  <a:solidFill>
                    <a:schemeClr val="bg1"/>
                  </a:solidFill>
                  <a:latin typeface="Poppins"/>
                </a:rPr>
                <a:t>cbtrust.org</a:t>
              </a:r>
            </a:p>
          </p:txBody>
        </p:sp>
      </p:grpSp>
      <p:sp>
        <p:nvSpPr>
          <p:cNvPr id="15" name="TextBox 12">
            <a:extLst>
              <a:ext uri="{FF2B5EF4-FFF2-40B4-BE49-F238E27FC236}">
                <a16:creationId xmlns:a16="http://schemas.microsoft.com/office/drawing/2014/main" id="{E1ECAFD0-3149-87D7-6C1D-BC720C8E5E17}"/>
              </a:ext>
            </a:extLst>
          </p:cNvPr>
          <p:cNvSpPr txBox="1"/>
          <p:nvPr/>
        </p:nvSpPr>
        <p:spPr>
          <a:xfrm>
            <a:off x="1823720" y="751013"/>
            <a:ext cx="9860280" cy="451342"/>
          </a:xfrm>
          <a:prstGeom prst="rect">
            <a:avLst/>
          </a:prstGeom>
        </p:spPr>
        <p:txBody>
          <a:bodyPr wrap="square" lIns="0" tIns="0" rIns="0" bIns="0" rtlCol="0" anchor="t">
            <a:spAutoFit/>
          </a:bodyPr>
          <a:lstStyle/>
          <a:p>
            <a:r>
              <a:rPr lang="en-US" sz="2933" dirty="0">
                <a:solidFill>
                  <a:schemeClr val="bg1"/>
                </a:solidFill>
                <a:latin typeface="Poppins Bold"/>
              </a:rPr>
              <a:t>NEW! Free trees from underrepresented species</a:t>
            </a:r>
          </a:p>
        </p:txBody>
      </p:sp>
      <p:pic>
        <p:nvPicPr>
          <p:cNvPr id="23" name="Picture 22">
            <a:extLst>
              <a:ext uri="{FF2B5EF4-FFF2-40B4-BE49-F238E27FC236}">
                <a16:creationId xmlns:a16="http://schemas.microsoft.com/office/drawing/2014/main" id="{F3F66673-8F94-309E-2A98-E69C611668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7658" y="2234680"/>
            <a:ext cx="1994089" cy="2980944"/>
          </a:xfrm>
          <a:prstGeom prst="rect">
            <a:avLst/>
          </a:prstGeom>
        </p:spPr>
      </p:pic>
      <p:pic>
        <p:nvPicPr>
          <p:cNvPr id="25" name="Picture 24">
            <a:extLst>
              <a:ext uri="{FF2B5EF4-FFF2-40B4-BE49-F238E27FC236}">
                <a16:creationId xmlns:a16="http://schemas.microsoft.com/office/drawing/2014/main" id="{FA7C363E-E10B-D1FD-AB38-2FB306E342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5508" y="2306308"/>
            <a:ext cx="1987296" cy="2980944"/>
          </a:xfrm>
          <a:prstGeom prst="rect">
            <a:avLst/>
          </a:prstGeom>
        </p:spPr>
      </p:pic>
      <p:pic>
        <p:nvPicPr>
          <p:cNvPr id="29" name="Picture 28">
            <a:extLst>
              <a:ext uri="{FF2B5EF4-FFF2-40B4-BE49-F238E27FC236}">
                <a16:creationId xmlns:a16="http://schemas.microsoft.com/office/drawing/2014/main" id="{C27C181B-577D-59D1-2B66-A266281749B2}"/>
              </a:ext>
            </a:extLst>
          </p:cNvPr>
          <p:cNvPicPr>
            <a:picLocks noChangeAspect="1"/>
          </p:cNvPicPr>
          <p:nvPr/>
        </p:nvPicPr>
        <p:blipFill>
          <a:blip r:embed="rId7">
            <a:extLst>
              <a:ext uri="{28A0092B-C50C-407E-A947-70E740481C1C}">
                <a14:useLocalDpi xmlns:a14="http://schemas.microsoft.com/office/drawing/2010/main" val="0"/>
              </a:ext>
            </a:extLst>
          </a:blip>
          <a:srcRect r="20136"/>
          <a:stretch>
            <a:fillRect/>
          </a:stretch>
        </p:blipFill>
        <p:spPr>
          <a:xfrm>
            <a:off x="8678642" y="2306308"/>
            <a:ext cx="3174268" cy="2980944"/>
          </a:xfrm>
          <a:prstGeom prst="rect">
            <a:avLst/>
          </a:prstGeom>
        </p:spPr>
      </p:pic>
      <p:pic>
        <p:nvPicPr>
          <p:cNvPr id="31" name="Picture 30">
            <a:extLst>
              <a:ext uri="{FF2B5EF4-FFF2-40B4-BE49-F238E27FC236}">
                <a16:creationId xmlns:a16="http://schemas.microsoft.com/office/drawing/2014/main" id="{30E4E639-D3FE-BC8F-412E-1AC9C42598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43176" y="2305260"/>
            <a:ext cx="2236494" cy="2981992"/>
          </a:xfrm>
          <a:prstGeom prst="rect">
            <a:avLst/>
          </a:prstGeom>
        </p:spPr>
      </p:pic>
      <p:sp>
        <p:nvSpPr>
          <p:cNvPr id="8" name="TextBox 7">
            <a:extLst>
              <a:ext uri="{FF2B5EF4-FFF2-40B4-BE49-F238E27FC236}">
                <a16:creationId xmlns:a16="http://schemas.microsoft.com/office/drawing/2014/main" id="{D4C317F7-EFE4-49E8-FAE3-0F0ACF1F1422}"/>
              </a:ext>
            </a:extLst>
          </p:cNvPr>
          <p:cNvSpPr txBox="1"/>
          <p:nvPr/>
        </p:nvSpPr>
        <p:spPr>
          <a:xfrm>
            <a:off x="1617658" y="5287252"/>
            <a:ext cx="2069639" cy="646331"/>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Common Serviceberry</a:t>
            </a:r>
          </a:p>
        </p:txBody>
      </p:sp>
      <p:sp>
        <p:nvSpPr>
          <p:cNvPr id="9" name="TextBox 8">
            <a:extLst>
              <a:ext uri="{FF2B5EF4-FFF2-40B4-BE49-F238E27FC236}">
                <a16:creationId xmlns:a16="http://schemas.microsoft.com/office/drawing/2014/main" id="{5EEA310D-81A7-8E6D-D804-C83B8C8177D5}"/>
              </a:ext>
            </a:extLst>
          </p:cNvPr>
          <p:cNvSpPr txBox="1"/>
          <p:nvPr/>
        </p:nvSpPr>
        <p:spPr>
          <a:xfrm>
            <a:off x="3943136" y="5305274"/>
            <a:ext cx="2236533" cy="369332"/>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Yellow Buckeye</a:t>
            </a:r>
          </a:p>
        </p:txBody>
      </p:sp>
      <p:sp>
        <p:nvSpPr>
          <p:cNvPr id="10" name="TextBox 9">
            <a:extLst>
              <a:ext uri="{FF2B5EF4-FFF2-40B4-BE49-F238E27FC236}">
                <a16:creationId xmlns:a16="http://schemas.microsoft.com/office/drawing/2014/main" id="{561B38B3-6CCD-FE2F-FA01-94F4F778ABD6}"/>
              </a:ext>
            </a:extLst>
          </p:cNvPr>
          <p:cNvSpPr txBox="1"/>
          <p:nvPr/>
        </p:nvSpPr>
        <p:spPr>
          <a:xfrm>
            <a:off x="8678642" y="5287252"/>
            <a:ext cx="3174268" cy="369332"/>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Sweet Birch</a:t>
            </a:r>
          </a:p>
        </p:txBody>
      </p:sp>
      <p:sp>
        <p:nvSpPr>
          <p:cNvPr id="11" name="TextBox 10">
            <a:extLst>
              <a:ext uri="{FF2B5EF4-FFF2-40B4-BE49-F238E27FC236}">
                <a16:creationId xmlns:a16="http://schemas.microsoft.com/office/drawing/2014/main" id="{6903157D-D4CE-A0DA-AC2A-63E8A369F78E}"/>
              </a:ext>
            </a:extLst>
          </p:cNvPr>
          <p:cNvSpPr txBox="1"/>
          <p:nvPr/>
        </p:nvSpPr>
        <p:spPr>
          <a:xfrm>
            <a:off x="6435508" y="5316704"/>
            <a:ext cx="1987295" cy="369332"/>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Sourwood</a:t>
            </a:r>
          </a:p>
        </p:txBody>
      </p:sp>
    </p:spTree>
    <p:extLst>
      <p:ext uri="{BB962C8B-B14F-4D97-AF65-F5344CB8AC3E}">
        <p14:creationId xmlns:p14="http://schemas.microsoft.com/office/powerpoint/2010/main" val="2428543787"/>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008AC-94C0-C6F5-2C77-37791F7F8BE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8653B702-75FF-6528-061C-133423ABD07A}"/>
              </a:ext>
            </a:extLst>
          </p:cNvPr>
          <p:cNvGrpSpPr>
            <a:grpSpLocks noGrp="1" noUngrp="1" noRot="1" noMove="1" noResize="1"/>
          </p:cNvGrpSpPr>
          <p:nvPr/>
        </p:nvGrpSpPr>
        <p:grpSpPr>
          <a:xfrm>
            <a:off x="0" y="0"/>
            <a:ext cx="12192001" cy="6858000"/>
            <a:chOff x="0" y="0"/>
            <a:chExt cx="18288001" cy="10287000"/>
          </a:xfrm>
        </p:grpSpPr>
        <p:sp>
          <p:nvSpPr>
            <p:cNvPr id="4" name="Rectangle 3">
              <a:extLst>
                <a:ext uri="{FF2B5EF4-FFF2-40B4-BE49-F238E27FC236}">
                  <a16:creationId xmlns:a16="http://schemas.microsoft.com/office/drawing/2014/main" id="{CAF35EBF-4DC9-0CDF-A348-515FC50B0D5F}"/>
                </a:ext>
              </a:extLst>
            </p:cNvPr>
            <p:cNvSpPr>
              <a:spLocks noGrp="1" noRot="1" noMove="1" noResize="1" noEditPoints="1" noAdjustHandles="1" noChangeArrowheads="1" noChangeShapeType="1"/>
            </p:cNvSpPr>
            <p:nvPr/>
          </p:nvSpPr>
          <p:spPr>
            <a:xfrm rot="5400000">
              <a:off x="8733912" y="-7511489"/>
              <a:ext cx="1163077" cy="17945101"/>
            </a:xfrm>
            <a:prstGeom prst="rect">
              <a:avLst/>
            </a:prstGeom>
            <a:solidFill>
              <a:srgbClr val="58B9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Rectangle 2">
              <a:extLst>
                <a:ext uri="{FF2B5EF4-FFF2-40B4-BE49-F238E27FC236}">
                  <a16:creationId xmlns:a16="http://schemas.microsoft.com/office/drawing/2014/main" id="{DF3197AA-EC72-AA28-8298-140B1334DB84}"/>
                </a:ext>
              </a:extLst>
            </p:cNvPr>
            <p:cNvSpPr>
              <a:spLocks noGrp="1" noRot="1" noMove="1" noResize="1" noEditPoints="1" noAdjustHandles="1" noChangeArrowheads="1" noChangeShapeType="1"/>
            </p:cNvSpPr>
            <p:nvPr/>
          </p:nvSpPr>
          <p:spPr>
            <a:xfrm>
              <a:off x="0" y="0"/>
              <a:ext cx="2362200" cy="10287000"/>
            </a:xfrm>
            <a:prstGeom prst="rect">
              <a:avLst/>
            </a:prstGeom>
            <a:solidFill>
              <a:srgbClr val="58B9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 name="Picture 4" descr="Logo, company name&#10;&#10;Description automatically generated">
              <a:extLst>
                <a:ext uri="{FF2B5EF4-FFF2-40B4-BE49-F238E27FC236}">
                  <a16:creationId xmlns:a16="http://schemas.microsoft.com/office/drawing/2014/main" id="{D7446D9A-5CBA-A6A1-08BA-EE1CC1C426F3}"/>
                </a:ext>
              </a:extLst>
            </p:cNvPr>
            <p:cNvPicPr>
              <a:picLocks noGrp="1" noRot="1" noChangeAspect="1" noMove="1" noResize="1" noEditPoints="1" noAdjustHandles="1" noChangeArrowheads="1" noChangeShapeType="1" noCrop="1"/>
            </p:cNvPicPr>
            <p:nvPr/>
          </p:nvPicPr>
          <p:blipFill>
            <a:blip r:embed="rId3"/>
            <a:stretch>
              <a:fillRect/>
            </a:stretch>
          </p:blipFill>
          <p:spPr>
            <a:xfrm>
              <a:off x="538943" y="893006"/>
              <a:ext cx="1284313" cy="1149594"/>
            </a:xfrm>
            <a:prstGeom prst="rect">
              <a:avLst/>
            </a:prstGeom>
          </p:spPr>
        </p:pic>
        <p:sp>
          <p:nvSpPr>
            <p:cNvPr id="6" name="TextBox 5">
              <a:extLst>
                <a:ext uri="{FF2B5EF4-FFF2-40B4-BE49-F238E27FC236}">
                  <a16:creationId xmlns:a16="http://schemas.microsoft.com/office/drawing/2014/main" id="{CD3529ED-C0B5-FC21-F44D-C1C7C7F3F17F}"/>
                </a:ext>
              </a:extLst>
            </p:cNvPr>
            <p:cNvSpPr txBox="1">
              <a:spLocks noGrp="1" noRot="1" noMove="1" noResize="1" noEditPoints="1" noAdjustHandles="1" noChangeArrowheads="1" noChangeShapeType="1"/>
            </p:cNvSpPr>
            <p:nvPr/>
          </p:nvSpPr>
          <p:spPr>
            <a:xfrm>
              <a:off x="1" y="9346169"/>
              <a:ext cx="2362200" cy="369332"/>
            </a:xfrm>
            <a:prstGeom prst="rect">
              <a:avLst/>
            </a:prstGeom>
          </p:spPr>
          <p:txBody>
            <a:bodyPr wrap="square" lIns="0" tIns="0" rIns="0" bIns="0" rtlCol="0" anchor="t">
              <a:spAutoFit/>
            </a:bodyPr>
            <a:lstStyle/>
            <a:p>
              <a:pPr algn="ctr"/>
              <a:r>
                <a:rPr lang="en-US" sz="1600" b="1" dirty="0">
                  <a:solidFill>
                    <a:schemeClr val="bg1"/>
                  </a:solidFill>
                  <a:latin typeface="Poppins"/>
                </a:rPr>
                <a:t>cbtrust.org</a:t>
              </a:r>
            </a:p>
          </p:txBody>
        </p:sp>
      </p:grpSp>
      <p:sp>
        <p:nvSpPr>
          <p:cNvPr id="15" name="TextBox 12">
            <a:extLst>
              <a:ext uri="{FF2B5EF4-FFF2-40B4-BE49-F238E27FC236}">
                <a16:creationId xmlns:a16="http://schemas.microsoft.com/office/drawing/2014/main" id="{7762BF80-7A21-D1C4-BDDD-C35C0D17A529}"/>
              </a:ext>
            </a:extLst>
          </p:cNvPr>
          <p:cNvSpPr txBox="1"/>
          <p:nvPr/>
        </p:nvSpPr>
        <p:spPr>
          <a:xfrm>
            <a:off x="1823720" y="751013"/>
            <a:ext cx="9860280" cy="451342"/>
          </a:xfrm>
          <a:prstGeom prst="rect">
            <a:avLst/>
          </a:prstGeom>
        </p:spPr>
        <p:txBody>
          <a:bodyPr wrap="square" lIns="0" tIns="0" rIns="0" bIns="0" rtlCol="0" anchor="t">
            <a:spAutoFit/>
          </a:bodyPr>
          <a:lstStyle/>
          <a:p>
            <a:r>
              <a:rPr lang="en-US" sz="2933" dirty="0">
                <a:solidFill>
                  <a:schemeClr val="bg1"/>
                </a:solidFill>
                <a:latin typeface="Poppins Bold"/>
              </a:rPr>
              <a:t>7,000+ trees from 36 underrepresented species</a:t>
            </a:r>
          </a:p>
        </p:txBody>
      </p:sp>
      <p:sp>
        <p:nvSpPr>
          <p:cNvPr id="16" name="TextBox 15">
            <a:extLst>
              <a:ext uri="{FF2B5EF4-FFF2-40B4-BE49-F238E27FC236}">
                <a16:creationId xmlns:a16="http://schemas.microsoft.com/office/drawing/2014/main" id="{E9F94790-C5CE-179C-1E8D-ED8C28D57868}"/>
              </a:ext>
            </a:extLst>
          </p:cNvPr>
          <p:cNvSpPr txBox="1"/>
          <p:nvPr/>
        </p:nvSpPr>
        <p:spPr>
          <a:xfrm>
            <a:off x="1780391" y="1225423"/>
            <a:ext cx="10165080" cy="369332"/>
          </a:xfrm>
          <a:prstGeom prst="rect">
            <a:avLst/>
          </a:prstGeom>
        </p:spPr>
        <p:txBody>
          <a:bodyPr wrap="square" lIns="0" tIns="0" rIns="0" bIns="0" rtlCol="0" anchor="t">
            <a:spAutoFit/>
          </a:bodyPr>
          <a:lstStyle/>
          <a:p>
            <a:endParaRPr lang="en-US" sz="1200" dirty="0"/>
          </a:p>
          <a:p>
            <a:r>
              <a:rPr lang="en-US" sz="1200" dirty="0"/>
              <a:t> </a:t>
            </a:r>
            <a:endParaRPr lang="en-US" sz="2400" dirty="0"/>
          </a:p>
        </p:txBody>
      </p:sp>
      <p:sp>
        <p:nvSpPr>
          <p:cNvPr id="9" name="TextBox 8">
            <a:extLst>
              <a:ext uri="{FF2B5EF4-FFF2-40B4-BE49-F238E27FC236}">
                <a16:creationId xmlns:a16="http://schemas.microsoft.com/office/drawing/2014/main" id="{DCB835B0-9754-6045-8414-01D814F57FA3}"/>
              </a:ext>
            </a:extLst>
          </p:cNvPr>
          <p:cNvSpPr txBox="1"/>
          <p:nvPr/>
        </p:nvSpPr>
        <p:spPr>
          <a:xfrm>
            <a:off x="1780391" y="1594755"/>
            <a:ext cx="3054499" cy="3416320"/>
          </a:xfrm>
          <a:prstGeom prst="rect">
            <a:avLst/>
          </a:prstGeom>
          <a:noFill/>
        </p:spPr>
        <p:txBody>
          <a:bodyPr wrap="square" rtlCol="0">
            <a:spAutoFit/>
          </a:bodyPr>
          <a:lstStyle/>
          <a:p>
            <a:r>
              <a:rPr lang="en-US" dirty="0"/>
              <a:t>Sugar Maple (1,400)</a:t>
            </a:r>
          </a:p>
          <a:p>
            <a:r>
              <a:rPr lang="en-US" dirty="0"/>
              <a:t>Yellow Buckeye (50)</a:t>
            </a:r>
          </a:p>
          <a:p>
            <a:r>
              <a:rPr lang="en-US" dirty="0"/>
              <a:t>Hazel Alder (330)</a:t>
            </a:r>
          </a:p>
          <a:p>
            <a:r>
              <a:rPr lang="en-US" dirty="0"/>
              <a:t>Common serviceberry (50)</a:t>
            </a:r>
          </a:p>
          <a:p>
            <a:r>
              <a:rPr lang="en-US" dirty="0"/>
              <a:t>Sweet birch (200)</a:t>
            </a:r>
          </a:p>
          <a:p>
            <a:r>
              <a:rPr lang="en-US" dirty="0"/>
              <a:t>Pignut hickory (160)</a:t>
            </a:r>
          </a:p>
          <a:p>
            <a:r>
              <a:rPr lang="en-US" dirty="0"/>
              <a:t>Shagbark hickory (140)</a:t>
            </a:r>
          </a:p>
          <a:p>
            <a:r>
              <a:rPr lang="en-US" dirty="0"/>
              <a:t>American yellowwood (53)</a:t>
            </a:r>
          </a:p>
          <a:p>
            <a:r>
              <a:rPr lang="en-US" dirty="0"/>
              <a:t>Pagoda dogwood (50)</a:t>
            </a:r>
          </a:p>
          <a:p>
            <a:r>
              <a:rPr lang="en-US" dirty="0"/>
              <a:t>Southern Hawthorn (52)</a:t>
            </a:r>
          </a:p>
          <a:p>
            <a:r>
              <a:rPr lang="en-US" dirty="0"/>
              <a:t>Kentucky coffee tree (250)</a:t>
            </a:r>
          </a:p>
          <a:p>
            <a:r>
              <a:rPr lang="en-US" dirty="0"/>
              <a:t>Carolina silverbell (50)</a:t>
            </a:r>
          </a:p>
        </p:txBody>
      </p:sp>
      <p:sp>
        <p:nvSpPr>
          <p:cNvPr id="10" name="TextBox 9">
            <a:extLst>
              <a:ext uri="{FF2B5EF4-FFF2-40B4-BE49-F238E27FC236}">
                <a16:creationId xmlns:a16="http://schemas.microsoft.com/office/drawing/2014/main" id="{74177776-4D4B-EB9B-7E58-21E6C355B4F3}"/>
              </a:ext>
            </a:extLst>
          </p:cNvPr>
          <p:cNvSpPr txBox="1"/>
          <p:nvPr/>
        </p:nvSpPr>
        <p:spPr>
          <a:xfrm>
            <a:off x="5397314" y="1540307"/>
            <a:ext cx="3054499" cy="3693319"/>
          </a:xfrm>
          <a:prstGeom prst="rect">
            <a:avLst/>
          </a:prstGeom>
          <a:noFill/>
        </p:spPr>
        <p:txBody>
          <a:bodyPr wrap="square" rtlCol="0">
            <a:spAutoFit/>
          </a:bodyPr>
          <a:lstStyle/>
          <a:p>
            <a:r>
              <a:rPr lang="en-US" dirty="0"/>
              <a:t>American witch-hazel (400)</a:t>
            </a:r>
          </a:p>
          <a:p>
            <a:r>
              <a:rPr lang="en-US" dirty="0"/>
              <a:t>American holly (500) </a:t>
            </a:r>
          </a:p>
          <a:p>
            <a:r>
              <a:rPr lang="en-US" dirty="0"/>
              <a:t>American hophornbeam (50)</a:t>
            </a:r>
          </a:p>
          <a:p>
            <a:r>
              <a:rPr lang="en-US" dirty="0"/>
              <a:t>Sourwood (50)</a:t>
            </a:r>
          </a:p>
          <a:p>
            <a:r>
              <a:rPr lang="en-US" dirty="0"/>
              <a:t>Loblolly pine (200)</a:t>
            </a:r>
          </a:p>
          <a:p>
            <a:r>
              <a:rPr lang="en-US" dirty="0"/>
              <a:t>Virginia pine (200)</a:t>
            </a:r>
          </a:p>
          <a:p>
            <a:r>
              <a:rPr lang="en-US" dirty="0"/>
              <a:t>Southern red oak (250)</a:t>
            </a:r>
          </a:p>
          <a:p>
            <a:r>
              <a:rPr lang="en-US" dirty="0"/>
              <a:t>Shingle oak (250)</a:t>
            </a:r>
          </a:p>
          <a:p>
            <a:r>
              <a:rPr lang="en-US" dirty="0"/>
              <a:t>Laurel oak (50)</a:t>
            </a:r>
          </a:p>
          <a:p>
            <a:r>
              <a:rPr lang="en-US" dirty="0" err="1"/>
              <a:t>Overcup</a:t>
            </a:r>
            <a:r>
              <a:rPr lang="en-US" dirty="0"/>
              <a:t> oak (50)</a:t>
            </a:r>
          </a:p>
          <a:p>
            <a:r>
              <a:rPr lang="en-US" dirty="0"/>
              <a:t>Bur oak (250)</a:t>
            </a:r>
          </a:p>
          <a:p>
            <a:r>
              <a:rPr lang="en-US" dirty="0"/>
              <a:t>Blackjack oak (50)</a:t>
            </a:r>
          </a:p>
          <a:p>
            <a:endParaRPr lang="en-US" dirty="0"/>
          </a:p>
        </p:txBody>
      </p:sp>
      <p:sp>
        <p:nvSpPr>
          <p:cNvPr id="11" name="TextBox 10">
            <a:extLst>
              <a:ext uri="{FF2B5EF4-FFF2-40B4-BE49-F238E27FC236}">
                <a16:creationId xmlns:a16="http://schemas.microsoft.com/office/drawing/2014/main" id="{AFDDD35E-98A7-4C36-3B9E-D7BF559E22EA}"/>
              </a:ext>
            </a:extLst>
          </p:cNvPr>
          <p:cNvSpPr txBox="1"/>
          <p:nvPr/>
        </p:nvSpPr>
        <p:spPr>
          <a:xfrm>
            <a:off x="9014237" y="1526398"/>
            <a:ext cx="3054499" cy="3416320"/>
          </a:xfrm>
          <a:prstGeom prst="rect">
            <a:avLst/>
          </a:prstGeom>
          <a:noFill/>
        </p:spPr>
        <p:txBody>
          <a:bodyPr wrap="square" rtlCol="0">
            <a:spAutoFit/>
          </a:bodyPr>
          <a:lstStyle/>
          <a:p>
            <a:r>
              <a:rPr lang="en-US" dirty="0"/>
              <a:t>Swamp chestnut oak (1250)</a:t>
            </a:r>
          </a:p>
          <a:p>
            <a:r>
              <a:rPr lang="en-US" dirty="0"/>
              <a:t>Chinquapin oak (250)</a:t>
            </a:r>
          </a:p>
          <a:p>
            <a:r>
              <a:rPr lang="en-US" dirty="0"/>
              <a:t>Water oak (103)</a:t>
            </a:r>
          </a:p>
          <a:p>
            <a:r>
              <a:rPr lang="en-US" dirty="0" err="1"/>
              <a:t>Cherrybark</a:t>
            </a:r>
            <a:r>
              <a:rPr lang="en-US" dirty="0"/>
              <a:t> oak (102)</a:t>
            </a:r>
          </a:p>
          <a:p>
            <a:r>
              <a:rPr lang="en-US" dirty="0"/>
              <a:t>Dwarf chinquapin oak (50)</a:t>
            </a:r>
          </a:p>
          <a:p>
            <a:r>
              <a:rPr lang="en-US" dirty="0"/>
              <a:t>Shumard Oak (50)</a:t>
            </a:r>
          </a:p>
          <a:p>
            <a:r>
              <a:rPr lang="en-US" dirty="0"/>
              <a:t>Post oak (50)</a:t>
            </a:r>
          </a:p>
          <a:p>
            <a:r>
              <a:rPr lang="en-US" dirty="0"/>
              <a:t>Winged sumac (50)</a:t>
            </a:r>
          </a:p>
          <a:p>
            <a:r>
              <a:rPr lang="en-US" dirty="0"/>
              <a:t>Smooth sumac (200)</a:t>
            </a:r>
          </a:p>
          <a:p>
            <a:r>
              <a:rPr lang="en-US" dirty="0"/>
              <a:t>Northern white cedar (200)</a:t>
            </a:r>
          </a:p>
          <a:p>
            <a:r>
              <a:rPr lang="en-US" dirty="0"/>
              <a:t>American linden (1300)</a:t>
            </a:r>
          </a:p>
          <a:p>
            <a:r>
              <a:rPr lang="en-US" dirty="0" err="1"/>
              <a:t>Blackhaw</a:t>
            </a:r>
            <a:r>
              <a:rPr lang="en-US" dirty="0"/>
              <a:t> Viburnum (700)</a:t>
            </a:r>
          </a:p>
        </p:txBody>
      </p:sp>
    </p:spTree>
    <p:extLst>
      <p:ext uri="{BB962C8B-B14F-4D97-AF65-F5344CB8AC3E}">
        <p14:creationId xmlns:p14="http://schemas.microsoft.com/office/powerpoint/2010/main" val="1108782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511D2-70CA-E085-3A26-6B447026703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162A3855-1D6C-4041-F7E9-6B20C0049BDD}"/>
              </a:ext>
            </a:extLst>
          </p:cNvPr>
          <p:cNvGrpSpPr>
            <a:grpSpLocks noGrp="1" noUngrp="1" noRot="1" noMove="1" noResize="1"/>
          </p:cNvGrpSpPr>
          <p:nvPr/>
        </p:nvGrpSpPr>
        <p:grpSpPr>
          <a:xfrm>
            <a:off x="0" y="0"/>
            <a:ext cx="12192001" cy="6858000"/>
            <a:chOff x="0" y="0"/>
            <a:chExt cx="18288001" cy="10287000"/>
          </a:xfrm>
        </p:grpSpPr>
        <p:sp>
          <p:nvSpPr>
            <p:cNvPr id="4" name="Rectangle 3">
              <a:extLst>
                <a:ext uri="{FF2B5EF4-FFF2-40B4-BE49-F238E27FC236}">
                  <a16:creationId xmlns:a16="http://schemas.microsoft.com/office/drawing/2014/main" id="{150CF553-0BB2-6DD3-4930-E368945CE1A3}"/>
                </a:ext>
              </a:extLst>
            </p:cNvPr>
            <p:cNvSpPr>
              <a:spLocks noGrp="1" noRot="1" noMove="1" noResize="1" noEditPoints="1" noAdjustHandles="1" noChangeArrowheads="1" noChangeShapeType="1"/>
            </p:cNvSpPr>
            <p:nvPr/>
          </p:nvSpPr>
          <p:spPr>
            <a:xfrm rot="5400000">
              <a:off x="8733912" y="-7511489"/>
              <a:ext cx="1163077" cy="17945101"/>
            </a:xfrm>
            <a:prstGeom prst="rect">
              <a:avLst/>
            </a:prstGeom>
            <a:solidFill>
              <a:srgbClr val="F6C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Rectangle 2">
              <a:extLst>
                <a:ext uri="{FF2B5EF4-FFF2-40B4-BE49-F238E27FC236}">
                  <a16:creationId xmlns:a16="http://schemas.microsoft.com/office/drawing/2014/main" id="{1C29DE2B-1261-FF98-8206-BCC185AA3AED}"/>
                </a:ext>
              </a:extLst>
            </p:cNvPr>
            <p:cNvSpPr>
              <a:spLocks noGrp="1" noRot="1" noMove="1" noResize="1" noEditPoints="1" noAdjustHandles="1" noChangeArrowheads="1" noChangeShapeType="1"/>
            </p:cNvSpPr>
            <p:nvPr/>
          </p:nvSpPr>
          <p:spPr>
            <a:xfrm>
              <a:off x="0" y="0"/>
              <a:ext cx="2362200" cy="10287000"/>
            </a:xfrm>
            <a:prstGeom prst="rect">
              <a:avLst/>
            </a:prstGeom>
            <a:solidFill>
              <a:srgbClr val="F6C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 name="Picture 4" descr="Logo, company name&#10;&#10;Description automatically generated">
              <a:extLst>
                <a:ext uri="{FF2B5EF4-FFF2-40B4-BE49-F238E27FC236}">
                  <a16:creationId xmlns:a16="http://schemas.microsoft.com/office/drawing/2014/main" id="{D33F7A92-8A63-D94D-4525-36BC73F90DDB}"/>
                </a:ext>
              </a:extLst>
            </p:cNvPr>
            <p:cNvPicPr>
              <a:picLocks noGrp="1" noRot="1" noChangeAspect="1" noMove="1" noResize="1" noEditPoints="1" noAdjustHandles="1" noChangeArrowheads="1" noChangeShapeType="1" noCrop="1"/>
            </p:cNvPicPr>
            <p:nvPr/>
          </p:nvPicPr>
          <p:blipFill>
            <a:blip r:embed="rId3"/>
            <a:stretch>
              <a:fillRect/>
            </a:stretch>
          </p:blipFill>
          <p:spPr>
            <a:xfrm>
              <a:off x="538943" y="893006"/>
              <a:ext cx="1284313" cy="1149594"/>
            </a:xfrm>
            <a:prstGeom prst="rect">
              <a:avLst/>
            </a:prstGeom>
          </p:spPr>
        </p:pic>
        <p:sp>
          <p:nvSpPr>
            <p:cNvPr id="6" name="TextBox 5">
              <a:extLst>
                <a:ext uri="{FF2B5EF4-FFF2-40B4-BE49-F238E27FC236}">
                  <a16:creationId xmlns:a16="http://schemas.microsoft.com/office/drawing/2014/main" id="{85CAFC24-C9BF-AE3E-7D82-3BDF3A9CE211}"/>
                </a:ext>
              </a:extLst>
            </p:cNvPr>
            <p:cNvSpPr txBox="1">
              <a:spLocks noGrp="1" noRot="1" noMove="1" noResize="1" noEditPoints="1" noAdjustHandles="1" noChangeArrowheads="1" noChangeShapeType="1"/>
            </p:cNvSpPr>
            <p:nvPr/>
          </p:nvSpPr>
          <p:spPr>
            <a:xfrm>
              <a:off x="1" y="9346169"/>
              <a:ext cx="2362200" cy="369332"/>
            </a:xfrm>
            <a:prstGeom prst="rect">
              <a:avLst/>
            </a:prstGeom>
          </p:spPr>
          <p:txBody>
            <a:bodyPr wrap="square" lIns="0" tIns="0" rIns="0" bIns="0" rtlCol="0" anchor="t">
              <a:spAutoFit/>
            </a:bodyPr>
            <a:lstStyle/>
            <a:p>
              <a:pPr algn="ctr"/>
              <a:r>
                <a:rPr lang="en-US" sz="1600" b="1" dirty="0">
                  <a:solidFill>
                    <a:schemeClr val="bg1"/>
                  </a:solidFill>
                  <a:latin typeface="Poppins"/>
                </a:rPr>
                <a:t>cbtrust.org</a:t>
              </a:r>
            </a:p>
          </p:txBody>
        </p:sp>
      </p:grpSp>
      <p:sp>
        <p:nvSpPr>
          <p:cNvPr id="15" name="TextBox 12">
            <a:extLst>
              <a:ext uri="{FF2B5EF4-FFF2-40B4-BE49-F238E27FC236}">
                <a16:creationId xmlns:a16="http://schemas.microsoft.com/office/drawing/2014/main" id="{50B8468E-48EE-813B-D1EB-97BD49B1B509}"/>
              </a:ext>
            </a:extLst>
          </p:cNvPr>
          <p:cNvSpPr txBox="1"/>
          <p:nvPr/>
        </p:nvSpPr>
        <p:spPr>
          <a:xfrm>
            <a:off x="1823720" y="751013"/>
            <a:ext cx="9707880" cy="451342"/>
          </a:xfrm>
          <a:prstGeom prst="rect">
            <a:avLst/>
          </a:prstGeom>
        </p:spPr>
        <p:txBody>
          <a:bodyPr wrap="square" lIns="0" tIns="0" rIns="0" bIns="0" rtlCol="0" anchor="t">
            <a:spAutoFit/>
          </a:bodyPr>
          <a:lstStyle/>
          <a:p>
            <a:r>
              <a:rPr lang="en-US" sz="2933" dirty="0">
                <a:solidFill>
                  <a:schemeClr val="bg1"/>
                </a:solidFill>
                <a:latin typeface="Poppins Bold"/>
              </a:rPr>
              <a:t>Request free trees from underrepresented species</a:t>
            </a:r>
          </a:p>
        </p:txBody>
      </p:sp>
      <p:pic>
        <p:nvPicPr>
          <p:cNvPr id="8" name="Picture 7">
            <a:extLst>
              <a:ext uri="{FF2B5EF4-FFF2-40B4-BE49-F238E27FC236}">
                <a16:creationId xmlns:a16="http://schemas.microsoft.com/office/drawing/2014/main" id="{210B8C2B-7617-52CB-B7C4-E6C0D9BE1CC5}"/>
              </a:ext>
            </a:extLst>
          </p:cNvPr>
          <p:cNvPicPr>
            <a:picLocks noChangeAspect="1"/>
          </p:cNvPicPr>
          <p:nvPr/>
        </p:nvPicPr>
        <p:blipFill>
          <a:blip r:embed="rId4">
            <a:extLst>
              <a:ext uri="{28A0092B-C50C-407E-A947-70E740481C1C}">
                <a14:useLocalDpi xmlns:a14="http://schemas.microsoft.com/office/drawing/2010/main" val="0"/>
              </a:ext>
            </a:extLst>
          </a:blip>
          <a:srcRect l="8267" t="13537" r="7582" b="13875"/>
          <a:stretch>
            <a:fillRect/>
          </a:stretch>
        </p:blipFill>
        <p:spPr>
          <a:xfrm>
            <a:off x="3860165" y="1368181"/>
            <a:ext cx="6046470" cy="4903470"/>
          </a:xfrm>
          <a:prstGeom prst="rect">
            <a:avLst/>
          </a:prstGeom>
        </p:spPr>
      </p:pic>
    </p:spTree>
    <p:extLst>
      <p:ext uri="{BB962C8B-B14F-4D97-AF65-F5344CB8AC3E}">
        <p14:creationId xmlns:p14="http://schemas.microsoft.com/office/powerpoint/2010/main" val="747549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26F10-5421-5D10-65D4-43990C7D583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CC282C90-C4F4-1B32-2E0B-339546F0E6D2}"/>
              </a:ext>
            </a:extLst>
          </p:cNvPr>
          <p:cNvGrpSpPr>
            <a:grpSpLocks noGrp="1" noUngrp="1" noRot="1" noMove="1" noResize="1"/>
          </p:cNvGrpSpPr>
          <p:nvPr/>
        </p:nvGrpSpPr>
        <p:grpSpPr>
          <a:xfrm>
            <a:off x="0" y="0"/>
            <a:ext cx="12192001" cy="6858000"/>
            <a:chOff x="0" y="0"/>
            <a:chExt cx="18288001" cy="10287000"/>
          </a:xfrm>
        </p:grpSpPr>
        <p:sp>
          <p:nvSpPr>
            <p:cNvPr id="4" name="Rectangle 3">
              <a:extLst>
                <a:ext uri="{FF2B5EF4-FFF2-40B4-BE49-F238E27FC236}">
                  <a16:creationId xmlns:a16="http://schemas.microsoft.com/office/drawing/2014/main" id="{F7A66F40-49FD-D28D-8455-0BD33910D1BF}"/>
                </a:ext>
              </a:extLst>
            </p:cNvPr>
            <p:cNvSpPr>
              <a:spLocks noGrp="1" noRot="1" noMove="1" noResize="1" noEditPoints="1" noAdjustHandles="1" noChangeArrowheads="1" noChangeShapeType="1"/>
            </p:cNvSpPr>
            <p:nvPr/>
          </p:nvSpPr>
          <p:spPr>
            <a:xfrm rot="5400000">
              <a:off x="8733912" y="-7511489"/>
              <a:ext cx="1163077" cy="17945101"/>
            </a:xfrm>
            <a:prstGeom prst="rect">
              <a:avLst/>
            </a:prstGeom>
            <a:solidFill>
              <a:srgbClr val="00A3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Rectangle 2">
              <a:extLst>
                <a:ext uri="{FF2B5EF4-FFF2-40B4-BE49-F238E27FC236}">
                  <a16:creationId xmlns:a16="http://schemas.microsoft.com/office/drawing/2014/main" id="{6F620D8E-4396-3195-6199-A0AE7A4408E2}"/>
                </a:ext>
              </a:extLst>
            </p:cNvPr>
            <p:cNvSpPr>
              <a:spLocks noGrp="1" noRot="1" noMove="1" noResize="1" noEditPoints="1" noAdjustHandles="1" noChangeArrowheads="1" noChangeShapeType="1"/>
            </p:cNvSpPr>
            <p:nvPr/>
          </p:nvSpPr>
          <p:spPr>
            <a:xfrm>
              <a:off x="0" y="0"/>
              <a:ext cx="2362200" cy="10287000"/>
            </a:xfrm>
            <a:prstGeom prst="rect">
              <a:avLst/>
            </a:prstGeom>
            <a:solidFill>
              <a:srgbClr val="00A3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 name="Picture 4" descr="Logo, company name&#10;&#10;Description automatically generated">
              <a:extLst>
                <a:ext uri="{FF2B5EF4-FFF2-40B4-BE49-F238E27FC236}">
                  <a16:creationId xmlns:a16="http://schemas.microsoft.com/office/drawing/2014/main" id="{0EA16AAD-B68F-76E8-DD92-BB25A74F29EE}"/>
                </a:ext>
              </a:extLst>
            </p:cNvPr>
            <p:cNvPicPr>
              <a:picLocks noGrp="1" noRot="1" noChangeAspect="1" noMove="1" noResize="1" noEditPoints="1" noAdjustHandles="1" noChangeArrowheads="1" noChangeShapeType="1" noCrop="1"/>
            </p:cNvPicPr>
            <p:nvPr/>
          </p:nvPicPr>
          <p:blipFill>
            <a:blip r:embed="rId4"/>
            <a:stretch>
              <a:fillRect/>
            </a:stretch>
          </p:blipFill>
          <p:spPr>
            <a:xfrm>
              <a:off x="538943" y="893006"/>
              <a:ext cx="1284313" cy="1149594"/>
            </a:xfrm>
            <a:prstGeom prst="rect">
              <a:avLst/>
            </a:prstGeom>
          </p:spPr>
        </p:pic>
        <p:sp>
          <p:nvSpPr>
            <p:cNvPr id="6" name="TextBox 5">
              <a:extLst>
                <a:ext uri="{FF2B5EF4-FFF2-40B4-BE49-F238E27FC236}">
                  <a16:creationId xmlns:a16="http://schemas.microsoft.com/office/drawing/2014/main" id="{91796C74-D3E0-F562-2FAC-A7F173A52169}"/>
                </a:ext>
              </a:extLst>
            </p:cNvPr>
            <p:cNvSpPr txBox="1">
              <a:spLocks noGrp="1" noRot="1" noMove="1" noResize="1" noEditPoints="1" noAdjustHandles="1" noChangeArrowheads="1" noChangeShapeType="1"/>
            </p:cNvSpPr>
            <p:nvPr/>
          </p:nvSpPr>
          <p:spPr>
            <a:xfrm>
              <a:off x="1" y="9346169"/>
              <a:ext cx="2362200" cy="369332"/>
            </a:xfrm>
            <a:prstGeom prst="rect">
              <a:avLst/>
            </a:prstGeom>
          </p:spPr>
          <p:txBody>
            <a:bodyPr wrap="square" lIns="0" tIns="0" rIns="0" bIns="0" rtlCol="0" anchor="t">
              <a:spAutoFit/>
            </a:bodyPr>
            <a:lstStyle/>
            <a:p>
              <a:pPr algn="ctr"/>
              <a:r>
                <a:rPr lang="en-US" sz="1600" b="1" dirty="0">
                  <a:solidFill>
                    <a:schemeClr val="bg1"/>
                  </a:solidFill>
                  <a:latin typeface="Poppins"/>
                </a:rPr>
                <a:t>cbtrust.org</a:t>
              </a:r>
            </a:p>
          </p:txBody>
        </p:sp>
      </p:grpSp>
      <p:sp>
        <p:nvSpPr>
          <p:cNvPr id="15" name="TextBox 12">
            <a:extLst>
              <a:ext uri="{FF2B5EF4-FFF2-40B4-BE49-F238E27FC236}">
                <a16:creationId xmlns:a16="http://schemas.microsoft.com/office/drawing/2014/main" id="{5759E287-96D5-B741-3181-9601C0933B9A}"/>
              </a:ext>
            </a:extLst>
          </p:cNvPr>
          <p:cNvSpPr txBox="1"/>
          <p:nvPr/>
        </p:nvSpPr>
        <p:spPr>
          <a:xfrm>
            <a:off x="1823720" y="751013"/>
            <a:ext cx="9860280" cy="451342"/>
          </a:xfrm>
          <a:prstGeom prst="rect">
            <a:avLst/>
          </a:prstGeom>
        </p:spPr>
        <p:txBody>
          <a:bodyPr wrap="square" lIns="0" tIns="0" rIns="0" bIns="0" rtlCol="0" anchor="t">
            <a:spAutoFit/>
          </a:bodyPr>
          <a:lstStyle/>
          <a:p>
            <a:r>
              <a:rPr lang="en-US" sz="2933" dirty="0">
                <a:solidFill>
                  <a:schemeClr val="bg1"/>
                </a:solidFill>
                <a:latin typeface="Poppins Bold"/>
              </a:rPr>
              <a:t>Program resources</a:t>
            </a:r>
          </a:p>
        </p:txBody>
      </p:sp>
      <p:sp>
        <p:nvSpPr>
          <p:cNvPr id="13" name="TextBox 12">
            <a:extLst>
              <a:ext uri="{FF2B5EF4-FFF2-40B4-BE49-F238E27FC236}">
                <a16:creationId xmlns:a16="http://schemas.microsoft.com/office/drawing/2014/main" id="{8504732B-6945-8C19-082F-05042C1C9727}"/>
              </a:ext>
            </a:extLst>
          </p:cNvPr>
          <p:cNvSpPr txBox="1"/>
          <p:nvPr/>
        </p:nvSpPr>
        <p:spPr>
          <a:xfrm>
            <a:off x="1734503" y="1680229"/>
            <a:ext cx="6097904" cy="2246769"/>
          </a:xfrm>
          <a:prstGeom prst="rect">
            <a:avLst/>
          </a:prstGeom>
          <a:noFill/>
        </p:spPr>
        <p:txBody>
          <a:bodyPr wrap="square">
            <a:spAutoFit/>
          </a:bodyPr>
          <a:lstStyle/>
          <a:p>
            <a:r>
              <a:rPr lang="en-US" sz="2400" dirty="0"/>
              <a:t>Native Tree Guide</a:t>
            </a:r>
          </a:p>
          <a:p>
            <a:r>
              <a:rPr lang="en-US" sz="2400" dirty="0"/>
              <a:t>List of Tree Care Providers</a:t>
            </a:r>
          </a:p>
          <a:p>
            <a:r>
              <a:rPr lang="en-US" sz="2400" dirty="0"/>
              <a:t>List of Nurseries </a:t>
            </a:r>
          </a:p>
          <a:p>
            <a:r>
              <a:rPr lang="en-US" sz="2400" dirty="0"/>
              <a:t>Maintenance Plan Template</a:t>
            </a:r>
          </a:p>
          <a:p>
            <a:r>
              <a:rPr lang="en-US" sz="2400" dirty="0"/>
              <a:t>Examples of past projects</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hlinkClick r:id="rId5"/>
            <a:extLst>
              <a:ext uri="{FF2B5EF4-FFF2-40B4-BE49-F238E27FC236}">
                <a16:creationId xmlns:a16="http://schemas.microsoft.com/office/drawing/2014/main" id="{00BC4E1C-143E-5284-1C14-41173D3540E0}"/>
              </a:ext>
            </a:extLst>
          </p:cNvPr>
          <p:cNvPicPr>
            <a:picLocks noChangeAspect="1"/>
          </p:cNvPicPr>
          <p:nvPr/>
        </p:nvPicPr>
        <p:blipFill>
          <a:blip r:embed="rId6">
            <a:extLst>
              <a:ext uri="{28A0092B-C50C-407E-A947-70E740481C1C}">
                <a14:useLocalDpi xmlns:a14="http://schemas.microsoft.com/office/drawing/2010/main" val="0"/>
              </a:ext>
            </a:extLst>
          </a:blip>
          <a:srcRect l="7158" t="34674" r="35104" b="14701"/>
          <a:stretch>
            <a:fillRect/>
          </a:stretch>
        </p:blipFill>
        <p:spPr>
          <a:xfrm>
            <a:off x="5692726" y="1705875"/>
            <a:ext cx="6335444" cy="3471896"/>
          </a:xfrm>
          <a:prstGeom prst="rect">
            <a:avLst/>
          </a:prstGeom>
        </p:spPr>
      </p:pic>
    </p:spTree>
    <p:extLst>
      <p:ext uri="{BB962C8B-B14F-4D97-AF65-F5344CB8AC3E}">
        <p14:creationId xmlns:p14="http://schemas.microsoft.com/office/powerpoint/2010/main" val="423288850"/>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E96D2-A975-081D-E755-0852440426C5}"/>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DD2DAC2B-8A8C-0177-013E-1077B8E3700C}"/>
              </a:ext>
            </a:extLst>
          </p:cNvPr>
          <p:cNvGrpSpPr>
            <a:grpSpLocks noGrp="1" noUngrp="1" noRot="1" noMove="1" noResize="1"/>
          </p:cNvGrpSpPr>
          <p:nvPr/>
        </p:nvGrpSpPr>
        <p:grpSpPr>
          <a:xfrm>
            <a:off x="0" y="0"/>
            <a:ext cx="12192001" cy="6858000"/>
            <a:chOff x="0" y="0"/>
            <a:chExt cx="18288001" cy="10287000"/>
          </a:xfrm>
        </p:grpSpPr>
        <p:sp>
          <p:nvSpPr>
            <p:cNvPr id="4" name="Rectangle 3">
              <a:extLst>
                <a:ext uri="{FF2B5EF4-FFF2-40B4-BE49-F238E27FC236}">
                  <a16:creationId xmlns:a16="http://schemas.microsoft.com/office/drawing/2014/main" id="{32C3824A-E86A-577F-FE9D-A9DDE0BD490D}"/>
                </a:ext>
              </a:extLst>
            </p:cNvPr>
            <p:cNvSpPr>
              <a:spLocks noGrp="1" noRot="1" noMove="1" noResize="1" noEditPoints="1" noAdjustHandles="1" noChangeArrowheads="1" noChangeShapeType="1"/>
            </p:cNvSpPr>
            <p:nvPr/>
          </p:nvSpPr>
          <p:spPr>
            <a:xfrm rot="5400000">
              <a:off x="8733912" y="-7511489"/>
              <a:ext cx="1163077" cy="17945101"/>
            </a:xfrm>
            <a:prstGeom prst="rect">
              <a:avLst/>
            </a:prstGeom>
            <a:solidFill>
              <a:srgbClr val="0067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Rectangle 2">
              <a:extLst>
                <a:ext uri="{FF2B5EF4-FFF2-40B4-BE49-F238E27FC236}">
                  <a16:creationId xmlns:a16="http://schemas.microsoft.com/office/drawing/2014/main" id="{55690844-1B6F-A845-9517-BF88229D6972}"/>
                </a:ext>
              </a:extLst>
            </p:cNvPr>
            <p:cNvSpPr>
              <a:spLocks noGrp="1" noRot="1" noMove="1" noResize="1" noEditPoints="1" noAdjustHandles="1" noChangeArrowheads="1" noChangeShapeType="1"/>
            </p:cNvSpPr>
            <p:nvPr/>
          </p:nvSpPr>
          <p:spPr>
            <a:xfrm>
              <a:off x="0" y="0"/>
              <a:ext cx="2362200" cy="10287000"/>
            </a:xfrm>
            <a:prstGeom prst="rect">
              <a:avLst/>
            </a:prstGeom>
            <a:solidFill>
              <a:srgbClr val="0067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 name="Picture 4" descr="Logo, company name&#10;&#10;Description automatically generated">
              <a:extLst>
                <a:ext uri="{FF2B5EF4-FFF2-40B4-BE49-F238E27FC236}">
                  <a16:creationId xmlns:a16="http://schemas.microsoft.com/office/drawing/2014/main" id="{4F334571-8E1B-9BE0-3958-87DDCC0205F7}"/>
                </a:ext>
              </a:extLst>
            </p:cNvPr>
            <p:cNvPicPr>
              <a:picLocks noGrp="1" noRot="1" noChangeAspect="1" noMove="1" noResize="1" noEditPoints="1" noAdjustHandles="1" noChangeArrowheads="1" noChangeShapeType="1" noCrop="1"/>
            </p:cNvPicPr>
            <p:nvPr/>
          </p:nvPicPr>
          <p:blipFill>
            <a:blip r:embed="rId3"/>
            <a:stretch>
              <a:fillRect/>
            </a:stretch>
          </p:blipFill>
          <p:spPr>
            <a:xfrm>
              <a:off x="538943" y="893006"/>
              <a:ext cx="1284313" cy="1149594"/>
            </a:xfrm>
            <a:prstGeom prst="rect">
              <a:avLst/>
            </a:prstGeom>
          </p:spPr>
        </p:pic>
        <p:sp>
          <p:nvSpPr>
            <p:cNvPr id="6" name="TextBox 5">
              <a:extLst>
                <a:ext uri="{FF2B5EF4-FFF2-40B4-BE49-F238E27FC236}">
                  <a16:creationId xmlns:a16="http://schemas.microsoft.com/office/drawing/2014/main" id="{98B915D1-44E0-46E2-DC07-613C385BB42C}"/>
                </a:ext>
              </a:extLst>
            </p:cNvPr>
            <p:cNvSpPr txBox="1">
              <a:spLocks noGrp="1" noRot="1" noMove="1" noResize="1" noEditPoints="1" noAdjustHandles="1" noChangeArrowheads="1" noChangeShapeType="1"/>
            </p:cNvSpPr>
            <p:nvPr/>
          </p:nvSpPr>
          <p:spPr>
            <a:xfrm>
              <a:off x="1" y="9346169"/>
              <a:ext cx="2362200" cy="369332"/>
            </a:xfrm>
            <a:prstGeom prst="rect">
              <a:avLst/>
            </a:prstGeom>
          </p:spPr>
          <p:txBody>
            <a:bodyPr wrap="square" lIns="0" tIns="0" rIns="0" bIns="0" rtlCol="0" anchor="t">
              <a:spAutoFit/>
            </a:bodyPr>
            <a:lstStyle/>
            <a:p>
              <a:pPr algn="ctr"/>
              <a:r>
                <a:rPr lang="en-US" sz="1600" b="1" dirty="0">
                  <a:solidFill>
                    <a:schemeClr val="bg1"/>
                  </a:solidFill>
                  <a:latin typeface="Poppins"/>
                </a:rPr>
                <a:t>cbtrust.org</a:t>
              </a:r>
            </a:p>
          </p:txBody>
        </p:sp>
      </p:grpSp>
      <p:sp>
        <p:nvSpPr>
          <p:cNvPr id="15" name="TextBox 12">
            <a:extLst>
              <a:ext uri="{FF2B5EF4-FFF2-40B4-BE49-F238E27FC236}">
                <a16:creationId xmlns:a16="http://schemas.microsoft.com/office/drawing/2014/main" id="{AB6A8F18-E830-7CD5-3CA4-41ACA2C3666E}"/>
              </a:ext>
            </a:extLst>
          </p:cNvPr>
          <p:cNvSpPr txBox="1"/>
          <p:nvPr/>
        </p:nvSpPr>
        <p:spPr>
          <a:xfrm>
            <a:off x="1823720" y="751013"/>
            <a:ext cx="9860280" cy="451342"/>
          </a:xfrm>
          <a:prstGeom prst="rect">
            <a:avLst/>
          </a:prstGeom>
        </p:spPr>
        <p:txBody>
          <a:bodyPr wrap="square" lIns="0" tIns="0" rIns="0" bIns="0" rtlCol="0" anchor="t">
            <a:spAutoFit/>
          </a:bodyPr>
          <a:lstStyle/>
          <a:p>
            <a:r>
              <a:rPr lang="en-US" sz="2933" dirty="0">
                <a:solidFill>
                  <a:schemeClr val="bg1"/>
                </a:solidFill>
                <a:latin typeface="Poppins Bold"/>
              </a:rPr>
              <a:t>Application parts</a:t>
            </a:r>
          </a:p>
        </p:txBody>
      </p:sp>
      <p:sp>
        <p:nvSpPr>
          <p:cNvPr id="12" name="TextBox 11">
            <a:extLst>
              <a:ext uri="{FF2B5EF4-FFF2-40B4-BE49-F238E27FC236}">
                <a16:creationId xmlns:a16="http://schemas.microsoft.com/office/drawing/2014/main" id="{6055A871-68F7-28B6-3DF6-079AA4DD36A8}"/>
              </a:ext>
            </a:extLst>
          </p:cNvPr>
          <p:cNvSpPr txBox="1"/>
          <p:nvPr/>
        </p:nvSpPr>
        <p:spPr>
          <a:xfrm>
            <a:off x="1823720" y="1578751"/>
            <a:ext cx="6097904" cy="400110"/>
          </a:xfrm>
          <a:prstGeom prst="rect">
            <a:avLst/>
          </a:prstGeom>
          <a:noFill/>
        </p:spPr>
        <p:txBody>
          <a:bodyPr wrap="square">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1. Narrative: respond to questions in the RFP </a:t>
            </a:r>
          </a:p>
        </p:txBody>
      </p:sp>
      <p:sp>
        <p:nvSpPr>
          <p:cNvPr id="14" name="TextBox 13">
            <a:extLst>
              <a:ext uri="{FF2B5EF4-FFF2-40B4-BE49-F238E27FC236}">
                <a16:creationId xmlns:a16="http://schemas.microsoft.com/office/drawing/2014/main" id="{FBD0FE93-1F86-EACE-3A7D-E6AC0BFD02A7}"/>
              </a:ext>
            </a:extLst>
          </p:cNvPr>
          <p:cNvSpPr txBox="1"/>
          <p:nvPr/>
        </p:nvSpPr>
        <p:spPr>
          <a:xfrm>
            <a:off x="1823720" y="2478524"/>
            <a:ext cx="9697720" cy="400110"/>
          </a:xfrm>
          <a:prstGeom prst="rect">
            <a:avLst/>
          </a:prstGeom>
          <a:noFill/>
        </p:spPr>
        <p:txBody>
          <a:bodyPr wrap="square">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2</a:t>
            </a:r>
            <a:r>
              <a:rPr lang="en-US" sz="2000" b="1" dirty="0">
                <a:latin typeface="Open Sans" panose="020B0606030504020204" pitchFamily="34" charset="0"/>
                <a:ea typeface="Open Sans" panose="020B0606030504020204" pitchFamily="34" charset="0"/>
                <a:cs typeface="Open Sans" panose="020B0606030504020204" pitchFamily="34" charset="0"/>
              </a:rPr>
              <a:t>.</a:t>
            </a:r>
            <a:r>
              <a:rPr lang="en-US" sz="2000" dirty="0">
                <a:latin typeface="Open Sans" panose="020B0606030504020204" pitchFamily="34" charset="0"/>
                <a:ea typeface="Open Sans" panose="020B0606030504020204" pitchFamily="34" charset="0"/>
                <a:cs typeface="Open Sans" panose="020B0606030504020204" pitchFamily="34" charset="0"/>
              </a:rPr>
              <a:t> Budget: </a:t>
            </a:r>
            <a:r>
              <a:rPr lang="en-US" dirty="0"/>
              <a:t> </a:t>
            </a:r>
            <a:r>
              <a:rPr lang="en-US" dirty="0">
                <a:hlinkClick r:id="rId4"/>
              </a:rPr>
              <a:t>https://cbtrust.org/grants/applicant-resources-forms-policies</a:t>
            </a:r>
            <a:r>
              <a:rPr lang="en-US" dirty="0"/>
              <a:t> </a:t>
            </a:r>
            <a:endParaRPr lang="en-US" b="1" u="sng" dirty="0"/>
          </a:p>
        </p:txBody>
      </p:sp>
      <p:sp>
        <p:nvSpPr>
          <p:cNvPr id="17" name="TextBox 16">
            <a:extLst>
              <a:ext uri="{FF2B5EF4-FFF2-40B4-BE49-F238E27FC236}">
                <a16:creationId xmlns:a16="http://schemas.microsoft.com/office/drawing/2014/main" id="{0BC675CE-A6E6-C37C-3FDF-9D2F89FCFC1E}"/>
              </a:ext>
            </a:extLst>
          </p:cNvPr>
          <p:cNvSpPr txBox="1"/>
          <p:nvPr/>
        </p:nvSpPr>
        <p:spPr>
          <a:xfrm>
            <a:off x="1823720" y="3426924"/>
            <a:ext cx="6097904" cy="2062103"/>
          </a:xfrm>
          <a:prstGeom prst="rect">
            <a:avLst/>
          </a:prstGeom>
          <a:noFill/>
        </p:spPr>
        <p:txBody>
          <a:bodyPr wrap="square">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3. Supporting documents </a:t>
            </a:r>
          </a:p>
          <a:p>
            <a:pPr marL="285750" indent="-285750">
              <a:buFont typeface="Arial" panose="020B0604020202020204" pitchFamily="34" charset="0"/>
              <a:buChar char="•"/>
            </a:pPr>
            <a:r>
              <a:rPr lang="en-US" dirty="0"/>
              <a:t>Planting plan</a:t>
            </a:r>
          </a:p>
          <a:p>
            <a:pPr marL="285750" indent="-285750">
              <a:buFont typeface="Arial" panose="020B0604020202020204" pitchFamily="34" charset="0"/>
              <a:buChar char="•"/>
            </a:pPr>
            <a:r>
              <a:rPr lang="en-US" dirty="0"/>
              <a:t>Landowner Permission</a:t>
            </a:r>
          </a:p>
          <a:p>
            <a:pPr marL="285750" indent="-285750">
              <a:buFont typeface="Arial" panose="020B0604020202020204" pitchFamily="34" charset="0"/>
              <a:buChar char="•"/>
            </a:pPr>
            <a:r>
              <a:rPr lang="en-US" dirty="0"/>
              <a:t>Letters of Commitment</a:t>
            </a:r>
          </a:p>
          <a:p>
            <a:pPr marL="285750" indent="-285750">
              <a:buFont typeface="Arial" panose="020B0604020202020204" pitchFamily="34" charset="0"/>
              <a:buChar char="•"/>
            </a:pPr>
            <a:r>
              <a:rPr lang="en-US" dirty="0"/>
              <a:t>2-Year Maintenance Plan</a:t>
            </a:r>
          </a:p>
          <a:p>
            <a:pPr marL="285750" indent="-285750">
              <a:buFont typeface="Arial" panose="020B0604020202020204" pitchFamily="34" charset="0"/>
              <a:buChar char="•"/>
            </a:pPr>
            <a:r>
              <a:rPr lang="en-US" dirty="0"/>
              <a:t>Contractor estimates</a:t>
            </a:r>
          </a:p>
          <a:p>
            <a:endParaRPr lang="en-US" sz="1800" dirty="0"/>
          </a:p>
        </p:txBody>
      </p:sp>
      <p:pic>
        <p:nvPicPr>
          <p:cNvPr id="18" name="Picture 17">
            <a:extLst>
              <a:ext uri="{FF2B5EF4-FFF2-40B4-BE49-F238E27FC236}">
                <a16:creationId xmlns:a16="http://schemas.microsoft.com/office/drawing/2014/main" id="{61A3A410-88B4-4343-CAB8-16C758022D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118076"/>
            <a:ext cx="6021568" cy="3235813"/>
          </a:xfrm>
          <a:prstGeom prst="rect">
            <a:avLst/>
          </a:prstGeom>
        </p:spPr>
      </p:pic>
    </p:spTree>
    <p:extLst>
      <p:ext uri="{BB962C8B-B14F-4D97-AF65-F5344CB8AC3E}">
        <p14:creationId xmlns:p14="http://schemas.microsoft.com/office/powerpoint/2010/main" val="3420882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CB184-308C-4649-9F3B-072FE675883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C9094465-B9C8-1525-96CE-0227B9A0B0B3}"/>
              </a:ext>
            </a:extLst>
          </p:cNvPr>
          <p:cNvGrpSpPr>
            <a:grpSpLocks noGrp="1" noUngrp="1" noRot="1" noMove="1" noResize="1"/>
          </p:cNvGrpSpPr>
          <p:nvPr/>
        </p:nvGrpSpPr>
        <p:grpSpPr>
          <a:xfrm>
            <a:off x="0" y="0"/>
            <a:ext cx="12192001" cy="6858000"/>
            <a:chOff x="0" y="0"/>
            <a:chExt cx="18288001" cy="10287000"/>
          </a:xfrm>
        </p:grpSpPr>
        <p:sp>
          <p:nvSpPr>
            <p:cNvPr id="4" name="Rectangle 3">
              <a:extLst>
                <a:ext uri="{FF2B5EF4-FFF2-40B4-BE49-F238E27FC236}">
                  <a16:creationId xmlns:a16="http://schemas.microsoft.com/office/drawing/2014/main" id="{989183EF-42D7-A072-4A2E-08FDA1E18C98}"/>
                </a:ext>
              </a:extLst>
            </p:cNvPr>
            <p:cNvSpPr>
              <a:spLocks noGrp="1" noRot="1" noMove="1" noResize="1" noEditPoints="1" noAdjustHandles="1" noChangeArrowheads="1" noChangeShapeType="1"/>
            </p:cNvSpPr>
            <p:nvPr/>
          </p:nvSpPr>
          <p:spPr>
            <a:xfrm rot="5400000">
              <a:off x="8733912" y="-7511489"/>
              <a:ext cx="1163077" cy="17945101"/>
            </a:xfrm>
            <a:prstGeom prst="rect">
              <a:avLst/>
            </a:prstGeom>
            <a:solidFill>
              <a:srgbClr val="58B9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Rectangle 2">
              <a:extLst>
                <a:ext uri="{FF2B5EF4-FFF2-40B4-BE49-F238E27FC236}">
                  <a16:creationId xmlns:a16="http://schemas.microsoft.com/office/drawing/2014/main" id="{5F12D891-B58F-286E-085D-33270F6AB8A4}"/>
                </a:ext>
              </a:extLst>
            </p:cNvPr>
            <p:cNvSpPr>
              <a:spLocks noGrp="1" noRot="1" noMove="1" noResize="1" noEditPoints="1" noAdjustHandles="1" noChangeArrowheads="1" noChangeShapeType="1"/>
            </p:cNvSpPr>
            <p:nvPr/>
          </p:nvSpPr>
          <p:spPr>
            <a:xfrm>
              <a:off x="0" y="0"/>
              <a:ext cx="2362200" cy="10287000"/>
            </a:xfrm>
            <a:prstGeom prst="rect">
              <a:avLst/>
            </a:prstGeom>
            <a:solidFill>
              <a:srgbClr val="58B9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 name="Picture 4" descr="Logo, company name&#10;&#10;Description automatically generated">
              <a:extLst>
                <a:ext uri="{FF2B5EF4-FFF2-40B4-BE49-F238E27FC236}">
                  <a16:creationId xmlns:a16="http://schemas.microsoft.com/office/drawing/2014/main" id="{150EFA9E-E86D-FEF5-0AD2-A75E6CB3AC3F}"/>
                </a:ext>
              </a:extLst>
            </p:cNvPr>
            <p:cNvPicPr>
              <a:picLocks noGrp="1" noRot="1" noChangeAspect="1" noMove="1" noResize="1" noEditPoints="1" noAdjustHandles="1" noChangeArrowheads="1" noChangeShapeType="1" noCrop="1"/>
            </p:cNvPicPr>
            <p:nvPr/>
          </p:nvPicPr>
          <p:blipFill>
            <a:blip r:embed="rId3"/>
            <a:stretch>
              <a:fillRect/>
            </a:stretch>
          </p:blipFill>
          <p:spPr>
            <a:xfrm>
              <a:off x="538943" y="893006"/>
              <a:ext cx="1284313" cy="1149594"/>
            </a:xfrm>
            <a:prstGeom prst="rect">
              <a:avLst/>
            </a:prstGeom>
          </p:spPr>
        </p:pic>
        <p:sp>
          <p:nvSpPr>
            <p:cNvPr id="6" name="TextBox 5">
              <a:extLst>
                <a:ext uri="{FF2B5EF4-FFF2-40B4-BE49-F238E27FC236}">
                  <a16:creationId xmlns:a16="http://schemas.microsoft.com/office/drawing/2014/main" id="{B967B5FA-24C8-1116-8816-7C09AD835E8F}"/>
                </a:ext>
              </a:extLst>
            </p:cNvPr>
            <p:cNvSpPr txBox="1">
              <a:spLocks noGrp="1" noRot="1" noMove="1" noResize="1" noEditPoints="1" noAdjustHandles="1" noChangeArrowheads="1" noChangeShapeType="1"/>
            </p:cNvSpPr>
            <p:nvPr/>
          </p:nvSpPr>
          <p:spPr>
            <a:xfrm>
              <a:off x="1" y="9346169"/>
              <a:ext cx="2362200" cy="369332"/>
            </a:xfrm>
            <a:prstGeom prst="rect">
              <a:avLst/>
            </a:prstGeom>
          </p:spPr>
          <p:txBody>
            <a:bodyPr wrap="square" lIns="0" tIns="0" rIns="0" bIns="0" rtlCol="0" anchor="t">
              <a:spAutoFit/>
            </a:bodyPr>
            <a:lstStyle/>
            <a:p>
              <a:pPr algn="ctr"/>
              <a:r>
                <a:rPr lang="en-US" sz="1600" b="1" dirty="0">
                  <a:solidFill>
                    <a:schemeClr val="bg1"/>
                  </a:solidFill>
                  <a:latin typeface="Poppins"/>
                </a:rPr>
                <a:t>cbtrust.org</a:t>
              </a:r>
            </a:p>
          </p:txBody>
        </p:sp>
      </p:grpSp>
      <p:sp>
        <p:nvSpPr>
          <p:cNvPr id="15" name="TextBox 12">
            <a:extLst>
              <a:ext uri="{FF2B5EF4-FFF2-40B4-BE49-F238E27FC236}">
                <a16:creationId xmlns:a16="http://schemas.microsoft.com/office/drawing/2014/main" id="{69D61620-41D2-EADA-AAE1-C2AAC6284883}"/>
              </a:ext>
            </a:extLst>
          </p:cNvPr>
          <p:cNvSpPr txBox="1"/>
          <p:nvPr/>
        </p:nvSpPr>
        <p:spPr>
          <a:xfrm>
            <a:off x="1823720" y="751013"/>
            <a:ext cx="9860280" cy="451342"/>
          </a:xfrm>
          <a:prstGeom prst="rect">
            <a:avLst/>
          </a:prstGeom>
        </p:spPr>
        <p:txBody>
          <a:bodyPr wrap="square" lIns="0" tIns="0" rIns="0" bIns="0" rtlCol="0" anchor="t">
            <a:spAutoFit/>
          </a:bodyPr>
          <a:lstStyle/>
          <a:p>
            <a:r>
              <a:rPr lang="en-US" sz="2933" dirty="0">
                <a:solidFill>
                  <a:schemeClr val="bg1"/>
                </a:solidFill>
                <a:latin typeface="Poppins Bold"/>
              </a:rPr>
              <a:t>Eligible expenses</a:t>
            </a:r>
          </a:p>
        </p:txBody>
      </p:sp>
      <p:sp>
        <p:nvSpPr>
          <p:cNvPr id="16" name="TextBox 15">
            <a:extLst>
              <a:ext uri="{FF2B5EF4-FFF2-40B4-BE49-F238E27FC236}">
                <a16:creationId xmlns:a16="http://schemas.microsoft.com/office/drawing/2014/main" id="{B7448B03-635C-1792-57E9-12D4260453D8}"/>
              </a:ext>
            </a:extLst>
          </p:cNvPr>
          <p:cNvSpPr txBox="1"/>
          <p:nvPr/>
        </p:nvSpPr>
        <p:spPr>
          <a:xfrm>
            <a:off x="1780391" y="1225423"/>
            <a:ext cx="10165080" cy="369332"/>
          </a:xfrm>
          <a:prstGeom prst="rect">
            <a:avLst/>
          </a:prstGeom>
        </p:spPr>
        <p:txBody>
          <a:bodyPr wrap="square" lIns="0" tIns="0" rIns="0" bIns="0" rtlCol="0" anchor="t">
            <a:spAutoFit/>
          </a:bodyPr>
          <a:lstStyle/>
          <a:p>
            <a:endParaRPr lang="en-US" sz="1200" dirty="0"/>
          </a:p>
          <a:p>
            <a:r>
              <a:rPr lang="en-US" sz="1200" dirty="0"/>
              <a:t> </a:t>
            </a:r>
            <a:endParaRPr lang="en-US" sz="2400" dirty="0"/>
          </a:p>
        </p:txBody>
      </p:sp>
      <p:pic>
        <p:nvPicPr>
          <p:cNvPr id="7" name="Picture 6" descr="A screenshot of a computer&#10;&#10;Description automatically generated">
            <a:extLst>
              <a:ext uri="{FF2B5EF4-FFF2-40B4-BE49-F238E27FC236}">
                <a16:creationId xmlns:a16="http://schemas.microsoft.com/office/drawing/2014/main" id="{4BDBAB16-D7B5-46FF-49D7-03069BA2846B}"/>
              </a:ext>
            </a:extLst>
          </p:cNvPr>
          <p:cNvPicPr>
            <a:picLocks noChangeAspect="1"/>
          </p:cNvPicPr>
          <p:nvPr/>
        </p:nvPicPr>
        <p:blipFill rotWithShape="1">
          <a:blip r:embed="rId4">
            <a:extLst>
              <a:ext uri="{28A0092B-C50C-407E-A947-70E740481C1C}">
                <a14:useLocalDpi xmlns:a14="http://schemas.microsoft.com/office/drawing/2010/main" val="0"/>
              </a:ext>
            </a:extLst>
          </a:blip>
          <a:srcRect l="5399" t="23740" r="9845" b="6765"/>
          <a:stretch/>
        </p:blipFill>
        <p:spPr>
          <a:xfrm>
            <a:off x="6478264" y="2233829"/>
            <a:ext cx="5467207" cy="2801779"/>
          </a:xfrm>
          <a:prstGeom prst="rect">
            <a:avLst/>
          </a:prstGeom>
        </p:spPr>
      </p:pic>
      <p:sp>
        <p:nvSpPr>
          <p:cNvPr id="9" name="TextBox 14">
            <a:extLst>
              <a:ext uri="{FF2B5EF4-FFF2-40B4-BE49-F238E27FC236}">
                <a16:creationId xmlns:a16="http://schemas.microsoft.com/office/drawing/2014/main" id="{99F235DE-09DF-648E-7FCC-C2394F5426C6}"/>
              </a:ext>
            </a:extLst>
          </p:cNvPr>
          <p:cNvSpPr txBox="1"/>
          <p:nvPr/>
        </p:nvSpPr>
        <p:spPr>
          <a:xfrm>
            <a:off x="1739900" y="1641820"/>
            <a:ext cx="4580890" cy="3693319"/>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2000" dirty="0">
                <a:effectLst/>
                <a:latin typeface="Open Sans" panose="020B0606030504020204" pitchFamily="34" charset="0"/>
                <a:ea typeface="Open Sans" panose="020B0606030504020204" pitchFamily="34" charset="0"/>
                <a:cs typeface="Open Sans" panose="020B0606030504020204" pitchFamily="34" charset="0"/>
              </a:rPr>
              <a:t>Supplies</a:t>
            </a:r>
          </a:p>
          <a:p>
            <a:pPr marL="457200" indent="-4572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S</a:t>
            </a:r>
            <a:r>
              <a:rPr lang="en-US" sz="2000" dirty="0">
                <a:effectLst/>
                <a:latin typeface="Open Sans" panose="020B0606030504020204" pitchFamily="34" charset="0"/>
                <a:ea typeface="Open Sans" panose="020B0606030504020204" pitchFamily="34" charset="0"/>
                <a:cs typeface="Open Sans" panose="020B0606030504020204" pitchFamily="34" charset="0"/>
              </a:rPr>
              <a:t>ite preparation</a:t>
            </a:r>
          </a:p>
          <a:p>
            <a:pPr marL="457200" indent="-4572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P</a:t>
            </a:r>
            <a:r>
              <a:rPr lang="en-US" sz="2000" dirty="0">
                <a:effectLst/>
                <a:latin typeface="Open Sans" panose="020B0606030504020204" pitchFamily="34" charset="0"/>
                <a:ea typeface="Open Sans" panose="020B0606030504020204" pitchFamily="34" charset="0"/>
                <a:cs typeface="Open Sans" panose="020B0606030504020204" pitchFamily="34" charset="0"/>
              </a:rPr>
              <a:t>ersonnel costs</a:t>
            </a:r>
          </a:p>
          <a:p>
            <a:pPr marL="457200" indent="-4572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O</a:t>
            </a:r>
            <a:r>
              <a:rPr lang="en-US" sz="2000" dirty="0">
                <a:effectLst/>
                <a:latin typeface="Open Sans" panose="020B0606030504020204" pitchFamily="34" charset="0"/>
                <a:ea typeface="Open Sans" panose="020B0606030504020204" pitchFamily="34" charset="0"/>
                <a:cs typeface="Open Sans" panose="020B0606030504020204" pitchFamily="34" charset="0"/>
              </a:rPr>
              <a:t>ther expenses and materials related to planning, implementing, and maintaining tree-planting projects in underserved areas</a:t>
            </a:r>
          </a:p>
          <a:p>
            <a:pPr marL="457200" indent="-4572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You can request </a:t>
            </a:r>
            <a:r>
              <a:rPr lang="en-US" sz="2000" dirty="0">
                <a:highlight>
                  <a:srgbClr val="FFFF00"/>
                </a:highlight>
                <a:latin typeface="Open Sans" panose="020B0606030504020204" pitchFamily="34" charset="0"/>
                <a:ea typeface="Open Sans" panose="020B0606030504020204" pitchFamily="34" charset="0"/>
                <a:cs typeface="Open Sans" panose="020B0606030504020204" pitchFamily="34" charset="0"/>
              </a:rPr>
              <a:t>up to $2,000 </a:t>
            </a:r>
            <a:r>
              <a:rPr lang="en-US" sz="2000" dirty="0">
                <a:latin typeface="Open Sans" panose="020B0606030504020204" pitchFamily="34" charset="0"/>
                <a:ea typeface="Open Sans" panose="020B0606030504020204" pitchFamily="34" charset="0"/>
                <a:cs typeface="Open Sans" panose="020B0606030504020204" pitchFamily="34" charset="0"/>
              </a:rPr>
              <a:t>for community needs that indirectly support greening</a:t>
            </a:r>
          </a:p>
          <a:p>
            <a:pPr marL="457200" indent="-4572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Cost per tree = Total $ / # of trees</a:t>
            </a:r>
          </a:p>
          <a:p>
            <a:pPr marL="457200" indent="-457200">
              <a:buFont typeface="Arial" panose="020B0604020202020204" pitchFamily="34" charset="0"/>
              <a:buChar char="•"/>
            </a:pPr>
            <a:endParaRPr lang="en-US" sz="20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70550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73A9E-4A5A-BFCD-16A2-B13B96F7B42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497E78F-FA38-313F-0D78-B768532F05C0}"/>
              </a:ext>
            </a:extLst>
          </p:cNvPr>
          <p:cNvGrpSpPr>
            <a:grpSpLocks noGrp="1" noUngrp="1" noRot="1" noMove="1" noResize="1"/>
          </p:cNvGrpSpPr>
          <p:nvPr/>
        </p:nvGrpSpPr>
        <p:grpSpPr>
          <a:xfrm>
            <a:off x="0" y="0"/>
            <a:ext cx="12192001" cy="6858000"/>
            <a:chOff x="0" y="0"/>
            <a:chExt cx="18288001" cy="10287000"/>
          </a:xfrm>
        </p:grpSpPr>
        <p:sp>
          <p:nvSpPr>
            <p:cNvPr id="4" name="Rectangle 3">
              <a:extLst>
                <a:ext uri="{FF2B5EF4-FFF2-40B4-BE49-F238E27FC236}">
                  <a16:creationId xmlns:a16="http://schemas.microsoft.com/office/drawing/2014/main" id="{6EA522EB-438A-A435-296D-FF1B1C22EF2B}"/>
                </a:ext>
              </a:extLst>
            </p:cNvPr>
            <p:cNvSpPr>
              <a:spLocks noGrp="1" noRot="1" noMove="1" noResize="1" noEditPoints="1" noAdjustHandles="1" noChangeArrowheads="1" noChangeShapeType="1"/>
            </p:cNvSpPr>
            <p:nvPr/>
          </p:nvSpPr>
          <p:spPr>
            <a:xfrm rot="5400000">
              <a:off x="8733912" y="-7511489"/>
              <a:ext cx="1163077" cy="17945101"/>
            </a:xfrm>
            <a:prstGeom prst="rect">
              <a:avLst/>
            </a:prstGeom>
            <a:solidFill>
              <a:srgbClr val="00A3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Rectangle 2">
              <a:extLst>
                <a:ext uri="{FF2B5EF4-FFF2-40B4-BE49-F238E27FC236}">
                  <a16:creationId xmlns:a16="http://schemas.microsoft.com/office/drawing/2014/main" id="{E3D3F478-D436-70F4-630A-072935ED0148}"/>
                </a:ext>
              </a:extLst>
            </p:cNvPr>
            <p:cNvSpPr>
              <a:spLocks noGrp="1" noRot="1" noMove="1" noResize="1" noEditPoints="1" noAdjustHandles="1" noChangeArrowheads="1" noChangeShapeType="1"/>
            </p:cNvSpPr>
            <p:nvPr/>
          </p:nvSpPr>
          <p:spPr>
            <a:xfrm>
              <a:off x="0" y="0"/>
              <a:ext cx="2362200" cy="10287000"/>
            </a:xfrm>
            <a:prstGeom prst="rect">
              <a:avLst/>
            </a:prstGeom>
            <a:solidFill>
              <a:srgbClr val="00A3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 name="Picture 4" descr="Logo, company name&#10;&#10;Description automatically generated">
              <a:extLst>
                <a:ext uri="{FF2B5EF4-FFF2-40B4-BE49-F238E27FC236}">
                  <a16:creationId xmlns:a16="http://schemas.microsoft.com/office/drawing/2014/main" id="{31355E27-B1C7-ECD9-212B-7C94788B523E}"/>
                </a:ext>
              </a:extLst>
            </p:cNvPr>
            <p:cNvPicPr>
              <a:picLocks noGrp="1" noRot="1" noChangeAspect="1" noMove="1" noResize="1" noEditPoints="1" noAdjustHandles="1" noChangeArrowheads="1" noChangeShapeType="1" noCrop="1"/>
            </p:cNvPicPr>
            <p:nvPr/>
          </p:nvPicPr>
          <p:blipFill>
            <a:blip r:embed="rId4"/>
            <a:stretch>
              <a:fillRect/>
            </a:stretch>
          </p:blipFill>
          <p:spPr>
            <a:xfrm>
              <a:off x="538943" y="893006"/>
              <a:ext cx="1284313" cy="1149594"/>
            </a:xfrm>
            <a:prstGeom prst="rect">
              <a:avLst/>
            </a:prstGeom>
          </p:spPr>
        </p:pic>
        <p:sp>
          <p:nvSpPr>
            <p:cNvPr id="6" name="TextBox 5">
              <a:extLst>
                <a:ext uri="{FF2B5EF4-FFF2-40B4-BE49-F238E27FC236}">
                  <a16:creationId xmlns:a16="http://schemas.microsoft.com/office/drawing/2014/main" id="{6194C421-4A1A-2053-B0C1-8FBD216444F0}"/>
                </a:ext>
              </a:extLst>
            </p:cNvPr>
            <p:cNvSpPr txBox="1">
              <a:spLocks noGrp="1" noRot="1" noMove="1" noResize="1" noEditPoints="1" noAdjustHandles="1" noChangeArrowheads="1" noChangeShapeType="1"/>
            </p:cNvSpPr>
            <p:nvPr/>
          </p:nvSpPr>
          <p:spPr>
            <a:xfrm>
              <a:off x="1" y="9346169"/>
              <a:ext cx="2362200" cy="369332"/>
            </a:xfrm>
            <a:prstGeom prst="rect">
              <a:avLst/>
            </a:prstGeom>
          </p:spPr>
          <p:txBody>
            <a:bodyPr wrap="square" lIns="0" tIns="0" rIns="0" bIns="0" rtlCol="0" anchor="t">
              <a:spAutoFit/>
            </a:bodyPr>
            <a:lstStyle/>
            <a:p>
              <a:pPr algn="ctr"/>
              <a:r>
                <a:rPr lang="en-US" sz="1600" b="1" dirty="0">
                  <a:solidFill>
                    <a:schemeClr val="bg1"/>
                  </a:solidFill>
                  <a:latin typeface="Poppins"/>
                </a:rPr>
                <a:t>cbtrust.org</a:t>
              </a:r>
            </a:p>
          </p:txBody>
        </p:sp>
      </p:grpSp>
      <p:sp>
        <p:nvSpPr>
          <p:cNvPr id="15" name="TextBox 12">
            <a:extLst>
              <a:ext uri="{FF2B5EF4-FFF2-40B4-BE49-F238E27FC236}">
                <a16:creationId xmlns:a16="http://schemas.microsoft.com/office/drawing/2014/main" id="{33B3B367-74CC-FFCD-60FE-B88DC7CC9210}"/>
              </a:ext>
            </a:extLst>
          </p:cNvPr>
          <p:cNvSpPr txBox="1"/>
          <p:nvPr/>
        </p:nvSpPr>
        <p:spPr>
          <a:xfrm>
            <a:off x="1823720" y="751013"/>
            <a:ext cx="9860280" cy="451342"/>
          </a:xfrm>
          <a:prstGeom prst="rect">
            <a:avLst/>
          </a:prstGeom>
        </p:spPr>
        <p:txBody>
          <a:bodyPr wrap="square" lIns="0" tIns="0" rIns="0" bIns="0" rtlCol="0" anchor="t">
            <a:spAutoFit/>
          </a:bodyPr>
          <a:lstStyle/>
          <a:p>
            <a:r>
              <a:rPr lang="en-US" sz="2933" dirty="0">
                <a:solidFill>
                  <a:schemeClr val="bg1"/>
                </a:solidFill>
                <a:latin typeface="Poppins Bold"/>
              </a:rPr>
              <a:t>Evaluation</a:t>
            </a:r>
          </a:p>
        </p:txBody>
      </p:sp>
      <p:sp>
        <p:nvSpPr>
          <p:cNvPr id="7" name="TextBox 13">
            <a:extLst>
              <a:ext uri="{FF2B5EF4-FFF2-40B4-BE49-F238E27FC236}">
                <a16:creationId xmlns:a16="http://schemas.microsoft.com/office/drawing/2014/main" id="{EE45636F-89B9-6BC6-7C9E-BD1208EA7A53}"/>
              </a:ext>
            </a:extLst>
          </p:cNvPr>
          <p:cNvSpPr txBox="1"/>
          <p:nvPr/>
        </p:nvSpPr>
        <p:spPr>
          <a:xfrm>
            <a:off x="1720850" y="1676928"/>
            <a:ext cx="9860280" cy="4062651"/>
          </a:xfrm>
          <a:prstGeom prst="rect">
            <a:avLst/>
          </a:prstGeom>
        </p:spPr>
        <p:txBody>
          <a:bodyPr wrap="square" lIns="0" tIns="0" rIns="0" bIns="0" rtlCol="0" anchor="t">
            <a:spAutoFit/>
          </a:bodyPr>
          <a:lstStyle/>
          <a:p>
            <a:pPr>
              <a:buClr>
                <a:srgbClr val="58B947"/>
              </a:buClr>
              <a:buSzPct val="150000"/>
            </a:pPr>
            <a:r>
              <a:rPr lang="en-US" sz="2400" dirty="0"/>
              <a:t>Your proposal will be evaluated by a Technical Review Committee on the following criteria:  </a:t>
            </a:r>
          </a:p>
          <a:p>
            <a:pPr>
              <a:buClr>
                <a:srgbClr val="58B947"/>
              </a:buClr>
              <a:buSzPct val="150000"/>
            </a:pPr>
            <a:endParaRPr lang="en-US" sz="2400" dirty="0"/>
          </a:p>
          <a:p>
            <a:pPr>
              <a:buClr>
                <a:srgbClr val="58B947"/>
              </a:buClr>
              <a:buSzPct val="150000"/>
            </a:pPr>
            <a:r>
              <a:rPr lang="en-US" sz="2400" dirty="0"/>
              <a:t>	1. Completeness of Application (5)  </a:t>
            </a:r>
          </a:p>
          <a:p>
            <a:pPr>
              <a:buClr>
                <a:srgbClr val="58B947"/>
              </a:buClr>
              <a:buSzPct val="150000"/>
            </a:pPr>
            <a:endParaRPr lang="en-US" sz="2400" dirty="0"/>
          </a:p>
          <a:p>
            <a:pPr>
              <a:buClr>
                <a:srgbClr val="58B947"/>
              </a:buClr>
              <a:buSzPct val="150000"/>
            </a:pPr>
            <a:r>
              <a:rPr lang="en-US" sz="2400" dirty="0"/>
              <a:t>	2. Project Plan and Likelihood of Success (50) </a:t>
            </a:r>
          </a:p>
          <a:p>
            <a:pPr>
              <a:buClr>
                <a:srgbClr val="58B947"/>
              </a:buClr>
              <a:buSzPct val="150000"/>
            </a:pPr>
            <a:endParaRPr lang="en-US" sz="2400" dirty="0"/>
          </a:p>
          <a:p>
            <a:pPr>
              <a:buClr>
                <a:srgbClr val="58B947"/>
              </a:buClr>
              <a:buSzPct val="150000"/>
            </a:pPr>
            <a:r>
              <a:rPr lang="en-US" sz="2400" dirty="0"/>
              <a:t>	3. Budget (20)</a:t>
            </a:r>
          </a:p>
          <a:p>
            <a:pPr>
              <a:buClr>
                <a:srgbClr val="58B947"/>
              </a:buClr>
              <a:buSzPct val="150000"/>
            </a:pPr>
            <a:endParaRPr lang="en-US" sz="2400" dirty="0"/>
          </a:p>
          <a:p>
            <a:pPr>
              <a:buClr>
                <a:srgbClr val="58B947"/>
              </a:buClr>
              <a:buSzPct val="150000"/>
            </a:pPr>
            <a:r>
              <a:rPr lang="en-US" sz="2400" dirty="0"/>
              <a:t>	4. Geographic Location (25)</a:t>
            </a:r>
          </a:p>
          <a:p>
            <a:pPr>
              <a:buClr>
                <a:srgbClr val="58B947"/>
              </a:buClr>
              <a:buSzPct val="150000"/>
            </a:pPr>
            <a:endParaRPr lang="en-US" sz="2400" dirty="0"/>
          </a:p>
        </p:txBody>
      </p:sp>
    </p:spTree>
    <p:extLst>
      <p:ext uri="{BB962C8B-B14F-4D97-AF65-F5344CB8AC3E}">
        <p14:creationId xmlns:p14="http://schemas.microsoft.com/office/powerpoint/2010/main" val="876263535"/>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35804-2490-E65E-A8B9-F0A6D3C6B895}"/>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EFF77AEA-17CC-0122-628A-19E9847404EA}"/>
              </a:ext>
            </a:extLst>
          </p:cNvPr>
          <p:cNvGrpSpPr>
            <a:grpSpLocks noGrp="1" noUngrp="1" noRot="1" noMove="1" noResize="1"/>
          </p:cNvGrpSpPr>
          <p:nvPr/>
        </p:nvGrpSpPr>
        <p:grpSpPr>
          <a:xfrm>
            <a:off x="0" y="0"/>
            <a:ext cx="12192001" cy="6858000"/>
            <a:chOff x="0" y="0"/>
            <a:chExt cx="18288001" cy="10287000"/>
          </a:xfrm>
        </p:grpSpPr>
        <p:sp>
          <p:nvSpPr>
            <p:cNvPr id="4" name="Rectangle 3">
              <a:extLst>
                <a:ext uri="{FF2B5EF4-FFF2-40B4-BE49-F238E27FC236}">
                  <a16:creationId xmlns:a16="http://schemas.microsoft.com/office/drawing/2014/main" id="{F8B562D9-FC49-6C48-1A32-BB7CE9AE3D8A}"/>
                </a:ext>
              </a:extLst>
            </p:cNvPr>
            <p:cNvSpPr>
              <a:spLocks noGrp="1" noRot="1" noMove="1" noResize="1" noEditPoints="1" noAdjustHandles="1" noChangeArrowheads="1" noChangeShapeType="1"/>
            </p:cNvSpPr>
            <p:nvPr/>
          </p:nvSpPr>
          <p:spPr>
            <a:xfrm rot="5400000">
              <a:off x="8733912" y="-7511489"/>
              <a:ext cx="1163077" cy="17945101"/>
            </a:xfrm>
            <a:prstGeom prst="rect">
              <a:avLst/>
            </a:prstGeom>
            <a:solidFill>
              <a:srgbClr val="F6C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Rectangle 2">
              <a:extLst>
                <a:ext uri="{FF2B5EF4-FFF2-40B4-BE49-F238E27FC236}">
                  <a16:creationId xmlns:a16="http://schemas.microsoft.com/office/drawing/2014/main" id="{9ABC9C63-C1BA-A64C-D21C-861ECCB108DF}"/>
                </a:ext>
              </a:extLst>
            </p:cNvPr>
            <p:cNvSpPr>
              <a:spLocks noGrp="1" noRot="1" noMove="1" noResize="1" noEditPoints="1" noAdjustHandles="1" noChangeArrowheads="1" noChangeShapeType="1"/>
            </p:cNvSpPr>
            <p:nvPr/>
          </p:nvSpPr>
          <p:spPr>
            <a:xfrm>
              <a:off x="0" y="0"/>
              <a:ext cx="2362200" cy="10287000"/>
            </a:xfrm>
            <a:prstGeom prst="rect">
              <a:avLst/>
            </a:prstGeom>
            <a:solidFill>
              <a:srgbClr val="F6C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 name="Picture 4" descr="Logo, company name&#10;&#10;Description automatically generated">
              <a:extLst>
                <a:ext uri="{FF2B5EF4-FFF2-40B4-BE49-F238E27FC236}">
                  <a16:creationId xmlns:a16="http://schemas.microsoft.com/office/drawing/2014/main" id="{2BA959D3-1E5D-9F67-82D3-EF3EFBF36E6E}"/>
                </a:ext>
              </a:extLst>
            </p:cNvPr>
            <p:cNvPicPr>
              <a:picLocks noGrp="1" noRot="1" noChangeAspect="1" noMove="1" noResize="1" noEditPoints="1" noAdjustHandles="1" noChangeArrowheads="1" noChangeShapeType="1" noCrop="1"/>
            </p:cNvPicPr>
            <p:nvPr/>
          </p:nvPicPr>
          <p:blipFill>
            <a:blip r:embed="rId3"/>
            <a:stretch>
              <a:fillRect/>
            </a:stretch>
          </p:blipFill>
          <p:spPr>
            <a:xfrm>
              <a:off x="538943" y="893006"/>
              <a:ext cx="1284313" cy="1149594"/>
            </a:xfrm>
            <a:prstGeom prst="rect">
              <a:avLst/>
            </a:prstGeom>
          </p:spPr>
        </p:pic>
        <p:sp>
          <p:nvSpPr>
            <p:cNvPr id="6" name="TextBox 5">
              <a:extLst>
                <a:ext uri="{FF2B5EF4-FFF2-40B4-BE49-F238E27FC236}">
                  <a16:creationId xmlns:a16="http://schemas.microsoft.com/office/drawing/2014/main" id="{B13A01AE-3072-F0D5-1441-2E5A19001630}"/>
                </a:ext>
              </a:extLst>
            </p:cNvPr>
            <p:cNvSpPr txBox="1">
              <a:spLocks noGrp="1" noRot="1" noMove="1" noResize="1" noEditPoints="1" noAdjustHandles="1" noChangeArrowheads="1" noChangeShapeType="1"/>
            </p:cNvSpPr>
            <p:nvPr/>
          </p:nvSpPr>
          <p:spPr>
            <a:xfrm>
              <a:off x="1" y="9346169"/>
              <a:ext cx="2362200" cy="369332"/>
            </a:xfrm>
            <a:prstGeom prst="rect">
              <a:avLst/>
            </a:prstGeom>
          </p:spPr>
          <p:txBody>
            <a:bodyPr wrap="square" lIns="0" tIns="0" rIns="0" bIns="0" rtlCol="0" anchor="t">
              <a:spAutoFit/>
            </a:bodyPr>
            <a:lstStyle/>
            <a:p>
              <a:pPr algn="ctr"/>
              <a:r>
                <a:rPr lang="en-US" sz="1600" b="1" dirty="0">
                  <a:solidFill>
                    <a:schemeClr val="bg1"/>
                  </a:solidFill>
                  <a:latin typeface="Poppins"/>
                </a:rPr>
                <a:t>cbtrust.org</a:t>
              </a:r>
            </a:p>
          </p:txBody>
        </p:sp>
      </p:grpSp>
      <p:sp>
        <p:nvSpPr>
          <p:cNvPr id="15" name="TextBox 12">
            <a:extLst>
              <a:ext uri="{FF2B5EF4-FFF2-40B4-BE49-F238E27FC236}">
                <a16:creationId xmlns:a16="http://schemas.microsoft.com/office/drawing/2014/main" id="{1C74ADA3-53A3-C025-1000-0AC75A734CAD}"/>
              </a:ext>
            </a:extLst>
          </p:cNvPr>
          <p:cNvSpPr txBox="1"/>
          <p:nvPr/>
        </p:nvSpPr>
        <p:spPr>
          <a:xfrm>
            <a:off x="1823720" y="751013"/>
            <a:ext cx="9707880" cy="451342"/>
          </a:xfrm>
          <a:prstGeom prst="rect">
            <a:avLst/>
          </a:prstGeom>
        </p:spPr>
        <p:txBody>
          <a:bodyPr wrap="square" lIns="0" tIns="0" rIns="0" bIns="0" rtlCol="0" anchor="t">
            <a:spAutoFit/>
          </a:bodyPr>
          <a:lstStyle/>
          <a:p>
            <a:r>
              <a:rPr lang="en-US" sz="2933" dirty="0">
                <a:solidFill>
                  <a:schemeClr val="bg1"/>
                </a:solidFill>
                <a:latin typeface="Poppins Bold"/>
              </a:rPr>
              <a:t>Watch our “How to Apply for a Grant” video</a:t>
            </a:r>
          </a:p>
        </p:txBody>
      </p:sp>
      <p:pic>
        <p:nvPicPr>
          <p:cNvPr id="18" name="Picture 17" descr="A screenshot of a cell phone&#10;&#10;Description automatically generated">
            <a:extLst>
              <a:ext uri="{FF2B5EF4-FFF2-40B4-BE49-F238E27FC236}">
                <a16:creationId xmlns:a16="http://schemas.microsoft.com/office/drawing/2014/main" id="{CB836EDB-8069-0CCC-5294-235483AE3B40}"/>
              </a:ext>
            </a:extLst>
          </p:cNvPr>
          <p:cNvPicPr>
            <a:picLocks noChangeAspect="1"/>
          </p:cNvPicPr>
          <p:nvPr/>
        </p:nvPicPr>
        <p:blipFill rotWithShape="1">
          <a:blip r:embed="rId4">
            <a:extLst>
              <a:ext uri="{28A0092B-C50C-407E-A947-70E740481C1C}">
                <a14:useLocalDpi xmlns:a14="http://schemas.microsoft.com/office/drawing/2010/main"/>
              </a:ext>
            </a:extLst>
          </a:blip>
          <a:stretch/>
        </p:blipFill>
        <p:spPr>
          <a:xfrm>
            <a:off x="6096000" y="1848195"/>
            <a:ext cx="5590893" cy="4140726"/>
          </a:xfrm>
          <a:prstGeom prst="rect">
            <a:avLst/>
          </a:prstGeom>
        </p:spPr>
      </p:pic>
      <p:sp>
        <p:nvSpPr>
          <p:cNvPr id="17" name="TextBox 14">
            <a:extLst>
              <a:ext uri="{FF2B5EF4-FFF2-40B4-BE49-F238E27FC236}">
                <a16:creationId xmlns:a16="http://schemas.microsoft.com/office/drawing/2014/main" id="{F11320C0-E012-8CEA-DA4A-52F70274BCAC}"/>
              </a:ext>
            </a:extLst>
          </p:cNvPr>
          <p:cNvSpPr txBox="1"/>
          <p:nvPr/>
        </p:nvSpPr>
        <p:spPr>
          <a:xfrm>
            <a:off x="1776884" y="2570983"/>
            <a:ext cx="4117032" cy="1538883"/>
          </a:xfrm>
          <a:prstGeom prst="rect">
            <a:avLst/>
          </a:prstGeom>
        </p:spPr>
        <p:txBody>
          <a:bodyPr wrap="square" lIns="0" tIns="0" rIns="0" bIns="0" rtlCol="0" anchor="t">
            <a:spAutoFit/>
          </a:bodyPr>
          <a:lstStyle/>
          <a:p>
            <a:pPr algn="ctr"/>
            <a:r>
              <a:rPr lang="en-US" sz="2000" dirty="0"/>
              <a:t>For a detailed and thorough explanation of the application process, view our “How to Apply for a Grant” video using this link: </a:t>
            </a:r>
            <a:r>
              <a:rPr lang="en-US" sz="2000" dirty="0">
                <a:hlinkClick r:id="rId5">
                  <a:extLst>
                    <a:ext uri="{A12FA001-AC4F-418D-AE19-62706E023703}">
                      <ahyp:hlinkClr xmlns:ahyp="http://schemas.microsoft.com/office/drawing/2018/hyperlinkcolor" val="tx"/>
                    </a:ext>
                  </a:extLst>
                </a:hlinkClick>
              </a:rPr>
              <a:t>https://cbtrust.org/grants/</a:t>
            </a:r>
            <a:endParaRPr lang="en-US" sz="2000" dirty="0"/>
          </a:p>
        </p:txBody>
      </p:sp>
    </p:spTree>
    <p:extLst>
      <p:ext uri="{BB962C8B-B14F-4D97-AF65-F5344CB8AC3E}">
        <p14:creationId xmlns:p14="http://schemas.microsoft.com/office/powerpoint/2010/main" val="505161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670400B-12BA-B36A-3F32-D03C031A4484}"/>
              </a:ext>
            </a:extLst>
          </p:cNvPr>
          <p:cNvGrpSpPr>
            <a:grpSpLocks noGrp="1" noUngrp="1" noRot="1" noMove="1" noResize="1"/>
          </p:cNvGrpSpPr>
          <p:nvPr/>
        </p:nvGrpSpPr>
        <p:grpSpPr>
          <a:xfrm>
            <a:off x="0" y="1247132"/>
            <a:ext cx="12192000" cy="251468"/>
            <a:chOff x="0" y="1746874"/>
            <a:chExt cx="18288000" cy="377202"/>
          </a:xfrm>
        </p:grpSpPr>
        <p:sp>
          <p:nvSpPr>
            <p:cNvPr id="3" name="Rectangle 2">
              <a:extLst>
                <a:ext uri="{FF2B5EF4-FFF2-40B4-BE49-F238E27FC236}">
                  <a16:creationId xmlns:a16="http://schemas.microsoft.com/office/drawing/2014/main" id="{C29FD3ED-662D-E584-6A67-39FC2D29E69B}"/>
                </a:ext>
              </a:extLst>
            </p:cNvPr>
            <p:cNvSpPr>
              <a:spLocks noGrp="1" noRot="1" noMove="1" noResize="1" noEditPoints="1" noAdjustHandles="1" noChangeArrowheads="1" noChangeShapeType="1"/>
            </p:cNvSpPr>
            <p:nvPr/>
          </p:nvSpPr>
          <p:spPr>
            <a:xfrm>
              <a:off x="0" y="1746874"/>
              <a:ext cx="762000" cy="377202"/>
            </a:xfrm>
            <a:prstGeom prst="rect">
              <a:avLst/>
            </a:prstGeom>
            <a:solidFill>
              <a:srgbClr val="0067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Rectangle 8">
              <a:extLst>
                <a:ext uri="{FF2B5EF4-FFF2-40B4-BE49-F238E27FC236}">
                  <a16:creationId xmlns:a16="http://schemas.microsoft.com/office/drawing/2014/main" id="{B05F071C-7F39-A6A6-533F-68A11328B5FC}"/>
                </a:ext>
              </a:extLst>
            </p:cNvPr>
            <p:cNvSpPr>
              <a:spLocks noGrp="1" noRot="1" noMove="1" noResize="1" noEditPoints="1" noAdjustHandles="1" noChangeArrowheads="1" noChangeShapeType="1"/>
            </p:cNvSpPr>
            <p:nvPr/>
          </p:nvSpPr>
          <p:spPr>
            <a:xfrm>
              <a:off x="2514600" y="1746874"/>
              <a:ext cx="15773400" cy="377202"/>
            </a:xfrm>
            <a:prstGeom prst="rect">
              <a:avLst/>
            </a:prstGeom>
            <a:solidFill>
              <a:srgbClr val="58B9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2" name="Rectangle 11">
              <a:extLst>
                <a:ext uri="{FF2B5EF4-FFF2-40B4-BE49-F238E27FC236}">
                  <a16:creationId xmlns:a16="http://schemas.microsoft.com/office/drawing/2014/main" id="{83C73A5B-ADD4-BEA1-2AF1-70FC0DE2C7DF}"/>
                </a:ext>
              </a:extLst>
            </p:cNvPr>
            <p:cNvSpPr>
              <a:spLocks noGrp="1" noRot="1" noMove="1" noResize="1" noEditPoints="1" noAdjustHandles="1" noChangeArrowheads="1" noChangeShapeType="1"/>
            </p:cNvSpPr>
            <p:nvPr/>
          </p:nvSpPr>
          <p:spPr>
            <a:xfrm>
              <a:off x="838200" y="1746874"/>
              <a:ext cx="762000" cy="377202"/>
            </a:xfrm>
            <a:prstGeom prst="rect">
              <a:avLst/>
            </a:prstGeom>
            <a:solidFill>
              <a:srgbClr val="00A3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822E4816-0FB6-E12B-BA21-0E5A49EE2EF6}"/>
                </a:ext>
              </a:extLst>
            </p:cNvPr>
            <p:cNvSpPr>
              <a:spLocks noGrp="1" noRot="1" noMove="1" noResize="1" noEditPoints="1" noAdjustHandles="1" noChangeArrowheads="1" noChangeShapeType="1"/>
            </p:cNvSpPr>
            <p:nvPr/>
          </p:nvSpPr>
          <p:spPr>
            <a:xfrm>
              <a:off x="1676400" y="1746874"/>
              <a:ext cx="762000" cy="377202"/>
            </a:xfrm>
            <a:prstGeom prst="rect">
              <a:avLst/>
            </a:prstGeom>
            <a:solidFill>
              <a:srgbClr val="F6C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6" name="TextBox 12">
            <a:extLst>
              <a:ext uri="{FF2B5EF4-FFF2-40B4-BE49-F238E27FC236}">
                <a16:creationId xmlns:a16="http://schemas.microsoft.com/office/drawing/2014/main" id="{9EC460A3-0A3D-613F-588C-E009D29A1803}"/>
              </a:ext>
            </a:extLst>
          </p:cNvPr>
          <p:cNvSpPr txBox="1"/>
          <p:nvPr/>
        </p:nvSpPr>
        <p:spPr>
          <a:xfrm>
            <a:off x="556471" y="415006"/>
            <a:ext cx="7928620" cy="492443"/>
          </a:xfrm>
          <a:prstGeom prst="rect">
            <a:avLst/>
          </a:prstGeom>
        </p:spPr>
        <p:txBody>
          <a:bodyPr wrap="square" lIns="0" tIns="0" rIns="0" bIns="0" rtlCol="0" anchor="t">
            <a:spAutoFit/>
          </a:bodyPr>
          <a:lstStyle/>
          <a:p>
            <a:r>
              <a:rPr lang="en-US" sz="3200" dirty="0">
                <a:solidFill>
                  <a:srgbClr val="404040"/>
                </a:solidFill>
                <a:latin typeface="Poppins Bold"/>
              </a:rPr>
              <a:t>After submitting your application…</a:t>
            </a:r>
          </a:p>
        </p:txBody>
      </p:sp>
      <p:graphicFrame>
        <p:nvGraphicFramePr>
          <p:cNvPr id="7" name="Diagram 6">
            <a:extLst>
              <a:ext uri="{FF2B5EF4-FFF2-40B4-BE49-F238E27FC236}">
                <a16:creationId xmlns:a16="http://schemas.microsoft.com/office/drawing/2014/main" id="{32A14C39-4851-8AEA-6631-3783B631C3B4}"/>
              </a:ext>
            </a:extLst>
          </p:cNvPr>
          <p:cNvGraphicFramePr/>
          <p:nvPr/>
        </p:nvGraphicFramePr>
        <p:xfrm>
          <a:off x="246392" y="1156820"/>
          <a:ext cx="8952185" cy="27491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99A908E1-FADB-EDBE-88EB-9852AFCF8942}"/>
              </a:ext>
            </a:extLst>
          </p:cNvPr>
          <p:cNvSpPr/>
          <p:nvPr/>
        </p:nvSpPr>
        <p:spPr>
          <a:xfrm>
            <a:off x="812800" y="4155326"/>
            <a:ext cx="3010818" cy="1717691"/>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600"/>
              </a:spcBef>
              <a:spcAft>
                <a:spcPts val="1200"/>
              </a:spcAft>
              <a:buClrTx/>
              <a:buSzTx/>
              <a:buFontTx/>
              <a:buNone/>
              <a:tabLst/>
              <a:defRPr/>
            </a:pPr>
            <a:r>
              <a:rPr lang="en-US" sz="1600" dirty="0">
                <a:solidFill>
                  <a:schemeClr val="bg1"/>
                </a:solidFill>
                <a:latin typeface="Calibri" panose="020F0502020204030204" pitchFamily="34" charset="0"/>
                <a:cs typeface="Calibri" panose="020F0502020204030204" pitchFamily="34" charset="0"/>
              </a:rPr>
              <a:t>You should expect to be notified by July</a:t>
            </a:r>
            <a:endParaRPr kumimoji="0" lang="en-US" sz="16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grpSp>
        <p:nvGrpSpPr>
          <p:cNvPr id="16" name="Group 15">
            <a:extLst>
              <a:ext uri="{FF2B5EF4-FFF2-40B4-BE49-F238E27FC236}">
                <a16:creationId xmlns:a16="http://schemas.microsoft.com/office/drawing/2014/main" id="{1F667F52-9FD6-9CD2-0C7B-C7A1B35A1CA7}"/>
              </a:ext>
            </a:extLst>
          </p:cNvPr>
          <p:cNvGrpSpPr/>
          <p:nvPr/>
        </p:nvGrpSpPr>
        <p:grpSpPr>
          <a:xfrm>
            <a:off x="5034847" y="4017586"/>
            <a:ext cx="3129661" cy="2113477"/>
            <a:chOff x="4301062" y="4107898"/>
            <a:chExt cx="3129661" cy="2113477"/>
          </a:xfrm>
        </p:grpSpPr>
        <p:grpSp>
          <p:nvGrpSpPr>
            <p:cNvPr id="11" name="Group 10">
              <a:extLst>
                <a:ext uri="{FF2B5EF4-FFF2-40B4-BE49-F238E27FC236}">
                  <a16:creationId xmlns:a16="http://schemas.microsoft.com/office/drawing/2014/main" id="{F8480B3C-DF00-57A8-371D-4742629F5231}"/>
                </a:ext>
              </a:extLst>
            </p:cNvPr>
            <p:cNvGrpSpPr/>
            <p:nvPr/>
          </p:nvGrpSpPr>
          <p:grpSpPr>
            <a:xfrm>
              <a:off x="4301062" y="4107898"/>
              <a:ext cx="3129661" cy="2113477"/>
              <a:chOff x="10506" y="715863"/>
              <a:chExt cx="2467649" cy="1727274"/>
            </a:xfrm>
            <a:solidFill>
              <a:schemeClr val="bg1"/>
            </a:solidFill>
          </p:grpSpPr>
          <p:sp>
            <p:nvSpPr>
              <p:cNvPr id="25" name="Rectangle: Rounded Corners 20">
                <a:extLst>
                  <a:ext uri="{FF2B5EF4-FFF2-40B4-BE49-F238E27FC236}">
                    <a16:creationId xmlns:a16="http://schemas.microsoft.com/office/drawing/2014/main" id="{68C04C75-2254-5323-C00E-4B0DC0EF0B07}"/>
                  </a:ext>
                </a:extLst>
              </p:cNvPr>
              <p:cNvSpPr/>
              <p:nvPr/>
            </p:nvSpPr>
            <p:spPr>
              <a:xfrm>
                <a:off x="10506" y="715863"/>
                <a:ext cx="2467649" cy="1727274"/>
              </a:xfrm>
              <a:prstGeom prst="roundRect">
                <a:avLst/>
              </a:prstGeom>
              <a:grp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600"/>
              </a:p>
            </p:txBody>
          </p:sp>
          <p:sp>
            <p:nvSpPr>
              <p:cNvPr id="26" name="Rectangle: Rounded Corners 4">
                <a:extLst>
                  <a:ext uri="{FF2B5EF4-FFF2-40B4-BE49-F238E27FC236}">
                    <a16:creationId xmlns:a16="http://schemas.microsoft.com/office/drawing/2014/main" id="{AE8BE024-1607-CCA9-3D9B-F7C88944D3CB}"/>
                  </a:ext>
                </a:extLst>
              </p:cNvPr>
              <p:cNvSpPr txBox="1"/>
              <p:nvPr/>
            </p:nvSpPr>
            <p:spPr>
              <a:xfrm>
                <a:off x="161152" y="804360"/>
                <a:ext cx="2166356" cy="302151"/>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18111" tIns="118111" rIns="118111" bIns="118111" numCol="1" spcCol="1270" anchor="ctr" anchorCtr="0">
                <a:noAutofit/>
              </a:bodyPr>
              <a:lstStyle/>
              <a:p>
                <a:pPr marL="0" marR="0" lvl="0" indent="0" algn="ctr" defTabSz="1377882"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If awarded:</a:t>
                </a:r>
              </a:p>
            </p:txBody>
          </p:sp>
        </p:grpSp>
        <p:grpSp>
          <p:nvGrpSpPr>
            <p:cNvPr id="17" name="Group 16">
              <a:extLst>
                <a:ext uri="{FF2B5EF4-FFF2-40B4-BE49-F238E27FC236}">
                  <a16:creationId xmlns:a16="http://schemas.microsoft.com/office/drawing/2014/main" id="{B08591DA-41A0-2351-2A35-B5180AD69498}"/>
                </a:ext>
              </a:extLst>
            </p:cNvPr>
            <p:cNvGrpSpPr/>
            <p:nvPr/>
          </p:nvGrpSpPr>
          <p:grpSpPr>
            <a:xfrm>
              <a:off x="4504270" y="4660002"/>
              <a:ext cx="2777068" cy="1302408"/>
              <a:chOff x="4948" y="2249622"/>
              <a:chExt cx="2920738" cy="2069521"/>
            </a:xfrm>
          </p:grpSpPr>
          <p:sp>
            <p:nvSpPr>
              <p:cNvPr id="21" name="Rectangle 20">
                <a:extLst>
                  <a:ext uri="{FF2B5EF4-FFF2-40B4-BE49-F238E27FC236}">
                    <a16:creationId xmlns:a16="http://schemas.microsoft.com/office/drawing/2014/main" id="{C37831F7-3A5F-42D5-368F-363F4FE1934C}"/>
                  </a:ext>
                </a:extLst>
              </p:cNvPr>
              <p:cNvSpPr/>
              <p:nvPr/>
            </p:nvSpPr>
            <p:spPr>
              <a:xfrm>
                <a:off x="4948" y="2249622"/>
                <a:ext cx="2920738" cy="206952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2" name="TextBox 21">
                <a:extLst>
                  <a:ext uri="{FF2B5EF4-FFF2-40B4-BE49-F238E27FC236}">
                    <a16:creationId xmlns:a16="http://schemas.microsoft.com/office/drawing/2014/main" id="{8E8BED07-F44C-C5F8-3AE6-9FC2412DD280}"/>
                  </a:ext>
                </a:extLst>
              </p:cNvPr>
              <p:cNvSpPr txBox="1"/>
              <p:nvPr/>
            </p:nvSpPr>
            <p:spPr>
              <a:xfrm>
                <a:off x="4948" y="2254243"/>
                <a:ext cx="2920737" cy="20649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755613"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Review, sign, and submit the award agreement, review and submit the award’s requirements, and complete the work outlined in the application</a:t>
                </a:r>
              </a:p>
              <a:p>
                <a:pPr marL="0" marR="0" lvl="0" indent="0" algn="ctr" defTabSz="755613"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grpSp>
      </p:grpSp>
      <p:grpSp>
        <p:nvGrpSpPr>
          <p:cNvPr id="2" name="Group 1">
            <a:extLst>
              <a:ext uri="{FF2B5EF4-FFF2-40B4-BE49-F238E27FC236}">
                <a16:creationId xmlns:a16="http://schemas.microsoft.com/office/drawing/2014/main" id="{8A64DD20-75D4-F8B2-1227-CCE7EF1C5982}"/>
              </a:ext>
            </a:extLst>
          </p:cNvPr>
          <p:cNvGrpSpPr/>
          <p:nvPr/>
        </p:nvGrpSpPr>
        <p:grpSpPr>
          <a:xfrm>
            <a:off x="8365077" y="4005101"/>
            <a:ext cx="3511671" cy="2113477"/>
            <a:chOff x="7157156" y="4038969"/>
            <a:chExt cx="3511671" cy="2113477"/>
          </a:xfrm>
        </p:grpSpPr>
        <p:grpSp>
          <p:nvGrpSpPr>
            <p:cNvPr id="15" name="Group 14">
              <a:extLst>
                <a:ext uri="{FF2B5EF4-FFF2-40B4-BE49-F238E27FC236}">
                  <a16:creationId xmlns:a16="http://schemas.microsoft.com/office/drawing/2014/main" id="{1787CFA6-3560-AF3A-1097-9439D20FD59B}"/>
                </a:ext>
              </a:extLst>
            </p:cNvPr>
            <p:cNvGrpSpPr/>
            <p:nvPr/>
          </p:nvGrpSpPr>
          <p:grpSpPr>
            <a:xfrm>
              <a:off x="7157156" y="4038969"/>
              <a:ext cx="3511671" cy="2113477"/>
              <a:chOff x="3215" y="715863"/>
              <a:chExt cx="2467649" cy="1729286"/>
            </a:xfrm>
          </p:grpSpPr>
          <p:sp>
            <p:nvSpPr>
              <p:cNvPr id="23" name="Rectangle: Rounded Corners 20">
                <a:extLst>
                  <a:ext uri="{FF2B5EF4-FFF2-40B4-BE49-F238E27FC236}">
                    <a16:creationId xmlns:a16="http://schemas.microsoft.com/office/drawing/2014/main" id="{DB3E772B-8FB7-9D40-1032-800C49F59807}"/>
                  </a:ext>
                </a:extLst>
              </p:cNvPr>
              <p:cNvSpPr/>
              <p:nvPr/>
            </p:nvSpPr>
            <p:spPr>
              <a:xfrm>
                <a:off x="3215" y="715863"/>
                <a:ext cx="2467649" cy="1729286"/>
              </a:xfrm>
              <a:prstGeom prst="roundRect">
                <a:avLst/>
              </a:pr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600"/>
              </a:p>
            </p:txBody>
          </p:sp>
          <p:sp>
            <p:nvSpPr>
              <p:cNvPr id="24" name="Rectangle: Rounded Corners 4">
                <a:extLst>
                  <a:ext uri="{FF2B5EF4-FFF2-40B4-BE49-F238E27FC236}">
                    <a16:creationId xmlns:a16="http://schemas.microsoft.com/office/drawing/2014/main" id="{70E41D27-4157-5AC0-8557-802A18CC263D}"/>
                  </a:ext>
                </a:extLst>
              </p:cNvPr>
              <p:cNvSpPr txBox="1"/>
              <p:nvPr/>
            </p:nvSpPr>
            <p:spPr>
              <a:xfrm>
                <a:off x="87549" y="770430"/>
                <a:ext cx="2298981" cy="296546"/>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118111" tIns="118111" rIns="118111" bIns="118111" numCol="1" spcCol="1270" anchor="ctr" anchorCtr="0">
                <a:noAutofit/>
              </a:bodyPr>
              <a:lstStyle/>
              <a:p>
                <a:pPr marL="0" marR="0" lvl="0" indent="0" algn="ctr" defTabSz="1377882"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If declined:</a:t>
                </a:r>
              </a:p>
            </p:txBody>
          </p:sp>
        </p:grpSp>
        <p:grpSp>
          <p:nvGrpSpPr>
            <p:cNvPr id="18" name="Group 17">
              <a:extLst>
                <a:ext uri="{FF2B5EF4-FFF2-40B4-BE49-F238E27FC236}">
                  <a16:creationId xmlns:a16="http://schemas.microsoft.com/office/drawing/2014/main" id="{DA426CB1-CD21-3623-A546-1C1DA4B16CF6}"/>
                </a:ext>
              </a:extLst>
            </p:cNvPr>
            <p:cNvGrpSpPr/>
            <p:nvPr/>
          </p:nvGrpSpPr>
          <p:grpSpPr>
            <a:xfrm>
              <a:off x="7321517" y="4531676"/>
              <a:ext cx="3347310" cy="1238820"/>
              <a:chOff x="4948" y="2249621"/>
              <a:chExt cx="2920738" cy="2069522"/>
            </a:xfrm>
          </p:grpSpPr>
          <p:sp>
            <p:nvSpPr>
              <p:cNvPr id="19" name="Rectangle 18">
                <a:extLst>
                  <a:ext uri="{FF2B5EF4-FFF2-40B4-BE49-F238E27FC236}">
                    <a16:creationId xmlns:a16="http://schemas.microsoft.com/office/drawing/2014/main" id="{9698FE7F-AF55-D3FE-2B2D-52C0BB3C76C8}"/>
                  </a:ext>
                </a:extLst>
              </p:cNvPr>
              <p:cNvSpPr/>
              <p:nvPr/>
            </p:nvSpPr>
            <p:spPr>
              <a:xfrm>
                <a:off x="4948" y="2249622"/>
                <a:ext cx="2920738" cy="206952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0" name="TextBox 19">
                <a:extLst>
                  <a:ext uri="{FF2B5EF4-FFF2-40B4-BE49-F238E27FC236}">
                    <a16:creationId xmlns:a16="http://schemas.microsoft.com/office/drawing/2014/main" id="{7BE3BEAB-EC52-3CDC-8CDB-6780106D57CD}"/>
                  </a:ext>
                </a:extLst>
              </p:cNvPr>
              <p:cNvSpPr txBox="1"/>
              <p:nvPr/>
            </p:nvSpPr>
            <p:spPr>
              <a:xfrm>
                <a:off x="4948" y="2249621"/>
                <a:ext cx="2777774" cy="206952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755613"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Reach out to the Trust to schedule a debrief. The Trust will provide a summary of the TRC feedback and recommendations on how your application could be improved and resubmitted to a future program.</a:t>
                </a:r>
              </a:p>
            </p:txBody>
          </p:sp>
        </p:grpSp>
      </p:grpSp>
      <p:sp>
        <p:nvSpPr>
          <p:cNvPr id="4" name="Arrow: Down 3">
            <a:extLst>
              <a:ext uri="{FF2B5EF4-FFF2-40B4-BE49-F238E27FC236}">
                <a16:creationId xmlns:a16="http://schemas.microsoft.com/office/drawing/2014/main" id="{4BF49B23-A888-53A6-4C55-9CE0A666A579}"/>
              </a:ext>
            </a:extLst>
          </p:cNvPr>
          <p:cNvSpPr/>
          <p:nvPr/>
        </p:nvSpPr>
        <p:spPr>
          <a:xfrm rot="2518746">
            <a:off x="7860661" y="3427085"/>
            <a:ext cx="417689" cy="482514"/>
          </a:xfrm>
          <a:prstGeom prst="downArrow">
            <a:avLst/>
          </a:prstGeom>
          <a:solidFill>
            <a:srgbClr val="CAE2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445DD943-0B14-A825-8078-102CBECE334C}"/>
              </a:ext>
            </a:extLst>
          </p:cNvPr>
          <p:cNvSpPr/>
          <p:nvPr/>
        </p:nvSpPr>
        <p:spPr>
          <a:xfrm rot="19081254" flipH="1">
            <a:off x="8412732" y="3444808"/>
            <a:ext cx="417689" cy="482514"/>
          </a:xfrm>
          <a:prstGeom prst="downArrow">
            <a:avLst/>
          </a:prstGeom>
          <a:solidFill>
            <a:srgbClr val="CAE2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1492267C-E36A-2D88-65E7-60C09A4863B5}"/>
              </a:ext>
            </a:extLst>
          </p:cNvPr>
          <p:cNvSpPr>
            <a:spLocks noGrp="1"/>
          </p:cNvSpPr>
          <p:nvPr>
            <p:ph type="sldNum" sz="quarter" idx="12"/>
          </p:nvPr>
        </p:nvSpPr>
        <p:spPr/>
        <p:txBody>
          <a:bodyPr/>
          <a:lstStyle/>
          <a:p>
            <a:fld id="{7B04F6B9-5830-4FD7-99E3-F78D2BE5FBF9}" type="slidenum">
              <a:rPr lang="en-US" smtClean="0"/>
              <a:t>19</a:t>
            </a:fld>
            <a:endParaRPr lang="en-US"/>
          </a:p>
        </p:txBody>
      </p:sp>
    </p:spTree>
    <p:extLst>
      <p:ext uri="{BB962C8B-B14F-4D97-AF65-F5344CB8AC3E}">
        <p14:creationId xmlns:p14="http://schemas.microsoft.com/office/powerpoint/2010/main" val="402436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0" y="3378200"/>
            <a:ext cx="685800" cy="3479800"/>
            <a:chOff x="0" y="0"/>
            <a:chExt cx="502638" cy="2193179"/>
          </a:xfrm>
        </p:grpSpPr>
        <p:sp>
          <p:nvSpPr>
            <p:cNvPr id="3" name="Freeform 3"/>
            <p:cNvSpPr>
              <a:spLocks noGrp="1" noRot="1" noMove="1" noResize="1" noEditPoints="1" noAdjustHandles="1" noChangeArrowheads="1" noChangeShapeType="1"/>
            </p:cNvSpPr>
            <p:nvPr/>
          </p:nvSpPr>
          <p:spPr>
            <a:xfrm>
              <a:off x="0" y="0"/>
              <a:ext cx="502638" cy="2193179"/>
            </a:xfrm>
            <a:custGeom>
              <a:avLst/>
              <a:gdLst/>
              <a:ahLst/>
              <a:cxnLst/>
              <a:rect l="l" t="t" r="r" b="b"/>
              <a:pathLst>
                <a:path w="502638" h="2193179">
                  <a:moveTo>
                    <a:pt x="0" y="0"/>
                  </a:moveTo>
                  <a:lnTo>
                    <a:pt x="502638" y="0"/>
                  </a:lnTo>
                  <a:lnTo>
                    <a:pt x="502638" y="2193179"/>
                  </a:lnTo>
                  <a:lnTo>
                    <a:pt x="0" y="2193179"/>
                  </a:lnTo>
                  <a:close/>
                </a:path>
              </a:pathLst>
            </a:custGeom>
            <a:solidFill>
              <a:srgbClr val="00A3D8"/>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4" name="Group 4"/>
          <p:cNvGrpSpPr/>
          <p:nvPr/>
        </p:nvGrpSpPr>
        <p:grpSpPr>
          <a:xfrm>
            <a:off x="-5341" y="0"/>
            <a:ext cx="12197341" cy="1879304"/>
            <a:chOff x="2" y="3715150"/>
            <a:chExt cx="23012061" cy="3758608"/>
          </a:xfrm>
        </p:grpSpPr>
        <p:pic>
          <p:nvPicPr>
            <p:cNvPr id="5" name="Picture 5"/>
            <p:cNvPicPr>
              <a:picLocks noChangeAspect="1"/>
            </p:cNvPicPr>
            <p:nvPr/>
          </p:nvPicPr>
          <p:blipFill rotWithShape="1">
            <a:blip r:embed="rId3"/>
            <a:srcRect t="49808" r="3393" b="16839"/>
            <a:stretch>
              <a:fillRect/>
            </a:stretch>
          </p:blipFill>
          <p:spPr>
            <a:xfrm>
              <a:off x="2" y="3715150"/>
              <a:ext cx="23012061" cy="3758608"/>
            </a:xfrm>
            <a:prstGeom prst="rect">
              <a:avLst/>
            </a:prstGeom>
          </p:spPr>
        </p:pic>
      </p:grpSp>
      <p:grpSp>
        <p:nvGrpSpPr>
          <p:cNvPr id="8" name="Group 8"/>
          <p:cNvGrpSpPr>
            <a:grpSpLocks noGrp="1" noUngrp="1" noRot="1" noMove="1" noResize="1"/>
          </p:cNvGrpSpPr>
          <p:nvPr/>
        </p:nvGrpSpPr>
        <p:grpSpPr>
          <a:xfrm>
            <a:off x="1" y="2743200"/>
            <a:ext cx="685969" cy="685800"/>
            <a:chOff x="0" y="0"/>
            <a:chExt cx="464059" cy="347980"/>
          </a:xfrm>
        </p:grpSpPr>
        <p:sp>
          <p:nvSpPr>
            <p:cNvPr id="9" name="Freeform 9"/>
            <p:cNvSpPr>
              <a:spLocks noGrp="1" noRot="1" noMove="1" noResize="1" noEditPoints="1" noAdjustHandles="1" noChangeArrowheads="1" noChangeShapeType="1"/>
            </p:cNvSpPr>
            <p:nvPr/>
          </p:nvSpPr>
          <p:spPr>
            <a:xfrm>
              <a:off x="0" y="0"/>
              <a:ext cx="464059" cy="347980"/>
            </a:xfrm>
            <a:custGeom>
              <a:avLst/>
              <a:gdLst/>
              <a:ahLst/>
              <a:cxnLst/>
              <a:rect l="l" t="t" r="r" b="b"/>
              <a:pathLst>
                <a:path w="464059" h="347980">
                  <a:moveTo>
                    <a:pt x="0" y="0"/>
                  </a:moveTo>
                  <a:lnTo>
                    <a:pt x="464059" y="0"/>
                  </a:lnTo>
                  <a:lnTo>
                    <a:pt x="464059" y="347980"/>
                  </a:lnTo>
                  <a:lnTo>
                    <a:pt x="0" y="347980"/>
                  </a:lnTo>
                  <a:close/>
                </a:path>
              </a:pathLst>
            </a:custGeom>
            <a:solidFill>
              <a:srgbClr val="F6C05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10" name="AutoShape 10"/>
          <p:cNvSpPr>
            <a:spLocks noGrp="1" noRot="1" noMove="1" noResize="1" noEditPoints="1" noAdjustHandles="1" noChangeArrowheads="1" noChangeShapeType="1"/>
          </p:cNvSpPr>
          <p:nvPr/>
        </p:nvSpPr>
        <p:spPr>
          <a:xfrm rot="6680">
            <a:off x="6604693" y="6345651"/>
            <a:ext cx="4901513" cy="0"/>
          </a:xfrm>
          <a:prstGeom prst="line">
            <a:avLst/>
          </a:prstGeom>
          <a:ln w="28575" cap="flat">
            <a:solidFill>
              <a:srgbClr val="58B947"/>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dirty="0"/>
          </a:p>
        </p:txBody>
      </p:sp>
      <p:sp>
        <p:nvSpPr>
          <p:cNvPr id="12" name="TextBox 12"/>
          <p:cNvSpPr txBox="1"/>
          <p:nvPr/>
        </p:nvSpPr>
        <p:spPr>
          <a:xfrm>
            <a:off x="1150090" y="3135387"/>
            <a:ext cx="9891823" cy="55399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3600" dirty="0">
                <a:solidFill>
                  <a:srgbClr val="404040"/>
                </a:solidFill>
                <a:latin typeface="Poppins Bold"/>
              </a:rPr>
              <a:t>About the Chesapeake Bay Trust</a:t>
            </a:r>
          </a:p>
        </p:txBody>
      </p:sp>
      <p:sp>
        <p:nvSpPr>
          <p:cNvPr id="13" name="TextBox 13"/>
          <p:cNvSpPr txBox="1"/>
          <p:nvPr/>
        </p:nvSpPr>
        <p:spPr>
          <a:xfrm>
            <a:off x="1150090" y="3805516"/>
            <a:ext cx="8496831" cy="225138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1330" dirty="0">
                <a:latin typeface="Open Sans Light" panose="020B0306030504020204" pitchFamily="34" charset="0"/>
                <a:ea typeface="Open Sans Light" panose="020B0306030504020204" pitchFamily="34" charset="0"/>
                <a:cs typeface="Open Sans Light" panose="020B0306030504020204" pitchFamily="34" charset="0"/>
              </a:rPr>
              <a:t>The Chesapeake Bay Trust is a nonprofit grantmaking organization dedicated to improving the Chesapeake, Coastal Bays, and Youghiogheny watersheds. Our mission is to restore and protect our natural resources by focusing on three core objectives: environmental education, community outreach, and on-the-ground restoration.</a:t>
            </a:r>
          </a:p>
          <a:p>
            <a:endParaRPr lang="en-US" sz="133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1330" dirty="0">
                <a:latin typeface="Open Sans Light" panose="020B0306030504020204" pitchFamily="34" charset="0"/>
                <a:ea typeface="Open Sans Light" panose="020B0306030504020204" pitchFamily="34" charset="0"/>
                <a:cs typeface="Open Sans Light" panose="020B0306030504020204" pitchFamily="34" charset="0"/>
              </a:rPr>
              <a:t>Each year, the Trust awards millions of dollars in grants to support healthier local communities and a cleaner environment. We engage more than 250,000 individuals annually who are making a positive impact on our waterways and the natural resources of our region.</a:t>
            </a:r>
          </a:p>
          <a:p>
            <a:endParaRPr lang="en-US" sz="1330"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1330" b="1" dirty="0">
                <a:solidFill>
                  <a:srgbClr val="0070C0"/>
                </a:solidFill>
                <a:latin typeface="Poppins" panose="00000500000000000000" pitchFamily="2" charset="0"/>
                <a:ea typeface="Open Sans Light" panose="020B0306030504020204" pitchFamily="34" charset="0"/>
                <a:cs typeface="Poppins" panose="00000500000000000000" pitchFamily="2" charset="0"/>
              </a:rPr>
              <a:t>We believe that empowering people to take action is the key to protecting forests, streams, rivers, bays, wildlife, and more—right in their own communities.</a:t>
            </a:r>
          </a:p>
        </p:txBody>
      </p:sp>
      <p:grpSp>
        <p:nvGrpSpPr>
          <p:cNvPr id="14" name="Group 13">
            <a:extLst>
              <a:ext uri="{FF2B5EF4-FFF2-40B4-BE49-F238E27FC236}">
                <a16:creationId xmlns:a16="http://schemas.microsoft.com/office/drawing/2014/main" id="{678DB483-7E42-5561-A59E-5DFB56B460B3}"/>
              </a:ext>
            </a:extLst>
          </p:cNvPr>
          <p:cNvGrpSpPr/>
          <p:nvPr/>
        </p:nvGrpSpPr>
        <p:grpSpPr>
          <a:xfrm>
            <a:off x="10151469" y="5118101"/>
            <a:ext cx="1354733" cy="1248281"/>
            <a:chOff x="8794302" y="7433227"/>
            <a:chExt cx="2032099" cy="1872421"/>
          </a:xfrm>
        </p:grpSpPr>
        <p:grpSp>
          <p:nvGrpSpPr>
            <p:cNvPr id="15" name="Group 8">
              <a:extLst>
                <a:ext uri="{FF2B5EF4-FFF2-40B4-BE49-F238E27FC236}">
                  <a16:creationId xmlns:a16="http://schemas.microsoft.com/office/drawing/2014/main" id="{59B83807-A9BE-B4F8-FEE4-8BEDFAD5C99F}"/>
                </a:ext>
              </a:extLst>
            </p:cNvPr>
            <p:cNvGrpSpPr/>
            <p:nvPr/>
          </p:nvGrpSpPr>
          <p:grpSpPr>
            <a:xfrm>
              <a:off x="8794302" y="7433227"/>
              <a:ext cx="2032099" cy="1872421"/>
              <a:chOff x="0" y="0"/>
              <a:chExt cx="687402" cy="633387"/>
            </a:xfrm>
          </p:grpSpPr>
          <p:sp>
            <p:nvSpPr>
              <p:cNvPr id="17" name="Freeform 9">
                <a:extLst>
                  <a:ext uri="{FF2B5EF4-FFF2-40B4-BE49-F238E27FC236}">
                    <a16:creationId xmlns:a16="http://schemas.microsoft.com/office/drawing/2014/main" id="{A8ECBBE3-A1BA-43D2-E8A4-C8F745AAD7D7}"/>
                  </a:ext>
                </a:extLst>
              </p:cNvPr>
              <p:cNvSpPr/>
              <p:nvPr/>
            </p:nvSpPr>
            <p:spPr>
              <a:xfrm>
                <a:off x="0" y="0"/>
                <a:ext cx="687402" cy="633387"/>
              </a:xfrm>
              <a:custGeom>
                <a:avLst/>
                <a:gdLst/>
                <a:ahLst/>
                <a:cxnLst/>
                <a:rect l="l" t="t" r="r" b="b"/>
                <a:pathLst>
                  <a:path w="687402" h="633387">
                    <a:moveTo>
                      <a:pt x="0" y="0"/>
                    </a:moveTo>
                    <a:lnTo>
                      <a:pt x="687402" y="0"/>
                    </a:lnTo>
                    <a:lnTo>
                      <a:pt x="687402" y="633387"/>
                    </a:lnTo>
                    <a:lnTo>
                      <a:pt x="0" y="633387"/>
                    </a:lnTo>
                    <a:close/>
                  </a:path>
                </a:pathLst>
              </a:custGeom>
              <a:solidFill>
                <a:srgbClr val="58B947"/>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16" name="Freeform 11">
              <a:extLst>
                <a:ext uri="{FF2B5EF4-FFF2-40B4-BE49-F238E27FC236}">
                  <a16:creationId xmlns:a16="http://schemas.microsoft.com/office/drawing/2014/main" id="{2CAA5E8A-66ED-25D8-690F-5687CBE20105}"/>
                </a:ext>
              </a:extLst>
            </p:cNvPr>
            <p:cNvSpPr/>
            <p:nvPr/>
          </p:nvSpPr>
          <p:spPr>
            <a:xfrm>
              <a:off x="9006897" y="7681767"/>
              <a:ext cx="1606910" cy="1375340"/>
            </a:xfrm>
            <a:custGeom>
              <a:avLst/>
              <a:gdLst/>
              <a:ahLst/>
              <a:cxnLst/>
              <a:rect l="l" t="t" r="r" b="b"/>
              <a:pathLst>
                <a:path w="1606910" h="1375340">
                  <a:moveTo>
                    <a:pt x="0" y="0"/>
                  </a:moveTo>
                  <a:lnTo>
                    <a:pt x="1606910" y="0"/>
                  </a:lnTo>
                  <a:lnTo>
                    <a:pt x="1606910" y="1375340"/>
                  </a:lnTo>
                  <a:lnTo>
                    <a:pt x="0" y="1375340"/>
                  </a:lnTo>
                  <a:lnTo>
                    <a:pt x="0" y="0"/>
                  </a:lnTo>
                  <a:close/>
                </a:path>
              </a:pathLst>
            </a:custGeom>
            <a:blipFill>
              <a:blip r:embed="rId4"/>
              <a:stretch>
                <a:fillRect r="-19539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dirty="0"/>
            </a:p>
          </p:txBody>
        </p:sp>
      </p:grpSp>
      <p:pic>
        <p:nvPicPr>
          <p:cNvPr id="20" name="Picture 19" descr="A blue wave on a black background&#10;&#10;AI-generated content may be incorrect.">
            <a:extLst>
              <a:ext uri="{FF2B5EF4-FFF2-40B4-BE49-F238E27FC236}">
                <a16:creationId xmlns:a16="http://schemas.microsoft.com/office/drawing/2014/main" id="{0B1FD884-2A57-2D93-EAB2-E30CF162CA5A}"/>
              </a:ext>
            </a:extLst>
          </p:cNvPr>
          <p:cNvPicPr>
            <a:picLocks noChangeAspect="1"/>
          </p:cNvPicPr>
          <p:nvPr/>
        </p:nvPicPr>
        <p:blipFill>
          <a:blip r:embed="rId5">
            <a:extLst>
              <a:ext uri="{28A0092B-C50C-407E-A947-70E740481C1C}">
                <a14:useLocalDpi xmlns:a14="http://schemas.microsoft.com/office/drawing/2010/main" val="0"/>
              </a:ext>
            </a:extLst>
          </a:blip>
          <a:srcRect t="34939"/>
          <a:stretch>
            <a:fillRect/>
          </a:stretch>
        </p:blipFill>
        <p:spPr>
          <a:xfrm>
            <a:off x="0" y="2"/>
            <a:ext cx="12192000" cy="4260210"/>
          </a:xfrm>
          <a:prstGeom prst="rect">
            <a:avLst/>
          </a:prstGeom>
        </p:spPr>
      </p:pic>
      <p:pic>
        <p:nvPicPr>
          <p:cNvPr id="22" name="Picture 21" descr="A black background with white text&#10;&#10;AI-generated content may be incorrect.">
            <a:extLst>
              <a:ext uri="{FF2B5EF4-FFF2-40B4-BE49-F238E27FC236}">
                <a16:creationId xmlns:a16="http://schemas.microsoft.com/office/drawing/2014/main" id="{032EC1A0-32D5-798A-CC75-CB0A4E500B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0088" y="177800"/>
            <a:ext cx="7030531" cy="3954674"/>
          </a:xfrm>
          <a:prstGeom prst="rect">
            <a:avLst/>
          </a:prstGeom>
        </p:spPr>
      </p:pic>
    </p:spTree>
    <p:extLst>
      <p:ext uri="{BB962C8B-B14F-4D97-AF65-F5344CB8AC3E}">
        <p14:creationId xmlns:p14="http://schemas.microsoft.com/office/powerpoint/2010/main" val="3020956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yellow waves&#10;&#10;Description automatically generated">
            <a:extLst>
              <a:ext uri="{FF2B5EF4-FFF2-40B4-BE49-F238E27FC236}">
                <a16:creationId xmlns:a16="http://schemas.microsoft.com/office/drawing/2014/main" id="{36925344-6517-7A5F-CCCD-101FC4E28BE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762" y="429"/>
            <a:ext cx="12190476" cy="6857143"/>
          </a:xfrm>
          <a:prstGeom prst="rect">
            <a:avLst/>
          </a:prstGeom>
        </p:spPr>
      </p:pic>
      <p:sp>
        <p:nvSpPr>
          <p:cNvPr id="6" name="TextBox 7">
            <a:extLst>
              <a:ext uri="{FF2B5EF4-FFF2-40B4-BE49-F238E27FC236}">
                <a16:creationId xmlns:a16="http://schemas.microsoft.com/office/drawing/2014/main" id="{FEF5CE3B-4610-7549-21AF-DE7435DECB8B}"/>
              </a:ext>
            </a:extLst>
          </p:cNvPr>
          <p:cNvSpPr txBox="1"/>
          <p:nvPr/>
        </p:nvSpPr>
        <p:spPr>
          <a:xfrm>
            <a:off x="7619999" y="5867400"/>
            <a:ext cx="3886201" cy="615553"/>
          </a:xfrm>
          <a:prstGeom prst="rect">
            <a:avLst/>
          </a:prstGeom>
        </p:spPr>
        <p:txBody>
          <a:bodyPr wrap="square" lIns="0" tIns="0" rIns="0" bIns="0" rtlCol="0" anchor="t">
            <a:spAutoFit/>
          </a:bodyPr>
          <a:lstStyle/>
          <a:p>
            <a:pPr algn="r"/>
            <a:r>
              <a:rPr lang="en-US" sz="1600" dirty="0">
                <a:solidFill>
                  <a:srgbClr val="FFFFFF"/>
                </a:solidFill>
                <a:latin typeface="Poppins"/>
              </a:rPr>
              <a:t>For more information visit</a:t>
            </a:r>
          </a:p>
          <a:p>
            <a:pPr algn="r"/>
            <a:r>
              <a:rPr lang="en-US" sz="2400" b="1" dirty="0">
                <a:solidFill>
                  <a:schemeClr val="bg1"/>
                </a:solidFill>
                <a:latin typeface="Poppins"/>
              </a:rPr>
              <a:t>cbtrust.org</a:t>
            </a:r>
            <a:endParaRPr lang="en-US" sz="2400" b="1" dirty="0">
              <a:solidFill>
                <a:srgbClr val="FFFFFF"/>
              </a:solidFill>
              <a:latin typeface="Poppins"/>
            </a:endParaRPr>
          </a:p>
        </p:txBody>
      </p:sp>
      <p:sp>
        <p:nvSpPr>
          <p:cNvPr id="10" name="Freeform 8">
            <a:extLst>
              <a:ext uri="{FF2B5EF4-FFF2-40B4-BE49-F238E27FC236}">
                <a16:creationId xmlns:a16="http://schemas.microsoft.com/office/drawing/2014/main" id="{78D91828-4A8E-210A-C097-13A47E393E37}"/>
              </a:ext>
            </a:extLst>
          </p:cNvPr>
          <p:cNvSpPr>
            <a:spLocks noGrp="1" noRot="1" noMove="1" noResize="1" noEditPoints="1" noAdjustHandles="1" noChangeArrowheads="1" noChangeShapeType="1"/>
          </p:cNvSpPr>
          <p:nvPr/>
        </p:nvSpPr>
        <p:spPr>
          <a:xfrm>
            <a:off x="406400" y="259068"/>
            <a:ext cx="2735104" cy="792485"/>
          </a:xfrm>
          <a:custGeom>
            <a:avLst/>
            <a:gdLst/>
            <a:ahLst/>
            <a:cxnLst/>
            <a:rect l="l" t="t" r="r" b="b"/>
            <a:pathLst>
              <a:path w="9278949" h="2688538">
                <a:moveTo>
                  <a:pt x="0" y="0"/>
                </a:moveTo>
                <a:lnTo>
                  <a:pt x="9278949" y="0"/>
                </a:lnTo>
                <a:lnTo>
                  <a:pt x="9278949" y="2688538"/>
                </a:lnTo>
                <a:lnTo>
                  <a:pt x="0" y="2688538"/>
                </a:lnTo>
                <a:lnTo>
                  <a:pt x="0" y="0"/>
                </a:lnTo>
                <a:close/>
              </a:path>
            </a:pathLst>
          </a:custGeom>
          <a:blipFill>
            <a:blip r:embed="rId4"/>
            <a:stretch>
              <a:fillRect/>
            </a:stretch>
          </a:blipFill>
        </p:spPr>
        <p:txBody>
          <a:bodyPr/>
          <a:lstStyle/>
          <a:p>
            <a:endParaRPr lang="en-US" sz="1200" dirty="0"/>
          </a:p>
        </p:txBody>
      </p:sp>
      <p:pic>
        <p:nvPicPr>
          <p:cNvPr id="2" name="Picture 1" descr="A hand holding a sign&#10;&#10;AI-generated content may be incorrect.">
            <a:extLst>
              <a:ext uri="{FF2B5EF4-FFF2-40B4-BE49-F238E27FC236}">
                <a16:creationId xmlns:a16="http://schemas.microsoft.com/office/drawing/2014/main" id="{18468088-BA0D-022B-AC51-CBB07696448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9121" t="175" r="23770" b="-175"/>
          <a:stretch>
            <a:fillRect/>
          </a:stretch>
        </p:blipFill>
        <p:spPr>
          <a:xfrm>
            <a:off x="462926" y="1310193"/>
            <a:ext cx="4781826" cy="4823431"/>
          </a:xfrm>
          <a:prstGeom prst="rect">
            <a:avLst/>
          </a:prstGeom>
        </p:spPr>
      </p:pic>
      <p:sp>
        <p:nvSpPr>
          <p:cNvPr id="17" name="Rectangle 16">
            <a:extLst>
              <a:ext uri="{FF2B5EF4-FFF2-40B4-BE49-F238E27FC236}">
                <a16:creationId xmlns:a16="http://schemas.microsoft.com/office/drawing/2014/main" id="{683C06E2-891F-3156-988C-C95262D9B300}"/>
              </a:ext>
            </a:extLst>
          </p:cNvPr>
          <p:cNvSpPr/>
          <p:nvPr/>
        </p:nvSpPr>
        <p:spPr>
          <a:xfrm>
            <a:off x="6248400" y="482600"/>
            <a:ext cx="4639788" cy="2821606"/>
          </a:xfrm>
          <a:prstGeom prst="rect">
            <a:avLst/>
          </a:prstGeom>
        </p:spPr>
        <p:txBody>
          <a:bodyPr wrap="square">
            <a:spAutoFit/>
          </a:bodyPr>
          <a:lstStyle/>
          <a:p>
            <a:pPr algn="ctr"/>
            <a:endParaRPr lang="en-US" sz="1200" dirty="0"/>
          </a:p>
          <a:p>
            <a:pPr algn="ctr"/>
            <a:r>
              <a:rPr lang="en-US" sz="1467" b="1" dirty="0"/>
              <a:t> </a:t>
            </a:r>
          </a:p>
          <a:p>
            <a:pPr algn="ctr"/>
            <a:endParaRPr lang="en-US" sz="1467" b="1" dirty="0"/>
          </a:p>
          <a:p>
            <a:pPr algn="ctr"/>
            <a:r>
              <a:rPr lang="en-US" sz="2000" dirty="0"/>
              <a:t>Lianna Gomori-Ruben</a:t>
            </a:r>
          </a:p>
          <a:p>
            <a:pPr algn="ctr"/>
            <a:r>
              <a:rPr lang="en-US" sz="2000" dirty="0"/>
              <a:t>Urban Trees Senior Program Officer</a:t>
            </a:r>
          </a:p>
          <a:p>
            <a:pPr algn="ctr"/>
            <a:r>
              <a:rPr lang="en-US" sz="2000" dirty="0">
                <a:hlinkClick r:id="rId7"/>
              </a:rPr>
              <a:t>Lgomori-ruben@cbtrust.org</a:t>
            </a:r>
            <a:endParaRPr lang="en-US" sz="2000" dirty="0"/>
          </a:p>
          <a:p>
            <a:pPr algn="ctr"/>
            <a:r>
              <a:rPr lang="en-US" sz="2000" dirty="0"/>
              <a:t>410-974-2941 </a:t>
            </a:r>
            <a:r>
              <a:rPr lang="en-US" sz="2000" dirty="0" err="1"/>
              <a:t>ext</a:t>
            </a:r>
            <a:r>
              <a:rPr lang="en-US" sz="2000" dirty="0"/>
              <a:t> 112 </a:t>
            </a:r>
          </a:p>
          <a:p>
            <a:pPr algn="ctr"/>
            <a:endParaRPr lang="en-US" sz="1467" dirty="0"/>
          </a:p>
          <a:p>
            <a:pPr algn="ctr"/>
            <a:endParaRPr lang="en-US" sz="1467" dirty="0"/>
          </a:p>
          <a:p>
            <a:pPr algn="ctr"/>
            <a:r>
              <a:rPr lang="en-US" sz="1467" dirty="0"/>
              <a:t> </a:t>
            </a:r>
          </a:p>
          <a:p>
            <a:pPr algn="ctr"/>
            <a:endParaRPr lang="en-US" sz="1200" dirty="0"/>
          </a:p>
        </p:txBody>
      </p:sp>
    </p:spTree>
    <p:extLst>
      <p:ext uri="{BB962C8B-B14F-4D97-AF65-F5344CB8AC3E}">
        <p14:creationId xmlns:p14="http://schemas.microsoft.com/office/powerpoint/2010/main" val="642903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EEA9E62-44C1-EB76-78F1-502DB9DEA6FA}"/>
              </a:ext>
            </a:extLst>
          </p:cNvPr>
          <p:cNvGrpSpPr>
            <a:grpSpLocks noGrp="1" noUngrp="1" noRot="1" noMove="1" noResize="1"/>
          </p:cNvGrpSpPr>
          <p:nvPr/>
        </p:nvGrpSpPr>
        <p:grpSpPr>
          <a:xfrm>
            <a:off x="0" y="0"/>
            <a:ext cx="12192001" cy="6858000"/>
            <a:chOff x="0" y="0"/>
            <a:chExt cx="18288001" cy="10287000"/>
          </a:xfrm>
        </p:grpSpPr>
        <p:sp>
          <p:nvSpPr>
            <p:cNvPr id="4" name="Rectangle 3">
              <a:extLst>
                <a:ext uri="{FF2B5EF4-FFF2-40B4-BE49-F238E27FC236}">
                  <a16:creationId xmlns:a16="http://schemas.microsoft.com/office/drawing/2014/main" id="{571CA2CD-C050-9E7D-5A01-51B0EE4A4553}"/>
                </a:ext>
              </a:extLst>
            </p:cNvPr>
            <p:cNvSpPr>
              <a:spLocks noGrp="1" noRot="1" noMove="1" noResize="1" noEditPoints="1" noAdjustHandles="1" noChangeArrowheads="1" noChangeShapeType="1"/>
            </p:cNvSpPr>
            <p:nvPr/>
          </p:nvSpPr>
          <p:spPr>
            <a:xfrm rot="5400000">
              <a:off x="8733912" y="-7511489"/>
              <a:ext cx="1163077" cy="17945101"/>
            </a:xfrm>
            <a:prstGeom prst="rect">
              <a:avLst/>
            </a:prstGeom>
            <a:solidFill>
              <a:srgbClr val="0067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Rectangle 2">
              <a:extLst>
                <a:ext uri="{FF2B5EF4-FFF2-40B4-BE49-F238E27FC236}">
                  <a16:creationId xmlns:a16="http://schemas.microsoft.com/office/drawing/2014/main" id="{C29FD3ED-662D-E584-6A67-39FC2D29E69B}"/>
                </a:ext>
              </a:extLst>
            </p:cNvPr>
            <p:cNvSpPr>
              <a:spLocks noGrp="1" noRot="1" noMove="1" noResize="1" noEditPoints="1" noAdjustHandles="1" noChangeArrowheads="1" noChangeShapeType="1"/>
            </p:cNvSpPr>
            <p:nvPr/>
          </p:nvSpPr>
          <p:spPr>
            <a:xfrm>
              <a:off x="0" y="0"/>
              <a:ext cx="2362200" cy="10287000"/>
            </a:xfrm>
            <a:prstGeom prst="rect">
              <a:avLst/>
            </a:prstGeom>
            <a:solidFill>
              <a:srgbClr val="0067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 name="Picture 4" descr="Logo, company name&#10;&#10;Description automatically generated">
              <a:extLst>
                <a:ext uri="{FF2B5EF4-FFF2-40B4-BE49-F238E27FC236}">
                  <a16:creationId xmlns:a16="http://schemas.microsoft.com/office/drawing/2014/main" id="{4FAC4EEE-92D8-053C-A0E5-AD8D689385ED}"/>
                </a:ext>
              </a:extLst>
            </p:cNvPr>
            <p:cNvPicPr>
              <a:picLocks noGrp="1" noRot="1" noChangeAspect="1" noMove="1" noResize="1" noEditPoints="1" noAdjustHandles="1" noChangeArrowheads="1" noChangeShapeType="1" noCrop="1"/>
            </p:cNvPicPr>
            <p:nvPr/>
          </p:nvPicPr>
          <p:blipFill>
            <a:blip r:embed="rId3"/>
            <a:stretch>
              <a:fillRect/>
            </a:stretch>
          </p:blipFill>
          <p:spPr>
            <a:xfrm>
              <a:off x="538943" y="893006"/>
              <a:ext cx="1284313" cy="1149594"/>
            </a:xfrm>
            <a:prstGeom prst="rect">
              <a:avLst/>
            </a:prstGeom>
          </p:spPr>
        </p:pic>
        <p:sp>
          <p:nvSpPr>
            <p:cNvPr id="6" name="TextBox 5">
              <a:extLst>
                <a:ext uri="{FF2B5EF4-FFF2-40B4-BE49-F238E27FC236}">
                  <a16:creationId xmlns:a16="http://schemas.microsoft.com/office/drawing/2014/main" id="{92B60430-8A78-B1B3-67C2-4E7830E0FDDA}"/>
                </a:ext>
              </a:extLst>
            </p:cNvPr>
            <p:cNvSpPr txBox="1">
              <a:spLocks noGrp="1" noRot="1" noMove="1" noResize="1" noEditPoints="1" noAdjustHandles="1" noChangeArrowheads="1" noChangeShapeType="1"/>
            </p:cNvSpPr>
            <p:nvPr/>
          </p:nvSpPr>
          <p:spPr>
            <a:xfrm>
              <a:off x="1" y="9346169"/>
              <a:ext cx="2362200" cy="369332"/>
            </a:xfrm>
            <a:prstGeom prst="rect">
              <a:avLst/>
            </a:prstGeom>
          </p:spPr>
          <p:txBody>
            <a:bodyPr wrap="square" lIns="0" tIns="0" rIns="0" bIns="0" rtlCol="0" anchor="t">
              <a:spAutoFit/>
            </a:bodyPr>
            <a:lstStyle/>
            <a:p>
              <a:pPr algn="ctr"/>
              <a:r>
                <a:rPr lang="en-US" sz="1600" b="1" dirty="0">
                  <a:solidFill>
                    <a:schemeClr val="bg1"/>
                  </a:solidFill>
                  <a:latin typeface="Poppins"/>
                </a:rPr>
                <a:t>cbtrust.org</a:t>
              </a:r>
            </a:p>
          </p:txBody>
        </p:sp>
      </p:grpSp>
      <p:sp>
        <p:nvSpPr>
          <p:cNvPr id="15" name="TextBox 12">
            <a:extLst>
              <a:ext uri="{FF2B5EF4-FFF2-40B4-BE49-F238E27FC236}">
                <a16:creationId xmlns:a16="http://schemas.microsoft.com/office/drawing/2014/main" id="{5E930723-C07D-8525-2D8B-FE6E776D9935}"/>
              </a:ext>
            </a:extLst>
          </p:cNvPr>
          <p:cNvSpPr txBox="1"/>
          <p:nvPr/>
        </p:nvSpPr>
        <p:spPr>
          <a:xfrm>
            <a:off x="1823720" y="751013"/>
            <a:ext cx="9860280" cy="451342"/>
          </a:xfrm>
          <a:prstGeom prst="rect">
            <a:avLst/>
          </a:prstGeom>
        </p:spPr>
        <p:txBody>
          <a:bodyPr wrap="square" lIns="0" tIns="0" rIns="0" bIns="0" rtlCol="0" anchor="t">
            <a:spAutoFit/>
          </a:bodyPr>
          <a:lstStyle/>
          <a:p>
            <a:r>
              <a:rPr lang="en-US" sz="2933" dirty="0">
                <a:solidFill>
                  <a:schemeClr val="bg1"/>
                </a:solidFill>
                <a:latin typeface="Poppins Bold"/>
              </a:rPr>
              <a:t>Agenda</a:t>
            </a:r>
          </a:p>
        </p:txBody>
      </p:sp>
      <p:sp>
        <p:nvSpPr>
          <p:cNvPr id="16" name="TextBox 15">
            <a:extLst>
              <a:ext uri="{FF2B5EF4-FFF2-40B4-BE49-F238E27FC236}">
                <a16:creationId xmlns:a16="http://schemas.microsoft.com/office/drawing/2014/main" id="{016A139D-0907-0BFC-A347-EE32753CA3D0}"/>
              </a:ext>
            </a:extLst>
          </p:cNvPr>
          <p:cNvSpPr txBox="1"/>
          <p:nvPr/>
        </p:nvSpPr>
        <p:spPr>
          <a:xfrm>
            <a:off x="1823720" y="2189338"/>
            <a:ext cx="7312966" cy="2174891"/>
          </a:xfrm>
          <a:prstGeom prst="rect">
            <a:avLst/>
          </a:prstGeom>
        </p:spPr>
        <p:txBody>
          <a:bodyPr wrap="square" lIns="0" tIns="0" rIns="0" bIns="0" rtlCol="0" anchor="t">
            <a:spAutoFit/>
          </a:bodyPr>
          <a:lstStyle/>
          <a:p>
            <a:pPr marL="457200" indent="-457200">
              <a:buFont typeface="Arial" panose="020B0604020202020204" pitchFamily="34" charset="0"/>
              <a:buChar char="•"/>
            </a:pPr>
            <a:endParaRPr lang="en-US" sz="2000" spc="-24" dirty="0">
              <a:solidFill>
                <a:srgbClr val="404040"/>
              </a:solidFill>
              <a:latin typeface="Open Sans "/>
            </a:endParaRPr>
          </a:p>
          <a:p>
            <a:pPr marL="457200" indent="-457200">
              <a:buFont typeface="Arial" panose="020B0604020202020204" pitchFamily="34" charset="0"/>
              <a:buChar char="•"/>
            </a:pPr>
            <a:r>
              <a:rPr lang="en-US" sz="2000" dirty="0">
                <a:latin typeface="Open Sans "/>
              </a:rPr>
              <a:t>Grant Program Overview</a:t>
            </a:r>
          </a:p>
          <a:p>
            <a:pPr marL="457200" indent="-457200">
              <a:buFont typeface="Arial" panose="020B0604020202020204" pitchFamily="34" charset="0"/>
              <a:buChar char="•"/>
            </a:pPr>
            <a:r>
              <a:rPr lang="en-US" sz="2000" dirty="0">
                <a:latin typeface="Open Sans "/>
              </a:rPr>
              <a:t>Review Request for Proposals (RFP)</a:t>
            </a:r>
          </a:p>
          <a:p>
            <a:pPr marL="457200" indent="-457200">
              <a:buFont typeface="Arial" panose="020B0604020202020204" pitchFamily="34" charset="0"/>
              <a:buChar char="•"/>
            </a:pPr>
            <a:r>
              <a:rPr lang="en-US" sz="2000" dirty="0">
                <a:latin typeface="Open Sans "/>
              </a:rPr>
              <a:t>Application and Review Process</a:t>
            </a:r>
          </a:p>
          <a:p>
            <a:pPr marL="457200" indent="-457200">
              <a:buFont typeface="Arial" panose="020B0604020202020204" pitchFamily="34" charset="0"/>
              <a:buChar char="•"/>
            </a:pPr>
            <a:r>
              <a:rPr lang="en-US" sz="2000" dirty="0">
                <a:latin typeface="Open Sans "/>
              </a:rPr>
              <a:t>Resources</a:t>
            </a:r>
          </a:p>
          <a:p>
            <a:pPr marL="457200" indent="-457200">
              <a:buFont typeface="Arial" panose="020B0604020202020204" pitchFamily="34" charset="0"/>
              <a:buChar char="•"/>
            </a:pPr>
            <a:r>
              <a:rPr lang="en-US" sz="2000" dirty="0">
                <a:latin typeface="Open Sans "/>
              </a:rPr>
              <a:t>Questions/Answers</a:t>
            </a:r>
          </a:p>
          <a:p>
            <a:endParaRPr lang="en-US" sz="2133" b="1" dirty="0">
              <a:solidFill>
                <a:schemeClr val="tx1">
                  <a:lumMod val="75000"/>
                  <a:lumOff val="25000"/>
                </a:schemeClr>
              </a:solidFill>
              <a:latin typeface="Poppins"/>
            </a:endParaRPr>
          </a:p>
        </p:txBody>
      </p:sp>
      <p:pic>
        <p:nvPicPr>
          <p:cNvPr id="9" name="Picture 8">
            <a:extLst>
              <a:ext uri="{FF2B5EF4-FFF2-40B4-BE49-F238E27FC236}">
                <a16:creationId xmlns:a16="http://schemas.microsoft.com/office/drawing/2014/main" id="{CCF17351-3AC2-A561-66B0-4A85925C0B1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92540" y="2136146"/>
            <a:ext cx="2254581" cy="3005420"/>
          </a:xfrm>
          <a:prstGeom prst="rect">
            <a:avLst/>
          </a:prstGeom>
        </p:spPr>
      </p:pic>
      <p:sp>
        <p:nvSpPr>
          <p:cNvPr id="2" name="TextBox 1">
            <a:extLst>
              <a:ext uri="{FF2B5EF4-FFF2-40B4-BE49-F238E27FC236}">
                <a16:creationId xmlns:a16="http://schemas.microsoft.com/office/drawing/2014/main" id="{1BE07FA8-9876-34E2-8E04-64B4ED68110B}"/>
              </a:ext>
            </a:extLst>
          </p:cNvPr>
          <p:cNvSpPr txBox="1"/>
          <p:nvPr/>
        </p:nvSpPr>
        <p:spPr>
          <a:xfrm>
            <a:off x="8818244" y="5210563"/>
            <a:ext cx="2403171" cy="553998"/>
          </a:xfrm>
          <a:prstGeom prst="rect">
            <a:avLst/>
          </a:prstGeom>
          <a:noFill/>
        </p:spPr>
        <p:txBody>
          <a:bodyPr wrap="square" rtlCol="0">
            <a:spAutoFit/>
          </a:bodyPr>
          <a:lstStyle/>
          <a:p>
            <a:pPr algn="ctr"/>
            <a:r>
              <a:rPr lang="en-US" sz="1500" dirty="0"/>
              <a:t>Franklin Square Community Association</a:t>
            </a:r>
          </a:p>
        </p:txBody>
      </p:sp>
    </p:spTree>
    <p:extLst>
      <p:ext uri="{BB962C8B-B14F-4D97-AF65-F5344CB8AC3E}">
        <p14:creationId xmlns:p14="http://schemas.microsoft.com/office/powerpoint/2010/main" val="2120546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BC6D01D-C0DF-320C-CE3C-6FFBD5A8CA78}"/>
              </a:ext>
            </a:extLst>
          </p:cNvPr>
          <p:cNvGrpSpPr>
            <a:grpSpLocks noGrp="1" noUngrp="1" noRot="1" noMove="1" noResize="1"/>
          </p:cNvGrpSpPr>
          <p:nvPr/>
        </p:nvGrpSpPr>
        <p:grpSpPr>
          <a:xfrm>
            <a:off x="0" y="0"/>
            <a:ext cx="12192001" cy="6858000"/>
            <a:chOff x="0" y="0"/>
            <a:chExt cx="18288001" cy="10287000"/>
          </a:xfrm>
        </p:grpSpPr>
        <p:sp>
          <p:nvSpPr>
            <p:cNvPr id="4" name="Rectangle 3">
              <a:extLst>
                <a:ext uri="{FF2B5EF4-FFF2-40B4-BE49-F238E27FC236}">
                  <a16:creationId xmlns:a16="http://schemas.microsoft.com/office/drawing/2014/main" id="{571CA2CD-C050-9E7D-5A01-51B0EE4A4553}"/>
                </a:ext>
              </a:extLst>
            </p:cNvPr>
            <p:cNvSpPr>
              <a:spLocks noGrp="1" noRot="1" noMove="1" noResize="1" noEditPoints="1" noAdjustHandles="1" noChangeArrowheads="1" noChangeShapeType="1"/>
            </p:cNvSpPr>
            <p:nvPr/>
          </p:nvSpPr>
          <p:spPr>
            <a:xfrm rot="5400000">
              <a:off x="8733912" y="-7511489"/>
              <a:ext cx="1163077" cy="17945101"/>
            </a:xfrm>
            <a:prstGeom prst="rect">
              <a:avLst/>
            </a:prstGeom>
            <a:solidFill>
              <a:srgbClr val="00A3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Rectangle 2">
              <a:extLst>
                <a:ext uri="{FF2B5EF4-FFF2-40B4-BE49-F238E27FC236}">
                  <a16:creationId xmlns:a16="http://schemas.microsoft.com/office/drawing/2014/main" id="{C29FD3ED-662D-E584-6A67-39FC2D29E69B}"/>
                </a:ext>
              </a:extLst>
            </p:cNvPr>
            <p:cNvSpPr>
              <a:spLocks noGrp="1" noRot="1" noMove="1" noResize="1" noEditPoints="1" noAdjustHandles="1" noChangeArrowheads="1" noChangeShapeType="1"/>
            </p:cNvSpPr>
            <p:nvPr/>
          </p:nvSpPr>
          <p:spPr>
            <a:xfrm>
              <a:off x="0" y="0"/>
              <a:ext cx="2362200" cy="10287000"/>
            </a:xfrm>
            <a:prstGeom prst="rect">
              <a:avLst/>
            </a:prstGeom>
            <a:solidFill>
              <a:srgbClr val="00A3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 name="Picture 4" descr="Logo, company name&#10;&#10;Description automatically generated">
              <a:extLst>
                <a:ext uri="{FF2B5EF4-FFF2-40B4-BE49-F238E27FC236}">
                  <a16:creationId xmlns:a16="http://schemas.microsoft.com/office/drawing/2014/main" id="{4FAC4EEE-92D8-053C-A0E5-AD8D689385ED}"/>
                </a:ext>
              </a:extLst>
            </p:cNvPr>
            <p:cNvPicPr>
              <a:picLocks noGrp="1" noRot="1" noChangeAspect="1" noMove="1" noResize="1" noEditPoints="1" noAdjustHandles="1" noChangeArrowheads="1" noChangeShapeType="1" noCrop="1"/>
            </p:cNvPicPr>
            <p:nvPr/>
          </p:nvPicPr>
          <p:blipFill>
            <a:blip r:embed="rId3"/>
            <a:stretch>
              <a:fillRect/>
            </a:stretch>
          </p:blipFill>
          <p:spPr>
            <a:xfrm>
              <a:off x="538943" y="893006"/>
              <a:ext cx="1284313" cy="1149594"/>
            </a:xfrm>
            <a:prstGeom prst="rect">
              <a:avLst/>
            </a:prstGeom>
          </p:spPr>
        </p:pic>
        <p:sp>
          <p:nvSpPr>
            <p:cNvPr id="6" name="TextBox 5">
              <a:extLst>
                <a:ext uri="{FF2B5EF4-FFF2-40B4-BE49-F238E27FC236}">
                  <a16:creationId xmlns:a16="http://schemas.microsoft.com/office/drawing/2014/main" id="{92B60430-8A78-B1B3-67C2-4E7830E0FDDA}"/>
                </a:ext>
              </a:extLst>
            </p:cNvPr>
            <p:cNvSpPr txBox="1">
              <a:spLocks noGrp="1" noRot="1" noMove="1" noResize="1" noEditPoints="1" noAdjustHandles="1" noChangeArrowheads="1" noChangeShapeType="1"/>
            </p:cNvSpPr>
            <p:nvPr/>
          </p:nvSpPr>
          <p:spPr>
            <a:xfrm>
              <a:off x="1" y="9346169"/>
              <a:ext cx="2362200" cy="369332"/>
            </a:xfrm>
            <a:prstGeom prst="rect">
              <a:avLst/>
            </a:prstGeom>
          </p:spPr>
          <p:txBody>
            <a:bodyPr wrap="square" lIns="0" tIns="0" rIns="0" bIns="0" rtlCol="0" anchor="t">
              <a:spAutoFit/>
            </a:bodyPr>
            <a:lstStyle/>
            <a:p>
              <a:pPr algn="ctr"/>
              <a:r>
                <a:rPr lang="en-US" sz="1600" b="1" dirty="0">
                  <a:solidFill>
                    <a:schemeClr val="bg1"/>
                  </a:solidFill>
                  <a:latin typeface="Poppins"/>
                </a:rPr>
                <a:t>cbtrust.org</a:t>
              </a:r>
            </a:p>
          </p:txBody>
        </p:sp>
      </p:grpSp>
      <p:sp>
        <p:nvSpPr>
          <p:cNvPr id="15" name="TextBox 12">
            <a:extLst>
              <a:ext uri="{FF2B5EF4-FFF2-40B4-BE49-F238E27FC236}">
                <a16:creationId xmlns:a16="http://schemas.microsoft.com/office/drawing/2014/main" id="{5E930723-C07D-8525-2D8B-FE6E776D9935}"/>
              </a:ext>
            </a:extLst>
          </p:cNvPr>
          <p:cNvSpPr txBox="1"/>
          <p:nvPr/>
        </p:nvSpPr>
        <p:spPr>
          <a:xfrm>
            <a:off x="1823720" y="751013"/>
            <a:ext cx="9860280" cy="451342"/>
          </a:xfrm>
          <a:prstGeom prst="rect">
            <a:avLst/>
          </a:prstGeom>
        </p:spPr>
        <p:txBody>
          <a:bodyPr wrap="square" lIns="0" tIns="0" rIns="0" bIns="0" rtlCol="0" anchor="t">
            <a:spAutoFit/>
          </a:bodyPr>
          <a:lstStyle/>
          <a:p>
            <a:r>
              <a:rPr lang="en-US" sz="2933" dirty="0">
                <a:solidFill>
                  <a:schemeClr val="bg1"/>
                </a:solidFill>
                <a:latin typeface="Poppins Bold"/>
              </a:rPr>
              <a:t>The Urban Trees Program</a:t>
            </a:r>
          </a:p>
        </p:txBody>
      </p:sp>
      <p:sp>
        <p:nvSpPr>
          <p:cNvPr id="16" name="TextBox 15">
            <a:extLst>
              <a:ext uri="{FF2B5EF4-FFF2-40B4-BE49-F238E27FC236}">
                <a16:creationId xmlns:a16="http://schemas.microsoft.com/office/drawing/2014/main" id="{016A139D-0907-0BFC-A347-EE32753CA3D0}"/>
              </a:ext>
            </a:extLst>
          </p:cNvPr>
          <p:cNvSpPr txBox="1"/>
          <p:nvPr/>
        </p:nvSpPr>
        <p:spPr>
          <a:xfrm>
            <a:off x="1823720" y="1708759"/>
            <a:ext cx="9860280" cy="2174891"/>
          </a:xfrm>
          <a:prstGeom prst="rect">
            <a:avLst/>
          </a:prstGeom>
        </p:spPr>
        <p:txBody>
          <a:bodyPr wrap="square" lIns="0" tIns="0" rIns="0" bIns="0" rtlCol="0" anchor="t">
            <a:spAutoFit/>
          </a:bodyPr>
          <a:lstStyle/>
          <a:p>
            <a:pPr marL="342917" indent="-342917">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Originated in the Tree Solutions Now Act of 2021 </a:t>
            </a:r>
          </a:p>
          <a:p>
            <a:pPr marL="342917" indent="-342917">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17" indent="-342917">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Called for by the Maryland General Assembly as a component of the 5,000,000-tree goal by 2031 towards planting 10% in urban underserved areas. </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17" indent="-342917">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Funds are for planning, implementing, and maintaining trees (as per statute).</a:t>
            </a:r>
          </a:p>
          <a:p>
            <a:pPr marL="342917" indent="-342917">
              <a:buFont typeface="Arial" panose="020B0604020202020204" pitchFamily="34" charset="0"/>
              <a:buChar char="•"/>
            </a:pPr>
            <a:endParaRPr lang="en-US" sz="2133" dirty="0">
              <a:latin typeface="Open Sans Light Bold"/>
            </a:endParaRPr>
          </a:p>
        </p:txBody>
      </p:sp>
      <p:pic>
        <p:nvPicPr>
          <p:cNvPr id="8" name="Picture 7">
            <a:extLst>
              <a:ext uri="{FF2B5EF4-FFF2-40B4-BE49-F238E27FC236}">
                <a16:creationId xmlns:a16="http://schemas.microsoft.com/office/drawing/2014/main" id="{67F41603-7199-417A-8E8F-A792B1F2802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97841" y="4394201"/>
            <a:ext cx="3285375" cy="2134387"/>
          </a:xfrm>
          <a:prstGeom prst="rect">
            <a:avLst/>
          </a:prstGeom>
          <a:ln w="38100">
            <a:solidFill>
              <a:srgbClr val="0DB2D4"/>
            </a:solidFill>
          </a:ln>
        </p:spPr>
      </p:pic>
      <p:pic>
        <p:nvPicPr>
          <p:cNvPr id="9" name="Picture 8">
            <a:extLst>
              <a:ext uri="{FF2B5EF4-FFF2-40B4-BE49-F238E27FC236}">
                <a16:creationId xmlns:a16="http://schemas.microsoft.com/office/drawing/2014/main" id="{89083605-E5E1-2A80-7DFF-04CE657987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5273824" y="4394201"/>
            <a:ext cx="3057305" cy="2134387"/>
          </a:xfrm>
          <a:prstGeom prst="rect">
            <a:avLst/>
          </a:prstGeom>
          <a:noFill/>
          <a:ln w="38100">
            <a:solidFill>
              <a:srgbClr val="0DB2D4"/>
            </a:solid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D0F232F2-07AA-8F2A-5E04-E814DA818C5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586652" y="4394201"/>
            <a:ext cx="3193689" cy="2134387"/>
          </a:xfrm>
          <a:prstGeom prst="rect">
            <a:avLst/>
          </a:prstGeom>
          <a:ln w="38100">
            <a:solidFill>
              <a:srgbClr val="0DB2D4"/>
            </a:solidFill>
          </a:ln>
        </p:spPr>
      </p:pic>
      <p:pic>
        <p:nvPicPr>
          <p:cNvPr id="7" name="Picture 6" descr="A picture containing text, font, graphics, tree&#10;&#10;Description automatically generated">
            <a:extLst>
              <a:ext uri="{FF2B5EF4-FFF2-40B4-BE49-F238E27FC236}">
                <a16:creationId xmlns:a16="http://schemas.microsoft.com/office/drawing/2014/main" id="{DB78CCB8-4533-768C-2712-D24285B9B6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29788" y="37714"/>
            <a:ext cx="2453248" cy="1759374"/>
          </a:xfrm>
          <a:prstGeom prst="rect">
            <a:avLst/>
          </a:prstGeom>
        </p:spPr>
      </p:pic>
    </p:spTree>
    <p:extLst>
      <p:ext uri="{BB962C8B-B14F-4D97-AF65-F5344CB8AC3E}">
        <p14:creationId xmlns:p14="http://schemas.microsoft.com/office/powerpoint/2010/main" val="3255215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3A58AED-FAA1-2BAA-0F85-351C57D84CF8}"/>
              </a:ext>
            </a:extLst>
          </p:cNvPr>
          <p:cNvGrpSpPr>
            <a:grpSpLocks noGrp="1" noUngrp="1" noRot="1" noMove="1" noResize="1"/>
          </p:cNvGrpSpPr>
          <p:nvPr/>
        </p:nvGrpSpPr>
        <p:grpSpPr>
          <a:xfrm>
            <a:off x="0" y="0"/>
            <a:ext cx="12192001" cy="6858000"/>
            <a:chOff x="0" y="0"/>
            <a:chExt cx="18288001" cy="10287000"/>
          </a:xfrm>
        </p:grpSpPr>
        <p:sp>
          <p:nvSpPr>
            <p:cNvPr id="4" name="Rectangle 3">
              <a:extLst>
                <a:ext uri="{FF2B5EF4-FFF2-40B4-BE49-F238E27FC236}">
                  <a16:creationId xmlns:a16="http://schemas.microsoft.com/office/drawing/2014/main" id="{571CA2CD-C050-9E7D-5A01-51B0EE4A4553}"/>
                </a:ext>
              </a:extLst>
            </p:cNvPr>
            <p:cNvSpPr>
              <a:spLocks noGrp="1" noRot="1" noMove="1" noResize="1" noEditPoints="1" noAdjustHandles="1" noChangeArrowheads="1" noChangeShapeType="1"/>
            </p:cNvSpPr>
            <p:nvPr/>
          </p:nvSpPr>
          <p:spPr>
            <a:xfrm rot="5400000">
              <a:off x="8733912" y="-7511489"/>
              <a:ext cx="1163077" cy="17945101"/>
            </a:xfrm>
            <a:prstGeom prst="rect">
              <a:avLst/>
            </a:prstGeom>
            <a:solidFill>
              <a:srgbClr val="58B9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Rectangle 2">
              <a:extLst>
                <a:ext uri="{FF2B5EF4-FFF2-40B4-BE49-F238E27FC236}">
                  <a16:creationId xmlns:a16="http://schemas.microsoft.com/office/drawing/2014/main" id="{C29FD3ED-662D-E584-6A67-39FC2D29E69B}"/>
                </a:ext>
              </a:extLst>
            </p:cNvPr>
            <p:cNvSpPr>
              <a:spLocks noGrp="1" noRot="1" noMove="1" noResize="1" noEditPoints="1" noAdjustHandles="1" noChangeArrowheads="1" noChangeShapeType="1"/>
            </p:cNvSpPr>
            <p:nvPr/>
          </p:nvSpPr>
          <p:spPr>
            <a:xfrm>
              <a:off x="0" y="0"/>
              <a:ext cx="2362200" cy="10287000"/>
            </a:xfrm>
            <a:prstGeom prst="rect">
              <a:avLst/>
            </a:prstGeom>
            <a:solidFill>
              <a:srgbClr val="58B9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 name="Picture 4" descr="Logo, company name&#10;&#10;Description automatically generated">
              <a:extLst>
                <a:ext uri="{FF2B5EF4-FFF2-40B4-BE49-F238E27FC236}">
                  <a16:creationId xmlns:a16="http://schemas.microsoft.com/office/drawing/2014/main" id="{4FAC4EEE-92D8-053C-A0E5-AD8D689385ED}"/>
                </a:ext>
              </a:extLst>
            </p:cNvPr>
            <p:cNvPicPr>
              <a:picLocks noGrp="1" noRot="1" noChangeAspect="1" noMove="1" noResize="1" noEditPoints="1" noAdjustHandles="1" noChangeArrowheads="1" noChangeShapeType="1" noCrop="1"/>
            </p:cNvPicPr>
            <p:nvPr/>
          </p:nvPicPr>
          <p:blipFill>
            <a:blip r:embed="rId3"/>
            <a:stretch>
              <a:fillRect/>
            </a:stretch>
          </p:blipFill>
          <p:spPr>
            <a:xfrm>
              <a:off x="538943" y="893006"/>
              <a:ext cx="1284313" cy="1149594"/>
            </a:xfrm>
            <a:prstGeom prst="rect">
              <a:avLst/>
            </a:prstGeom>
          </p:spPr>
        </p:pic>
        <p:sp>
          <p:nvSpPr>
            <p:cNvPr id="6" name="TextBox 5">
              <a:extLst>
                <a:ext uri="{FF2B5EF4-FFF2-40B4-BE49-F238E27FC236}">
                  <a16:creationId xmlns:a16="http://schemas.microsoft.com/office/drawing/2014/main" id="{92B60430-8A78-B1B3-67C2-4E7830E0FDDA}"/>
                </a:ext>
              </a:extLst>
            </p:cNvPr>
            <p:cNvSpPr txBox="1">
              <a:spLocks noGrp="1" noRot="1" noMove="1" noResize="1" noEditPoints="1" noAdjustHandles="1" noChangeArrowheads="1" noChangeShapeType="1"/>
            </p:cNvSpPr>
            <p:nvPr/>
          </p:nvSpPr>
          <p:spPr>
            <a:xfrm>
              <a:off x="1" y="9346169"/>
              <a:ext cx="2362200" cy="369332"/>
            </a:xfrm>
            <a:prstGeom prst="rect">
              <a:avLst/>
            </a:prstGeom>
          </p:spPr>
          <p:txBody>
            <a:bodyPr wrap="square" lIns="0" tIns="0" rIns="0" bIns="0" rtlCol="0" anchor="t">
              <a:spAutoFit/>
            </a:bodyPr>
            <a:lstStyle/>
            <a:p>
              <a:pPr algn="ctr"/>
              <a:r>
                <a:rPr lang="en-US" sz="1600" b="1" dirty="0">
                  <a:solidFill>
                    <a:schemeClr val="bg1"/>
                  </a:solidFill>
                  <a:latin typeface="Poppins"/>
                </a:rPr>
                <a:t>cbtrust.org</a:t>
              </a:r>
            </a:p>
          </p:txBody>
        </p:sp>
      </p:grpSp>
      <p:sp>
        <p:nvSpPr>
          <p:cNvPr id="15" name="TextBox 12">
            <a:extLst>
              <a:ext uri="{FF2B5EF4-FFF2-40B4-BE49-F238E27FC236}">
                <a16:creationId xmlns:a16="http://schemas.microsoft.com/office/drawing/2014/main" id="{5E930723-C07D-8525-2D8B-FE6E776D9935}"/>
              </a:ext>
            </a:extLst>
          </p:cNvPr>
          <p:cNvSpPr txBox="1"/>
          <p:nvPr/>
        </p:nvSpPr>
        <p:spPr>
          <a:xfrm>
            <a:off x="1823720" y="751013"/>
            <a:ext cx="9860280" cy="451342"/>
          </a:xfrm>
          <a:prstGeom prst="rect">
            <a:avLst/>
          </a:prstGeom>
        </p:spPr>
        <p:txBody>
          <a:bodyPr wrap="square" lIns="0" tIns="0" rIns="0" bIns="0" rtlCol="0" anchor="t">
            <a:spAutoFit/>
          </a:bodyPr>
          <a:lstStyle/>
          <a:p>
            <a:r>
              <a:rPr lang="en-US" sz="2933" dirty="0">
                <a:solidFill>
                  <a:schemeClr val="bg1"/>
                </a:solidFill>
                <a:latin typeface="Poppins Bold"/>
              </a:rPr>
              <a:t> Why urban trees?</a:t>
            </a:r>
          </a:p>
        </p:txBody>
      </p:sp>
      <p:sp>
        <p:nvSpPr>
          <p:cNvPr id="16" name="TextBox 15">
            <a:extLst>
              <a:ext uri="{FF2B5EF4-FFF2-40B4-BE49-F238E27FC236}">
                <a16:creationId xmlns:a16="http://schemas.microsoft.com/office/drawing/2014/main" id="{016A139D-0907-0BFC-A347-EE32753CA3D0}"/>
              </a:ext>
            </a:extLst>
          </p:cNvPr>
          <p:cNvSpPr txBox="1"/>
          <p:nvPr/>
        </p:nvSpPr>
        <p:spPr>
          <a:xfrm>
            <a:off x="1780391" y="1225423"/>
            <a:ext cx="10165080" cy="369332"/>
          </a:xfrm>
          <a:prstGeom prst="rect">
            <a:avLst/>
          </a:prstGeom>
        </p:spPr>
        <p:txBody>
          <a:bodyPr wrap="square" lIns="0" tIns="0" rIns="0" bIns="0" rtlCol="0" anchor="t">
            <a:spAutoFit/>
          </a:bodyPr>
          <a:lstStyle/>
          <a:p>
            <a:endParaRPr lang="en-US" sz="1200" dirty="0"/>
          </a:p>
          <a:p>
            <a:r>
              <a:rPr lang="en-US" sz="1200" dirty="0"/>
              <a:t> </a:t>
            </a:r>
            <a:endParaRPr lang="en-US" sz="2400" dirty="0"/>
          </a:p>
        </p:txBody>
      </p:sp>
      <p:sp>
        <p:nvSpPr>
          <p:cNvPr id="17" name="TextBox 13">
            <a:extLst>
              <a:ext uri="{FF2B5EF4-FFF2-40B4-BE49-F238E27FC236}">
                <a16:creationId xmlns:a16="http://schemas.microsoft.com/office/drawing/2014/main" id="{526F38F0-815F-7A66-AF6B-642B74BB214B}"/>
              </a:ext>
            </a:extLst>
          </p:cNvPr>
          <p:cNvSpPr txBox="1"/>
          <p:nvPr/>
        </p:nvSpPr>
        <p:spPr>
          <a:xfrm>
            <a:off x="1777403" y="1387714"/>
            <a:ext cx="10373659" cy="4909036"/>
          </a:xfrm>
          <a:prstGeom prst="rect">
            <a:avLst/>
          </a:prstGeom>
        </p:spPr>
        <p:txBody>
          <a:bodyPr wrap="square" lIns="0" tIns="0" rIns="0" bIns="0" numCol="2" rtlCol="0" anchor="t">
            <a:spAutoFit/>
          </a:bodyPr>
          <a:lstStyle/>
          <a:p>
            <a:pPr marL="486841" lvl="1" indent="-342900">
              <a:spcAft>
                <a:spcPts val="1200"/>
              </a:spcAft>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486841" lvl="1" indent="-342900">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Improve the health of local waterways and the Chesapeake Bay</a:t>
            </a:r>
          </a:p>
          <a:p>
            <a:pPr marL="486841" lvl="1" indent="-342900">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Reduce risk of heart disease</a:t>
            </a:r>
          </a:p>
          <a:p>
            <a:pPr marL="486841" lvl="1" indent="-342900">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Improve mental health</a:t>
            </a:r>
          </a:p>
          <a:p>
            <a:pPr marL="486841" lvl="1" indent="-342900">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Mitigate flooding</a:t>
            </a:r>
          </a:p>
          <a:p>
            <a:pPr marL="486841" lvl="1" indent="-342900">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Improve air quality</a:t>
            </a:r>
          </a:p>
          <a:p>
            <a:pPr marL="486841" lvl="1" indent="-342900">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Strengthen communities</a:t>
            </a:r>
          </a:p>
          <a:p>
            <a:pPr marL="486841" lvl="1" indent="-342900">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Lower crime rates</a:t>
            </a:r>
          </a:p>
          <a:p>
            <a:pPr marL="486841" lvl="1" indent="-342900">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Boost property values</a:t>
            </a:r>
          </a:p>
          <a:p>
            <a:pPr marL="486841" lvl="1" indent="-342900">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Stimulate local green jobs </a:t>
            </a:r>
          </a:p>
          <a:p>
            <a:pPr marL="143941" lvl="1">
              <a:spcAft>
                <a:spcPts val="1200"/>
              </a:spcAft>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486841" lvl="1" indent="-342900">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Provide urban wildlife habitat</a:t>
            </a:r>
          </a:p>
          <a:p>
            <a:pPr marL="486841" lvl="1" indent="-342900">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Reduce urban heat island effect</a:t>
            </a:r>
          </a:p>
          <a:p>
            <a:pPr marL="287882" lvl="1" indent="-143941">
              <a:spcAft>
                <a:spcPts val="1200"/>
              </a:spcAft>
              <a:buFont typeface="Arial"/>
              <a:buChar char="•"/>
            </a:pPr>
            <a:endParaRPr lang="en-US" sz="2300" dirty="0"/>
          </a:p>
          <a:p>
            <a:pPr>
              <a:buClr>
                <a:srgbClr val="58B947"/>
              </a:buClr>
              <a:buSzPct val="150000"/>
            </a:pPr>
            <a:endParaRPr lang="en-US" sz="2400" dirty="0"/>
          </a:p>
          <a:p>
            <a:pPr>
              <a:buClr>
                <a:srgbClr val="58B947"/>
              </a:buClr>
              <a:buSzPct val="150000"/>
            </a:pPr>
            <a:endParaRPr lang="en-US" sz="2400" b="1" dirty="0"/>
          </a:p>
          <a:p>
            <a:pPr>
              <a:buClr>
                <a:srgbClr val="58B947"/>
              </a:buClr>
              <a:buSzPct val="150000"/>
            </a:pPr>
            <a:endParaRPr lang="en-US" sz="2400" b="1" dirty="0"/>
          </a:p>
        </p:txBody>
      </p:sp>
      <p:sp>
        <p:nvSpPr>
          <p:cNvPr id="7" name="Content Placeholder 2">
            <a:extLst>
              <a:ext uri="{FF2B5EF4-FFF2-40B4-BE49-F238E27FC236}">
                <a16:creationId xmlns:a16="http://schemas.microsoft.com/office/drawing/2014/main" id="{699A4231-1563-7A64-1B0E-0A02D77ADF01}"/>
              </a:ext>
            </a:extLst>
          </p:cNvPr>
          <p:cNvSpPr txBox="1">
            <a:spLocks/>
          </p:cNvSpPr>
          <p:nvPr/>
        </p:nvSpPr>
        <p:spPr>
          <a:xfrm>
            <a:off x="7397750" y="1520953"/>
            <a:ext cx="4540250" cy="153871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7882" lvl="1" indent="-143941">
              <a:spcAft>
                <a:spcPts val="1200"/>
              </a:spcAft>
              <a:buFont typeface="Arial"/>
              <a:buChar char="•"/>
            </a:pPr>
            <a:endParaRPr lang="en-US" sz="2300" dirty="0"/>
          </a:p>
        </p:txBody>
      </p:sp>
      <p:grpSp>
        <p:nvGrpSpPr>
          <p:cNvPr id="10" name="Group 8">
            <a:extLst>
              <a:ext uri="{FF2B5EF4-FFF2-40B4-BE49-F238E27FC236}">
                <a16:creationId xmlns:a16="http://schemas.microsoft.com/office/drawing/2014/main" id="{3DEA0853-327F-2E6C-E09C-CE3D2875342B}"/>
              </a:ext>
            </a:extLst>
          </p:cNvPr>
          <p:cNvGrpSpPr/>
          <p:nvPr/>
        </p:nvGrpSpPr>
        <p:grpSpPr>
          <a:xfrm>
            <a:off x="7312660" y="3085648"/>
            <a:ext cx="4371340" cy="2447863"/>
            <a:chOff x="0" y="408637"/>
            <a:chExt cx="9448800" cy="4895727"/>
          </a:xfrm>
        </p:grpSpPr>
        <p:pic>
          <p:nvPicPr>
            <p:cNvPr id="12" name="Picture 9">
              <a:extLst>
                <a:ext uri="{FF2B5EF4-FFF2-40B4-BE49-F238E27FC236}">
                  <a16:creationId xmlns:a16="http://schemas.microsoft.com/office/drawing/2014/main" id="{7A000F36-7932-A88E-4648-335EB3A493B1}"/>
                </a:ext>
              </a:extLst>
            </p:cNvPr>
            <p:cNvPicPr>
              <a:picLocks noChangeAspect="1"/>
            </p:cNvPicPr>
            <p:nvPr/>
          </p:nvPicPr>
          <p:blipFill>
            <a:blip r:embed="rId4">
              <a:extLst>
                <a:ext uri="{28A0092B-C50C-407E-A947-70E740481C1C}">
                  <a14:useLocalDpi xmlns:a14="http://schemas.microsoft.com/office/drawing/2010/main" val="0"/>
                </a:ext>
              </a:extLst>
            </a:blip>
            <a:srcRect t="14224" b="7708"/>
            <a:stretch>
              <a:fillRect/>
            </a:stretch>
          </p:blipFill>
          <p:spPr>
            <a:xfrm>
              <a:off x="0" y="408637"/>
              <a:ext cx="9448800" cy="4895727"/>
            </a:xfrm>
            <a:prstGeom prst="rect">
              <a:avLst/>
            </a:prstGeom>
            <a:ln>
              <a:solidFill>
                <a:srgbClr val="F6C05F"/>
              </a:solidFill>
            </a:ln>
          </p:spPr>
        </p:pic>
      </p:grpSp>
      <p:sp>
        <p:nvSpPr>
          <p:cNvPr id="8" name="TextBox 7">
            <a:extLst>
              <a:ext uri="{FF2B5EF4-FFF2-40B4-BE49-F238E27FC236}">
                <a16:creationId xmlns:a16="http://schemas.microsoft.com/office/drawing/2014/main" id="{7230CDF5-0EE8-D099-407D-810D1DA20A7E}"/>
              </a:ext>
            </a:extLst>
          </p:cNvPr>
          <p:cNvSpPr txBox="1"/>
          <p:nvPr/>
        </p:nvSpPr>
        <p:spPr>
          <a:xfrm>
            <a:off x="7312660" y="5552989"/>
            <a:ext cx="4128770" cy="323165"/>
          </a:xfrm>
          <a:prstGeom prst="rect">
            <a:avLst/>
          </a:prstGeom>
          <a:noFill/>
        </p:spPr>
        <p:txBody>
          <a:bodyPr wrap="square" rtlCol="0">
            <a:spAutoFit/>
          </a:bodyPr>
          <a:lstStyle/>
          <a:p>
            <a:pPr algn="ctr"/>
            <a:r>
              <a:rPr lang="en-US" sz="1500" dirty="0"/>
              <a:t>Blue Water Baltimore</a:t>
            </a:r>
          </a:p>
        </p:txBody>
      </p:sp>
    </p:spTree>
    <p:extLst>
      <p:ext uri="{BB962C8B-B14F-4D97-AF65-F5344CB8AC3E}">
        <p14:creationId xmlns:p14="http://schemas.microsoft.com/office/powerpoint/2010/main" val="975747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15BC7-80B9-DF99-DFCB-240E40366A8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951609A2-6319-D2F4-46C4-11260AEC9C57}"/>
              </a:ext>
            </a:extLst>
          </p:cNvPr>
          <p:cNvGrpSpPr>
            <a:grpSpLocks noGrp="1" noUngrp="1" noRot="1" noMove="1" noResize="1"/>
          </p:cNvGrpSpPr>
          <p:nvPr/>
        </p:nvGrpSpPr>
        <p:grpSpPr>
          <a:xfrm>
            <a:off x="0" y="0"/>
            <a:ext cx="12192001" cy="6858000"/>
            <a:chOff x="0" y="0"/>
            <a:chExt cx="18288001" cy="10287000"/>
          </a:xfrm>
        </p:grpSpPr>
        <p:sp>
          <p:nvSpPr>
            <p:cNvPr id="4" name="Rectangle 3">
              <a:extLst>
                <a:ext uri="{FF2B5EF4-FFF2-40B4-BE49-F238E27FC236}">
                  <a16:creationId xmlns:a16="http://schemas.microsoft.com/office/drawing/2014/main" id="{D831BC42-BED2-67A2-AB34-57EA2B951C33}"/>
                </a:ext>
              </a:extLst>
            </p:cNvPr>
            <p:cNvSpPr>
              <a:spLocks noGrp="1" noRot="1" noMove="1" noResize="1" noEditPoints="1" noAdjustHandles="1" noChangeArrowheads="1" noChangeShapeType="1"/>
            </p:cNvSpPr>
            <p:nvPr/>
          </p:nvSpPr>
          <p:spPr>
            <a:xfrm rot="5400000">
              <a:off x="8733912" y="-7511489"/>
              <a:ext cx="1163077" cy="17945101"/>
            </a:xfrm>
            <a:prstGeom prst="rect">
              <a:avLst/>
            </a:prstGeom>
            <a:solidFill>
              <a:srgbClr val="F6C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Rectangle 2">
              <a:extLst>
                <a:ext uri="{FF2B5EF4-FFF2-40B4-BE49-F238E27FC236}">
                  <a16:creationId xmlns:a16="http://schemas.microsoft.com/office/drawing/2014/main" id="{790E24D6-5B29-5089-91FF-67026C7BB7C1}"/>
                </a:ext>
              </a:extLst>
            </p:cNvPr>
            <p:cNvSpPr>
              <a:spLocks noGrp="1" noRot="1" noMove="1" noResize="1" noEditPoints="1" noAdjustHandles="1" noChangeArrowheads="1" noChangeShapeType="1"/>
            </p:cNvSpPr>
            <p:nvPr/>
          </p:nvSpPr>
          <p:spPr>
            <a:xfrm>
              <a:off x="0" y="0"/>
              <a:ext cx="2362200" cy="10287000"/>
            </a:xfrm>
            <a:prstGeom prst="rect">
              <a:avLst/>
            </a:prstGeom>
            <a:solidFill>
              <a:srgbClr val="F6C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 name="Picture 4" descr="Logo, company name&#10;&#10;Description automatically generated">
              <a:extLst>
                <a:ext uri="{FF2B5EF4-FFF2-40B4-BE49-F238E27FC236}">
                  <a16:creationId xmlns:a16="http://schemas.microsoft.com/office/drawing/2014/main" id="{CC4E9F4D-B81F-D884-0AF6-EC75C5C3E073}"/>
                </a:ext>
              </a:extLst>
            </p:cNvPr>
            <p:cNvPicPr>
              <a:picLocks noGrp="1" noRot="1" noChangeAspect="1" noMove="1" noResize="1" noEditPoints="1" noAdjustHandles="1" noChangeArrowheads="1" noChangeShapeType="1" noCrop="1"/>
            </p:cNvPicPr>
            <p:nvPr/>
          </p:nvPicPr>
          <p:blipFill>
            <a:blip r:embed="rId3"/>
            <a:stretch>
              <a:fillRect/>
            </a:stretch>
          </p:blipFill>
          <p:spPr>
            <a:xfrm>
              <a:off x="538943" y="893006"/>
              <a:ext cx="1284313" cy="1149594"/>
            </a:xfrm>
            <a:prstGeom prst="rect">
              <a:avLst/>
            </a:prstGeom>
          </p:spPr>
        </p:pic>
        <p:sp>
          <p:nvSpPr>
            <p:cNvPr id="6" name="TextBox 5">
              <a:extLst>
                <a:ext uri="{FF2B5EF4-FFF2-40B4-BE49-F238E27FC236}">
                  <a16:creationId xmlns:a16="http://schemas.microsoft.com/office/drawing/2014/main" id="{F1413F74-D71C-755B-0A49-9F2220C41523}"/>
                </a:ext>
              </a:extLst>
            </p:cNvPr>
            <p:cNvSpPr txBox="1">
              <a:spLocks noGrp="1" noRot="1" noMove="1" noResize="1" noEditPoints="1" noAdjustHandles="1" noChangeArrowheads="1" noChangeShapeType="1"/>
            </p:cNvSpPr>
            <p:nvPr/>
          </p:nvSpPr>
          <p:spPr>
            <a:xfrm>
              <a:off x="1" y="9346169"/>
              <a:ext cx="2362200" cy="369332"/>
            </a:xfrm>
            <a:prstGeom prst="rect">
              <a:avLst/>
            </a:prstGeom>
          </p:spPr>
          <p:txBody>
            <a:bodyPr wrap="square" lIns="0" tIns="0" rIns="0" bIns="0" rtlCol="0" anchor="t">
              <a:spAutoFit/>
            </a:bodyPr>
            <a:lstStyle/>
            <a:p>
              <a:pPr algn="ctr"/>
              <a:r>
                <a:rPr lang="en-US" sz="1600" b="1" dirty="0">
                  <a:solidFill>
                    <a:schemeClr val="bg1"/>
                  </a:solidFill>
                  <a:latin typeface="Poppins"/>
                </a:rPr>
                <a:t>cbtrust.org</a:t>
              </a:r>
            </a:p>
          </p:txBody>
        </p:sp>
      </p:grpSp>
      <p:sp>
        <p:nvSpPr>
          <p:cNvPr id="15" name="TextBox 12">
            <a:extLst>
              <a:ext uri="{FF2B5EF4-FFF2-40B4-BE49-F238E27FC236}">
                <a16:creationId xmlns:a16="http://schemas.microsoft.com/office/drawing/2014/main" id="{62A05BB5-167C-9EB0-AEF6-C301A88004EA}"/>
              </a:ext>
            </a:extLst>
          </p:cNvPr>
          <p:cNvSpPr txBox="1"/>
          <p:nvPr/>
        </p:nvSpPr>
        <p:spPr>
          <a:xfrm>
            <a:off x="1823720" y="751013"/>
            <a:ext cx="9707880" cy="451342"/>
          </a:xfrm>
          <a:prstGeom prst="rect">
            <a:avLst/>
          </a:prstGeom>
        </p:spPr>
        <p:txBody>
          <a:bodyPr wrap="square" lIns="0" tIns="0" rIns="0" bIns="0" rtlCol="0" anchor="t">
            <a:spAutoFit/>
          </a:bodyPr>
          <a:lstStyle/>
          <a:p>
            <a:r>
              <a:rPr lang="en-US" sz="2933" dirty="0">
                <a:solidFill>
                  <a:schemeClr val="bg1"/>
                </a:solidFill>
                <a:latin typeface="Poppins Bold"/>
              </a:rPr>
              <a:t>The Urban Trees Program</a:t>
            </a:r>
          </a:p>
        </p:txBody>
      </p:sp>
      <p:sp>
        <p:nvSpPr>
          <p:cNvPr id="17" name="TextBox 13">
            <a:extLst>
              <a:ext uri="{FF2B5EF4-FFF2-40B4-BE49-F238E27FC236}">
                <a16:creationId xmlns:a16="http://schemas.microsoft.com/office/drawing/2014/main" id="{2A3E5720-FD19-19AC-29A1-05ECB0A974EB}"/>
              </a:ext>
            </a:extLst>
          </p:cNvPr>
          <p:cNvSpPr txBox="1"/>
          <p:nvPr/>
        </p:nvSpPr>
        <p:spPr>
          <a:xfrm>
            <a:off x="1809639" y="1948083"/>
            <a:ext cx="4724400" cy="3754874"/>
          </a:xfrm>
          <a:prstGeom prst="rect">
            <a:avLst/>
          </a:prstGeom>
        </p:spPr>
        <p:txBody>
          <a:bodyPr wrap="square" lIns="0" tIns="0" rIns="0" bIns="0" rtlCol="0" anchor="t">
            <a:spAutoFit/>
          </a:bodyPr>
          <a:lstStyle/>
          <a:p>
            <a:pPr marL="304815" indent="-304815">
              <a:buClr>
                <a:schemeClr val="tx1">
                  <a:lumMod val="65000"/>
                  <a:lumOff val="35000"/>
                </a:schemeClr>
              </a:buClr>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Made 154 grants and mini grants to plant 85,000 trees.  </a:t>
            </a:r>
          </a:p>
          <a:p>
            <a:pPr marL="304815" indent="-304815">
              <a:buClr>
                <a:schemeClr val="tx1">
                  <a:lumMod val="65000"/>
                  <a:lumOff val="35000"/>
                </a:schemeClr>
              </a:buClr>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04815" indent="-304815">
              <a:buClr>
                <a:schemeClr val="tx1">
                  <a:lumMod val="65000"/>
                  <a:lumOff val="35000"/>
                </a:schemeClr>
              </a:buClr>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Contracts with nurseries to grow over 7,000 underrepresented native trees to diversify the tree canopy in urban underserved areas.</a:t>
            </a:r>
          </a:p>
          <a:p>
            <a:pPr marL="304815" indent="-304815">
              <a:buClr>
                <a:schemeClr val="tx1">
                  <a:lumMod val="65000"/>
                  <a:lumOff val="35000"/>
                </a:schemeClr>
              </a:buClr>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04815" indent="-304815">
              <a:buClr>
                <a:schemeClr val="tx1">
                  <a:lumMod val="65000"/>
                  <a:lumOff val="35000"/>
                </a:schemeClr>
              </a:buClr>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Engaged 65,000 volunteers, students, teachers, and professionals in tree planting. </a:t>
            </a:r>
          </a:p>
          <a:p>
            <a:pPr marL="304815" indent="-304815">
              <a:buClr>
                <a:schemeClr val="tx1">
                  <a:lumMod val="65000"/>
                  <a:lumOff val="35000"/>
                </a:schemeClr>
              </a:buClr>
              <a:buFont typeface="Arial" panose="020B0604020202020204" pitchFamily="34" charset="0"/>
              <a:buChar char="•"/>
            </a:pPr>
            <a:endParaRPr lang="en-US" sz="2400" dirty="0"/>
          </a:p>
        </p:txBody>
      </p:sp>
      <p:grpSp>
        <p:nvGrpSpPr>
          <p:cNvPr id="10" name="Group 10">
            <a:extLst>
              <a:ext uri="{FF2B5EF4-FFF2-40B4-BE49-F238E27FC236}">
                <a16:creationId xmlns:a16="http://schemas.microsoft.com/office/drawing/2014/main" id="{4E1A4DA1-E36A-7CF1-659C-233518067124}"/>
              </a:ext>
            </a:extLst>
          </p:cNvPr>
          <p:cNvGrpSpPr/>
          <p:nvPr/>
        </p:nvGrpSpPr>
        <p:grpSpPr>
          <a:xfrm>
            <a:off x="7066692" y="2572325"/>
            <a:ext cx="4724400" cy="2447863"/>
            <a:chOff x="0" y="0"/>
            <a:chExt cx="9448800" cy="4895726"/>
          </a:xfrm>
        </p:grpSpPr>
        <p:pic>
          <p:nvPicPr>
            <p:cNvPr id="11" name="Picture 11">
              <a:extLst>
                <a:ext uri="{FF2B5EF4-FFF2-40B4-BE49-F238E27FC236}">
                  <a16:creationId xmlns:a16="http://schemas.microsoft.com/office/drawing/2014/main" id="{26C298BC-6558-EBA3-7930-ECCC2B655547}"/>
                </a:ext>
              </a:extLst>
            </p:cNvPr>
            <p:cNvPicPr>
              <a:picLocks noChangeAspect="1"/>
            </p:cNvPicPr>
            <p:nvPr/>
          </p:nvPicPr>
          <p:blipFill>
            <a:blip r:embed="rId4">
              <a:extLst>
                <a:ext uri="{28A0092B-C50C-407E-A947-70E740481C1C}">
                  <a14:useLocalDpi xmlns:a14="http://schemas.microsoft.com/office/drawing/2010/main" val="0"/>
                </a:ext>
              </a:extLst>
            </a:blip>
            <a:srcRect t="12834" b="18040"/>
            <a:stretch>
              <a:fillRect/>
            </a:stretch>
          </p:blipFill>
          <p:spPr>
            <a:xfrm>
              <a:off x="0" y="0"/>
              <a:ext cx="9448800" cy="4895726"/>
            </a:xfrm>
            <a:prstGeom prst="rect">
              <a:avLst/>
            </a:prstGeom>
            <a:ln>
              <a:solidFill>
                <a:srgbClr val="F6C05F"/>
              </a:solidFill>
            </a:ln>
          </p:spPr>
        </p:pic>
      </p:grpSp>
      <p:sp>
        <p:nvSpPr>
          <p:cNvPr id="7" name="TextBox 6">
            <a:extLst>
              <a:ext uri="{FF2B5EF4-FFF2-40B4-BE49-F238E27FC236}">
                <a16:creationId xmlns:a16="http://schemas.microsoft.com/office/drawing/2014/main" id="{0F2F003A-2DAD-4D47-56F1-3A5BC7943DAC}"/>
              </a:ext>
            </a:extLst>
          </p:cNvPr>
          <p:cNvSpPr txBox="1"/>
          <p:nvPr/>
        </p:nvSpPr>
        <p:spPr>
          <a:xfrm>
            <a:off x="7364507" y="5020188"/>
            <a:ext cx="4128770" cy="323165"/>
          </a:xfrm>
          <a:prstGeom prst="rect">
            <a:avLst/>
          </a:prstGeom>
          <a:noFill/>
        </p:spPr>
        <p:txBody>
          <a:bodyPr wrap="square" rtlCol="0">
            <a:spAutoFit/>
          </a:bodyPr>
          <a:lstStyle/>
          <a:p>
            <a:pPr algn="ctr"/>
            <a:r>
              <a:rPr lang="en-US" sz="1500" dirty="0"/>
              <a:t>Midtown Community Benefits Fund</a:t>
            </a:r>
          </a:p>
        </p:txBody>
      </p:sp>
    </p:spTree>
    <p:extLst>
      <p:ext uri="{BB962C8B-B14F-4D97-AF65-F5344CB8AC3E}">
        <p14:creationId xmlns:p14="http://schemas.microsoft.com/office/powerpoint/2010/main" val="2314111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916A0-DDC0-6D84-F449-BE99399AC3D9}"/>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98FAA984-BBB4-E75D-1F8D-43721B7DB0A2}"/>
              </a:ext>
            </a:extLst>
          </p:cNvPr>
          <p:cNvGrpSpPr>
            <a:grpSpLocks noGrp="1" noUngrp="1" noRot="1" noMove="1" noResize="1"/>
          </p:cNvGrpSpPr>
          <p:nvPr/>
        </p:nvGrpSpPr>
        <p:grpSpPr>
          <a:xfrm>
            <a:off x="0" y="0"/>
            <a:ext cx="12192001" cy="6858000"/>
            <a:chOff x="0" y="0"/>
            <a:chExt cx="18288001" cy="10287000"/>
          </a:xfrm>
        </p:grpSpPr>
        <p:sp>
          <p:nvSpPr>
            <p:cNvPr id="4" name="Rectangle 3">
              <a:extLst>
                <a:ext uri="{FF2B5EF4-FFF2-40B4-BE49-F238E27FC236}">
                  <a16:creationId xmlns:a16="http://schemas.microsoft.com/office/drawing/2014/main" id="{98664BC6-E47B-97B8-F2C1-E4383D0F3F94}"/>
                </a:ext>
              </a:extLst>
            </p:cNvPr>
            <p:cNvSpPr>
              <a:spLocks noGrp="1" noRot="1" noMove="1" noResize="1" noEditPoints="1" noAdjustHandles="1" noChangeArrowheads="1" noChangeShapeType="1"/>
            </p:cNvSpPr>
            <p:nvPr/>
          </p:nvSpPr>
          <p:spPr>
            <a:xfrm rot="5400000">
              <a:off x="8733912" y="-7511489"/>
              <a:ext cx="1163077" cy="17945101"/>
            </a:xfrm>
            <a:prstGeom prst="rect">
              <a:avLst/>
            </a:prstGeom>
            <a:solidFill>
              <a:srgbClr val="0067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Rectangle 2">
              <a:extLst>
                <a:ext uri="{FF2B5EF4-FFF2-40B4-BE49-F238E27FC236}">
                  <a16:creationId xmlns:a16="http://schemas.microsoft.com/office/drawing/2014/main" id="{11247030-876E-E0B8-FC44-74D5379EC948}"/>
                </a:ext>
              </a:extLst>
            </p:cNvPr>
            <p:cNvSpPr>
              <a:spLocks noGrp="1" noRot="1" noMove="1" noResize="1" noEditPoints="1" noAdjustHandles="1" noChangeArrowheads="1" noChangeShapeType="1"/>
            </p:cNvSpPr>
            <p:nvPr/>
          </p:nvSpPr>
          <p:spPr>
            <a:xfrm>
              <a:off x="0" y="0"/>
              <a:ext cx="2362200" cy="10287000"/>
            </a:xfrm>
            <a:prstGeom prst="rect">
              <a:avLst/>
            </a:prstGeom>
            <a:solidFill>
              <a:srgbClr val="0067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 name="Picture 4" descr="Logo, company name&#10;&#10;Description automatically generated">
              <a:extLst>
                <a:ext uri="{FF2B5EF4-FFF2-40B4-BE49-F238E27FC236}">
                  <a16:creationId xmlns:a16="http://schemas.microsoft.com/office/drawing/2014/main" id="{6FD5B287-A1AA-C336-EC08-EBDFA4B9B98C}"/>
                </a:ext>
              </a:extLst>
            </p:cNvPr>
            <p:cNvPicPr>
              <a:picLocks noGrp="1" noRot="1" noChangeAspect="1" noMove="1" noResize="1" noEditPoints="1" noAdjustHandles="1" noChangeArrowheads="1" noChangeShapeType="1" noCrop="1"/>
            </p:cNvPicPr>
            <p:nvPr/>
          </p:nvPicPr>
          <p:blipFill>
            <a:blip r:embed="rId3"/>
            <a:stretch>
              <a:fillRect/>
            </a:stretch>
          </p:blipFill>
          <p:spPr>
            <a:xfrm>
              <a:off x="538943" y="893006"/>
              <a:ext cx="1284313" cy="1149594"/>
            </a:xfrm>
            <a:prstGeom prst="rect">
              <a:avLst/>
            </a:prstGeom>
          </p:spPr>
        </p:pic>
        <p:sp>
          <p:nvSpPr>
            <p:cNvPr id="6" name="TextBox 5">
              <a:extLst>
                <a:ext uri="{FF2B5EF4-FFF2-40B4-BE49-F238E27FC236}">
                  <a16:creationId xmlns:a16="http://schemas.microsoft.com/office/drawing/2014/main" id="{5DE2300A-5187-BCA2-36D7-B628CD13F53F}"/>
                </a:ext>
              </a:extLst>
            </p:cNvPr>
            <p:cNvSpPr txBox="1">
              <a:spLocks noGrp="1" noRot="1" noMove="1" noResize="1" noEditPoints="1" noAdjustHandles="1" noChangeArrowheads="1" noChangeShapeType="1"/>
            </p:cNvSpPr>
            <p:nvPr/>
          </p:nvSpPr>
          <p:spPr>
            <a:xfrm>
              <a:off x="1" y="9346169"/>
              <a:ext cx="2362200" cy="369332"/>
            </a:xfrm>
            <a:prstGeom prst="rect">
              <a:avLst/>
            </a:prstGeom>
          </p:spPr>
          <p:txBody>
            <a:bodyPr wrap="square" lIns="0" tIns="0" rIns="0" bIns="0" rtlCol="0" anchor="t">
              <a:spAutoFit/>
            </a:bodyPr>
            <a:lstStyle/>
            <a:p>
              <a:pPr algn="ctr"/>
              <a:r>
                <a:rPr lang="en-US" sz="1600" b="1" dirty="0">
                  <a:solidFill>
                    <a:schemeClr val="bg1"/>
                  </a:solidFill>
                  <a:latin typeface="Poppins"/>
                </a:rPr>
                <a:t>cbtrust.org</a:t>
              </a:r>
            </a:p>
          </p:txBody>
        </p:sp>
      </p:grpSp>
      <p:sp>
        <p:nvSpPr>
          <p:cNvPr id="15" name="TextBox 12">
            <a:extLst>
              <a:ext uri="{FF2B5EF4-FFF2-40B4-BE49-F238E27FC236}">
                <a16:creationId xmlns:a16="http://schemas.microsoft.com/office/drawing/2014/main" id="{1BE9C06E-3D45-FDA5-8455-95338310372C}"/>
              </a:ext>
            </a:extLst>
          </p:cNvPr>
          <p:cNvSpPr txBox="1"/>
          <p:nvPr/>
        </p:nvSpPr>
        <p:spPr>
          <a:xfrm>
            <a:off x="1823720" y="751013"/>
            <a:ext cx="9860280" cy="451342"/>
          </a:xfrm>
          <a:prstGeom prst="rect">
            <a:avLst/>
          </a:prstGeom>
        </p:spPr>
        <p:txBody>
          <a:bodyPr wrap="square" lIns="0" tIns="0" rIns="0" bIns="0" rtlCol="0" anchor="t">
            <a:spAutoFit/>
          </a:bodyPr>
          <a:lstStyle/>
          <a:p>
            <a:r>
              <a:rPr lang="en-US" sz="2933" dirty="0">
                <a:solidFill>
                  <a:schemeClr val="bg1"/>
                </a:solidFill>
                <a:latin typeface="Poppins Bold"/>
              </a:rPr>
              <a:t>Plant trees with us!</a:t>
            </a:r>
          </a:p>
        </p:txBody>
      </p:sp>
      <p:pic>
        <p:nvPicPr>
          <p:cNvPr id="17" name="Picture 16">
            <a:extLst>
              <a:ext uri="{FF2B5EF4-FFF2-40B4-BE49-F238E27FC236}">
                <a16:creationId xmlns:a16="http://schemas.microsoft.com/office/drawing/2014/main" id="{A675259D-DE25-3D35-143F-49DC6CEF4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2135" y="2203704"/>
            <a:ext cx="3255984" cy="2450592"/>
          </a:xfrm>
          <a:prstGeom prst="rect">
            <a:avLst/>
          </a:prstGeom>
        </p:spPr>
      </p:pic>
      <p:sp>
        <p:nvSpPr>
          <p:cNvPr id="2" name="TextBox 13">
            <a:extLst>
              <a:ext uri="{FF2B5EF4-FFF2-40B4-BE49-F238E27FC236}">
                <a16:creationId xmlns:a16="http://schemas.microsoft.com/office/drawing/2014/main" id="{8F38B0EC-6880-0AB1-30B1-D458A4C29FAE}"/>
              </a:ext>
            </a:extLst>
          </p:cNvPr>
          <p:cNvSpPr txBox="1"/>
          <p:nvPr/>
        </p:nvSpPr>
        <p:spPr>
          <a:xfrm>
            <a:off x="1823531" y="1995323"/>
            <a:ext cx="5979873" cy="307777"/>
          </a:xfrm>
          <a:prstGeom prst="rect">
            <a:avLst/>
          </a:prstGeom>
        </p:spPr>
        <p:txBody>
          <a:bodyPr wrap="square" lIns="0" tIns="0" rIns="0" bIns="0" rtlCol="0" anchor="t">
            <a:spAutoFit/>
          </a:bodyPr>
          <a:lstStyle/>
          <a:p>
            <a:pPr>
              <a:spcBef>
                <a:spcPct val="0"/>
              </a:spcBef>
            </a:pPr>
            <a:r>
              <a:rPr lang="en-US" sz="2000" b="1" dirty="0">
                <a:solidFill>
                  <a:srgbClr val="404040"/>
                </a:solidFill>
                <a:latin typeface="Open Sans" panose="020B0606030504020204" pitchFamily="34" charset="0"/>
                <a:ea typeface="Open Sans" panose="020B0606030504020204" pitchFamily="34" charset="0"/>
                <a:cs typeface="Open Sans" panose="020B0606030504020204" pitchFamily="34" charset="0"/>
              </a:rPr>
              <a:t>Urban Trees Mini Grant (Rolling)</a:t>
            </a:r>
          </a:p>
        </p:txBody>
      </p:sp>
      <p:sp>
        <p:nvSpPr>
          <p:cNvPr id="8" name="TextBox 14">
            <a:extLst>
              <a:ext uri="{FF2B5EF4-FFF2-40B4-BE49-F238E27FC236}">
                <a16:creationId xmlns:a16="http://schemas.microsoft.com/office/drawing/2014/main" id="{EF1EB932-72AB-E366-96A3-50FF164DD25E}"/>
              </a:ext>
            </a:extLst>
          </p:cNvPr>
          <p:cNvSpPr txBox="1"/>
          <p:nvPr/>
        </p:nvSpPr>
        <p:spPr>
          <a:xfrm>
            <a:off x="1809247" y="2352938"/>
            <a:ext cx="5840718" cy="412485"/>
          </a:xfrm>
          <a:prstGeom prst="rect">
            <a:avLst/>
          </a:prstGeom>
        </p:spPr>
        <p:txBody>
          <a:bodyPr lIns="0" tIns="0" rIns="0" bIns="0" rtlCol="0" anchor="t">
            <a:spAutoFit/>
          </a:bodyPr>
          <a:lstStyle/>
          <a:p>
            <a:pPr marL="342900" indent="-342900">
              <a:lnSpc>
                <a:spcPct val="150000"/>
              </a:lnSpc>
              <a:spcBef>
                <a:spcPct val="0"/>
              </a:spcBef>
              <a:buFont typeface="Arial" panose="020B0604020202020204" pitchFamily="34" charset="0"/>
              <a:buChar char="•"/>
            </a:pPr>
            <a:r>
              <a:rPr lang="en-US" sz="2000" dirty="0">
                <a:solidFill>
                  <a:srgbClr val="404040"/>
                </a:solidFill>
                <a:latin typeface="Open Sans "/>
              </a:rPr>
              <a:t>Tree planting projects for $10,000 or less  </a:t>
            </a:r>
          </a:p>
        </p:txBody>
      </p:sp>
      <p:sp>
        <p:nvSpPr>
          <p:cNvPr id="10" name="TextBox 15">
            <a:extLst>
              <a:ext uri="{FF2B5EF4-FFF2-40B4-BE49-F238E27FC236}">
                <a16:creationId xmlns:a16="http://schemas.microsoft.com/office/drawing/2014/main" id="{F7DC870C-3F30-8CB4-4635-7E383092946A}"/>
              </a:ext>
            </a:extLst>
          </p:cNvPr>
          <p:cNvSpPr txBox="1"/>
          <p:nvPr/>
        </p:nvSpPr>
        <p:spPr>
          <a:xfrm>
            <a:off x="1809247" y="2943323"/>
            <a:ext cx="5979873" cy="307777"/>
          </a:xfrm>
          <a:prstGeom prst="rect">
            <a:avLst/>
          </a:prstGeom>
        </p:spPr>
        <p:txBody>
          <a:bodyPr wrap="square" lIns="0" tIns="0" rIns="0" bIns="0" rtlCol="0" anchor="t">
            <a:spAutoFit/>
          </a:bodyPr>
          <a:lstStyle/>
          <a:p>
            <a:pPr>
              <a:spcBef>
                <a:spcPct val="0"/>
              </a:spcBef>
            </a:pPr>
            <a:r>
              <a:rPr lang="en-US" sz="2000" b="1" dirty="0">
                <a:solidFill>
                  <a:srgbClr val="404040"/>
                </a:solidFill>
                <a:latin typeface="Open Sans" panose="020B0606030504020204" pitchFamily="34" charset="0"/>
                <a:ea typeface="Open Sans" panose="020B0606030504020204" pitchFamily="34" charset="0"/>
                <a:cs typeface="Open Sans" panose="020B0606030504020204" pitchFamily="34" charset="0"/>
              </a:rPr>
              <a:t>Urban Trees Grant (Deadline: March 5 at 4pm)</a:t>
            </a:r>
          </a:p>
        </p:txBody>
      </p:sp>
      <p:sp>
        <p:nvSpPr>
          <p:cNvPr id="11" name="TextBox 14">
            <a:extLst>
              <a:ext uri="{FF2B5EF4-FFF2-40B4-BE49-F238E27FC236}">
                <a16:creationId xmlns:a16="http://schemas.microsoft.com/office/drawing/2014/main" id="{07951A55-D505-2FD1-059A-BF4A95FABAA4}"/>
              </a:ext>
            </a:extLst>
          </p:cNvPr>
          <p:cNvSpPr txBox="1"/>
          <p:nvPr/>
        </p:nvSpPr>
        <p:spPr>
          <a:xfrm>
            <a:off x="1823531" y="3429000"/>
            <a:ext cx="5236694" cy="3072316"/>
          </a:xfrm>
          <a:prstGeom prst="rect">
            <a:avLst/>
          </a:prstGeom>
        </p:spPr>
        <p:txBody>
          <a:bodyPr wrap="square" lIns="0" tIns="0" rIns="0" bIns="0" rtlCol="0" anchor="t">
            <a:spAutoFit/>
          </a:bodyPr>
          <a:lstStyle/>
          <a:p>
            <a:pPr marL="342900" indent="-342900">
              <a:lnSpc>
                <a:spcPct val="150000"/>
              </a:lnSpc>
              <a:spcBef>
                <a:spcPct val="0"/>
              </a:spcBef>
              <a:buFont typeface="Arial" panose="020B0604020202020204" pitchFamily="34" charset="0"/>
              <a:buChar char="•"/>
            </a:pPr>
            <a:r>
              <a:rPr lang="en-US" sz="2000" dirty="0">
                <a:solidFill>
                  <a:srgbClr val="404040"/>
                </a:solidFill>
                <a:latin typeface="Open Sans" panose="020B0606030504020204" pitchFamily="34" charset="0"/>
                <a:ea typeface="Open Sans" panose="020B0606030504020204" pitchFamily="34" charset="0"/>
                <a:cs typeface="Open Sans" panose="020B0606030504020204" pitchFamily="34" charset="0"/>
              </a:rPr>
              <a:t>About $15,000 for projects in a small neighborhood of 25-100 trees</a:t>
            </a:r>
          </a:p>
          <a:p>
            <a:pPr marL="342900" indent="-342900">
              <a:lnSpc>
                <a:spcPct val="150000"/>
              </a:lnSpc>
              <a:spcBef>
                <a:spcPct val="0"/>
              </a:spcBef>
              <a:buFont typeface="Arial" panose="020B0604020202020204" pitchFamily="34" charset="0"/>
              <a:buChar char="•"/>
            </a:pPr>
            <a:r>
              <a:rPr lang="en-US" sz="2000" dirty="0">
                <a:solidFill>
                  <a:srgbClr val="404040"/>
                </a:solidFill>
                <a:latin typeface="Open Sans" panose="020B0606030504020204" pitchFamily="34" charset="0"/>
                <a:ea typeface="Open Sans" panose="020B0606030504020204" pitchFamily="34" charset="0"/>
                <a:cs typeface="Open Sans" panose="020B0606030504020204" pitchFamily="34" charset="0"/>
              </a:rPr>
              <a:t>About $45,000 for multiple neighborhoods and 75-300 trees</a:t>
            </a:r>
          </a:p>
          <a:p>
            <a:pPr marL="342900" indent="-342900">
              <a:lnSpc>
                <a:spcPct val="150000"/>
              </a:lnSpc>
              <a:spcBef>
                <a:spcPct val="0"/>
              </a:spcBef>
              <a:buFont typeface="Arial" panose="020B0604020202020204" pitchFamily="34" charset="0"/>
              <a:buChar char="•"/>
            </a:pPr>
            <a:r>
              <a:rPr lang="en-US" sz="2000" dirty="0">
                <a:solidFill>
                  <a:srgbClr val="404040"/>
                </a:solidFill>
                <a:latin typeface="Open Sans" panose="020B0606030504020204" pitchFamily="34" charset="0"/>
                <a:ea typeface="Open Sans" panose="020B0606030504020204" pitchFamily="34" charset="0"/>
                <a:cs typeface="Open Sans" panose="020B0606030504020204" pitchFamily="34" charset="0"/>
              </a:rPr>
              <a:t>About $200,000 for multiple communities and 300-1,000 trees</a:t>
            </a:r>
          </a:p>
          <a:p>
            <a:pPr>
              <a:lnSpc>
                <a:spcPct val="150000"/>
              </a:lnSpc>
              <a:spcBef>
                <a:spcPct val="0"/>
              </a:spcBef>
            </a:pPr>
            <a:endParaRPr lang="en-US" sz="1466" b="1" dirty="0">
              <a:solidFill>
                <a:srgbClr val="404040"/>
              </a:solidFill>
              <a:latin typeface="Open Sans Light"/>
            </a:endParaRPr>
          </a:p>
        </p:txBody>
      </p:sp>
      <p:sp>
        <p:nvSpPr>
          <p:cNvPr id="12" name="TextBox 11">
            <a:extLst>
              <a:ext uri="{FF2B5EF4-FFF2-40B4-BE49-F238E27FC236}">
                <a16:creationId xmlns:a16="http://schemas.microsoft.com/office/drawing/2014/main" id="{2E828DC0-01B7-0942-40D4-F2F9B011B638}"/>
              </a:ext>
            </a:extLst>
          </p:cNvPr>
          <p:cNvSpPr txBox="1"/>
          <p:nvPr/>
        </p:nvSpPr>
        <p:spPr>
          <a:xfrm>
            <a:off x="8279169" y="5173100"/>
            <a:ext cx="3028950" cy="646331"/>
          </a:xfrm>
          <a:prstGeom prst="rect">
            <a:avLst/>
          </a:prstGeom>
          <a:noFill/>
        </p:spPr>
        <p:txBody>
          <a:bodyPr wrap="square" rtlCol="0">
            <a:spAutoFit/>
          </a:bodyPr>
          <a:lstStyle/>
          <a:p>
            <a:r>
              <a:rPr lang="en-US" i="1" dirty="0"/>
              <a:t>*Projects should aim for $600 or less per tree</a:t>
            </a:r>
          </a:p>
        </p:txBody>
      </p:sp>
      <p:sp>
        <p:nvSpPr>
          <p:cNvPr id="9" name="TextBox 8">
            <a:extLst>
              <a:ext uri="{FF2B5EF4-FFF2-40B4-BE49-F238E27FC236}">
                <a16:creationId xmlns:a16="http://schemas.microsoft.com/office/drawing/2014/main" id="{E38B237E-E282-1FCD-FF34-6E6FB6552EB0}"/>
              </a:ext>
            </a:extLst>
          </p:cNvPr>
          <p:cNvSpPr txBox="1"/>
          <p:nvPr/>
        </p:nvSpPr>
        <p:spPr>
          <a:xfrm>
            <a:off x="7555230" y="4704134"/>
            <a:ext cx="4128770" cy="323165"/>
          </a:xfrm>
          <a:prstGeom prst="rect">
            <a:avLst/>
          </a:prstGeom>
          <a:noFill/>
        </p:spPr>
        <p:txBody>
          <a:bodyPr wrap="square" rtlCol="0">
            <a:spAutoFit/>
          </a:bodyPr>
          <a:lstStyle/>
          <a:p>
            <a:pPr algn="ctr"/>
            <a:r>
              <a:rPr lang="en-US" sz="1500" dirty="0"/>
              <a:t>Ashburton Area Association</a:t>
            </a:r>
          </a:p>
        </p:txBody>
      </p:sp>
    </p:spTree>
    <p:extLst>
      <p:ext uri="{BB962C8B-B14F-4D97-AF65-F5344CB8AC3E}">
        <p14:creationId xmlns:p14="http://schemas.microsoft.com/office/powerpoint/2010/main" val="1532684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6B604-815D-38E5-F717-78513A6552DF}"/>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8B817DAC-E4A1-BF8A-90ED-5DDD541E202D}"/>
              </a:ext>
            </a:extLst>
          </p:cNvPr>
          <p:cNvGrpSpPr>
            <a:grpSpLocks noGrp="1" noUngrp="1" noRot="1" noMove="1" noResize="1"/>
          </p:cNvGrpSpPr>
          <p:nvPr/>
        </p:nvGrpSpPr>
        <p:grpSpPr>
          <a:xfrm>
            <a:off x="0" y="0"/>
            <a:ext cx="12192001" cy="6858000"/>
            <a:chOff x="0" y="0"/>
            <a:chExt cx="18288001" cy="10287000"/>
          </a:xfrm>
        </p:grpSpPr>
        <p:sp>
          <p:nvSpPr>
            <p:cNvPr id="4" name="Rectangle 3">
              <a:extLst>
                <a:ext uri="{FF2B5EF4-FFF2-40B4-BE49-F238E27FC236}">
                  <a16:creationId xmlns:a16="http://schemas.microsoft.com/office/drawing/2014/main" id="{C14ECCEB-473F-8628-8435-90C8BA99530F}"/>
                </a:ext>
              </a:extLst>
            </p:cNvPr>
            <p:cNvSpPr>
              <a:spLocks noGrp="1" noRot="1" noMove="1" noResize="1" noEditPoints="1" noAdjustHandles="1" noChangeArrowheads="1" noChangeShapeType="1"/>
            </p:cNvSpPr>
            <p:nvPr/>
          </p:nvSpPr>
          <p:spPr>
            <a:xfrm rot="5400000">
              <a:off x="8733912" y="-7511489"/>
              <a:ext cx="1163077" cy="17945101"/>
            </a:xfrm>
            <a:prstGeom prst="rect">
              <a:avLst/>
            </a:prstGeom>
            <a:solidFill>
              <a:srgbClr val="58B9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Rectangle 2">
              <a:extLst>
                <a:ext uri="{FF2B5EF4-FFF2-40B4-BE49-F238E27FC236}">
                  <a16:creationId xmlns:a16="http://schemas.microsoft.com/office/drawing/2014/main" id="{8EBD51CC-06A5-C26E-C702-A500A5E68566}"/>
                </a:ext>
              </a:extLst>
            </p:cNvPr>
            <p:cNvSpPr>
              <a:spLocks noGrp="1" noRot="1" noMove="1" noResize="1" noEditPoints="1" noAdjustHandles="1" noChangeArrowheads="1" noChangeShapeType="1"/>
            </p:cNvSpPr>
            <p:nvPr/>
          </p:nvSpPr>
          <p:spPr>
            <a:xfrm>
              <a:off x="0" y="0"/>
              <a:ext cx="2362200" cy="10287000"/>
            </a:xfrm>
            <a:prstGeom prst="rect">
              <a:avLst/>
            </a:prstGeom>
            <a:solidFill>
              <a:srgbClr val="58B9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 name="Picture 4" descr="Logo, company name&#10;&#10;Description automatically generated">
              <a:extLst>
                <a:ext uri="{FF2B5EF4-FFF2-40B4-BE49-F238E27FC236}">
                  <a16:creationId xmlns:a16="http://schemas.microsoft.com/office/drawing/2014/main" id="{1ED38EFB-38B0-CBB7-FA5A-0BECA8BED802}"/>
                </a:ext>
              </a:extLst>
            </p:cNvPr>
            <p:cNvPicPr>
              <a:picLocks noGrp="1" noRot="1" noChangeAspect="1" noMove="1" noResize="1" noEditPoints="1" noAdjustHandles="1" noChangeArrowheads="1" noChangeShapeType="1" noCrop="1"/>
            </p:cNvPicPr>
            <p:nvPr/>
          </p:nvPicPr>
          <p:blipFill>
            <a:blip r:embed="rId3"/>
            <a:stretch>
              <a:fillRect/>
            </a:stretch>
          </p:blipFill>
          <p:spPr>
            <a:xfrm>
              <a:off x="538943" y="893006"/>
              <a:ext cx="1284313" cy="1149594"/>
            </a:xfrm>
            <a:prstGeom prst="rect">
              <a:avLst/>
            </a:prstGeom>
          </p:spPr>
        </p:pic>
        <p:sp>
          <p:nvSpPr>
            <p:cNvPr id="6" name="TextBox 5">
              <a:extLst>
                <a:ext uri="{FF2B5EF4-FFF2-40B4-BE49-F238E27FC236}">
                  <a16:creationId xmlns:a16="http://schemas.microsoft.com/office/drawing/2014/main" id="{7CC12BFB-6275-28F1-1443-65F7266ED925}"/>
                </a:ext>
              </a:extLst>
            </p:cNvPr>
            <p:cNvSpPr txBox="1">
              <a:spLocks noGrp="1" noRot="1" noMove="1" noResize="1" noEditPoints="1" noAdjustHandles="1" noChangeArrowheads="1" noChangeShapeType="1"/>
            </p:cNvSpPr>
            <p:nvPr/>
          </p:nvSpPr>
          <p:spPr>
            <a:xfrm>
              <a:off x="1" y="9346169"/>
              <a:ext cx="2362200" cy="369332"/>
            </a:xfrm>
            <a:prstGeom prst="rect">
              <a:avLst/>
            </a:prstGeom>
          </p:spPr>
          <p:txBody>
            <a:bodyPr wrap="square" lIns="0" tIns="0" rIns="0" bIns="0" rtlCol="0" anchor="t">
              <a:spAutoFit/>
            </a:bodyPr>
            <a:lstStyle/>
            <a:p>
              <a:pPr algn="ctr"/>
              <a:r>
                <a:rPr lang="en-US" sz="1600" b="1" dirty="0">
                  <a:solidFill>
                    <a:schemeClr val="bg1"/>
                  </a:solidFill>
                  <a:latin typeface="Poppins"/>
                </a:rPr>
                <a:t>cbtrust.org</a:t>
              </a:r>
            </a:p>
          </p:txBody>
        </p:sp>
      </p:grpSp>
      <p:sp>
        <p:nvSpPr>
          <p:cNvPr id="15" name="TextBox 12">
            <a:extLst>
              <a:ext uri="{FF2B5EF4-FFF2-40B4-BE49-F238E27FC236}">
                <a16:creationId xmlns:a16="http://schemas.microsoft.com/office/drawing/2014/main" id="{9F6E3D83-84DF-1FAF-AAFD-F15E5C2E76A2}"/>
              </a:ext>
            </a:extLst>
          </p:cNvPr>
          <p:cNvSpPr txBox="1"/>
          <p:nvPr/>
        </p:nvSpPr>
        <p:spPr>
          <a:xfrm>
            <a:off x="1823720" y="751013"/>
            <a:ext cx="9860280" cy="451342"/>
          </a:xfrm>
          <a:prstGeom prst="rect">
            <a:avLst/>
          </a:prstGeom>
        </p:spPr>
        <p:txBody>
          <a:bodyPr wrap="square" lIns="0" tIns="0" rIns="0" bIns="0" rtlCol="0" anchor="t">
            <a:spAutoFit/>
          </a:bodyPr>
          <a:lstStyle/>
          <a:p>
            <a:r>
              <a:rPr lang="en-US" sz="2933" dirty="0">
                <a:solidFill>
                  <a:schemeClr val="bg1"/>
                </a:solidFill>
                <a:latin typeface="Poppins Bold"/>
              </a:rPr>
              <a:t> Eligibility to apply</a:t>
            </a:r>
          </a:p>
        </p:txBody>
      </p:sp>
      <p:sp>
        <p:nvSpPr>
          <p:cNvPr id="16" name="TextBox 15">
            <a:extLst>
              <a:ext uri="{FF2B5EF4-FFF2-40B4-BE49-F238E27FC236}">
                <a16:creationId xmlns:a16="http://schemas.microsoft.com/office/drawing/2014/main" id="{5B014AC1-AEEC-7EF5-0274-D2DED2B0FBC5}"/>
              </a:ext>
            </a:extLst>
          </p:cNvPr>
          <p:cNvSpPr txBox="1"/>
          <p:nvPr/>
        </p:nvSpPr>
        <p:spPr>
          <a:xfrm>
            <a:off x="1780391" y="1225423"/>
            <a:ext cx="10165080" cy="369332"/>
          </a:xfrm>
          <a:prstGeom prst="rect">
            <a:avLst/>
          </a:prstGeom>
        </p:spPr>
        <p:txBody>
          <a:bodyPr wrap="square" lIns="0" tIns="0" rIns="0" bIns="0" rtlCol="0" anchor="t">
            <a:spAutoFit/>
          </a:bodyPr>
          <a:lstStyle/>
          <a:p>
            <a:endParaRPr lang="en-US" sz="1200" dirty="0"/>
          </a:p>
          <a:p>
            <a:r>
              <a:rPr lang="en-US" sz="1200" dirty="0"/>
              <a:t> </a:t>
            </a:r>
            <a:endParaRPr lang="en-US" sz="2400" dirty="0"/>
          </a:p>
        </p:txBody>
      </p:sp>
      <p:sp>
        <p:nvSpPr>
          <p:cNvPr id="7" name="Content Placeholder 2">
            <a:extLst>
              <a:ext uri="{FF2B5EF4-FFF2-40B4-BE49-F238E27FC236}">
                <a16:creationId xmlns:a16="http://schemas.microsoft.com/office/drawing/2014/main" id="{EBF2F5BE-F27E-93E6-EA26-3CBFC60F2CF8}"/>
              </a:ext>
            </a:extLst>
          </p:cNvPr>
          <p:cNvSpPr txBox="1">
            <a:spLocks/>
          </p:cNvSpPr>
          <p:nvPr/>
        </p:nvSpPr>
        <p:spPr>
          <a:xfrm>
            <a:off x="7397750" y="1520953"/>
            <a:ext cx="4540250" cy="153871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7882" lvl="1" indent="-143941">
              <a:spcAft>
                <a:spcPts val="1200"/>
              </a:spcAft>
              <a:buFont typeface="Arial"/>
              <a:buChar char="•"/>
            </a:pPr>
            <a:endParaRPr lang="en-US" sz="2300" dirty="0"/>
          </a:p>
        </p:txBody>
      </p:sp>
      <p:pic>
        <p:nvPicPr>
          <p:cNvPr id="8" name="Picture 7" descr="A group of people planting a tree&#10;&#10;Description automatically generated">
            <a:extLst>
              <a:ext uri="{FF2B5EF4-FFF2-40B4-BE49-F238E27FC236}">
                <a16:creationId xmlns:a16="http://schemas.microsoft.com/office/drawing/2014/main" id="{4605FE4F-C99F-C928-1F83-A8FEF8842C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000" y="2290310"/>
            <a:ext cx="3206496" cy="2404872"/>
          </a:xfrm>
          <a:prstGeom prst="rect">
            <a:avLst/>
          </a:prstGeom>
        </p:spPr>
      </p:pic>
      <p:sp>
        <p:nvSpPr>
          <p:cNvPr id="9" name="TextBox 8">
            <a:extLst>
              <a:ext uri="{FF2B5EF4-FFF2-40B4-BE49-F238E27FC236}">
                <a16:creationId xmlns:a16="http://schemas.microsoft.com/office/drawing/2014/main" id="{AF956C9B-78AC-9B8D-7278-276634FF588A}"/>
              </a:ext>
            </a:extLst>
          </p:cNvPr>
          <p:cNvSpPr txBox="1"/>
          <p:nvPr/>
        </p:nvSpPr>
        <p:spPr>
          <a:xfrm>
            <a:off x="1215504" y="1841429"/>
            <a:ext cx="4880496" cy="4062651"/>
          </a:xfrm>
          <a:prstGeom prst="rect">
            <a:avLst/>
          </a:prstGeom>
          <a:noFill/>
        </p:spPr>
        <p:txBody>
          <a:bodyPr wrap="square" rtlCol="0">
            <a:spAutoFit/>
          </a:bodyPr>
          <a:lstStyle/>
          <a:p>
            <a:pPr marL="914400" lvl="1" indent="-457200" fontAlgn="base">
              <a:spcBef>
                <a:spcPts val="800"/>
              </a:spcBef>
              <a:buFont typeface="Arial" panose="020B0604020202020204" pitchFamily="34" charset="0"/>
              <a:buChar char="•"/>
            </a:pPr>
            <a:r>
              <a:rPr lang="en-US" sz="2000" dirty="0">
                <a:solidFill>
                  <a:srgbClr val="0A0A0A"/>
                </a:solidFill>
                <a:latin typeface="Open Sans" panose="020B0606030504020204" pitchFamily="34" charset="0"/>
              </a:rPr>
              <a:t>Non-profit organizations</a:t>
            </a:r>
          </a:p>
          <a:p>
            <a:pPr marL="914400" lvl="1" indent="-457200" fontAlgn="base">
              <a:spcBef>
                <a:spcPts val="800"/>
              </a:spcBef>
              <a:buFont typeface="Arial" panose="020B0604020202020204" pitchFamily="34" charset="0"/>
              <a:buChar char="•"/>
            </a:pPr>
            <a:r>
              <a:rPr lang="en-US" sz="2000" dirty="0">
                <a:solidFill>
                  <a:srgbClr val="0A0A0A"/>
                </a:solidFill>
                <a:latin typeface="Open Sans" panose="020B0606030504020204" pitchFamily="34" charset="0"/>
              </a:rPr>
              <a:t>Schools and institutions of higher education</a:t>
            </a:r>
          </a:p>
          <a:p>
            <a:pPr marL="914400" lvl="1" indent="-457200" fontAlgn="base">
              <a:spcBef>
                <a:spcPts val="800"/>
              </a:spcBef>
              <a:buFont typeface="Arial" panose="020B0604020202020204" pitchFamily="34" charset="0"/>
              <a:buChar char="•"/>
            </a:pPr>
            <a:r>
              <a:rPr lang="en-US" sz="2000" dirty="0">
                <a:solidFill>
                  <a:srgbClr val="0A0A0A"/>
                </a:solidFill>
                <a:latin typeface="Open Sans" panose="020B0606030504020204" pitchFamily="34" charset="0"/>
              </a:rPr>
              <a:t>Service, youth and civic groups</a:t>
            </a:r>
          </a:p>
          <a:p>
            <a:pPr marL="914400" lvl="1" indent="-457200" fontAlgn="base">
              <a:spcBef>
                <a:spcPts val="800"/>
              </a:spcBef>
              <a:buFont typeface="Arial" panose="020B0604020202020204" pitchFamily="34" charset="0"/>
              <a:buChar char="•"/>
            </a:pPr>
            <a:r>
              <a:rPr lang="en-US" sz="2000" dirty="0">
                <a:solidFill>
                  <a:srgbClr val="0A0A0A"/>
                </a:solidFill>
                <a:latin typeface="Open Sans" panose="020B0606030504020204" pitchFamily="34" charset="0"/>
              </a:rPr>
              <a:t>Neighborhood/Community associations </a:t>
            </a:r>
          </a:p>
          <a:p>
            <a:pPr marL="914400" lvl="1" indent="-457200" fontAlgn="base">
              <a:spcBef>
                <a:spcPts val="800"/>
              </a:spcBef>
              <a:buFont typeface="Arial" panose="020B0604020202020204" pitchFamily="34" charset="0"/>
              <a:buChar char="•"/>
            </a:pPr>
            <a:r>
              <a:rPr lang="en-US" sz="2000" dirty="0">
                <a:solidFill>
                  <a:srgbClr val="0A0A0A"/>
                </a:solidFill>
                <a:latin typeface="Open Sans" panose="020B0606030504020204" pitchFamily="34" charset="0"/>
              </a:rPr>
              <a:t>Counties</a:t>
            </a:r>
          </a:p>
          <a:p>
            <a:pPr marL="914400" lvl="1" indent="-457200" fontAlgn="base">
              <a:spcBef>
                <a:spcPts val="800"/>
              </a:spcBef>
              <a:buFont typeface="Arial" panose="020B0604020202020204" pitchFamily="34" charset="0"/>
              <a:buChar char="•"/>
            </a:pPr>
            <a:r>
              <a:rPr lang="en-US" sz="2000" dirty="0">
                <a:solidFill>
                  <a:srgbClr val="0A0A0A"/>
                </a:solidFill>
                <a:latin typeface="Open Sans" panose="020B0606030504020204" pitchFamily="34" charset="0"/>
              </a:rPr>
              <a:t>Municipalities</a:t>
            </a:r>
          </a:p>
          <a:p>
            <a:pPr marL="914400" lvl="1" indent="-457200" fontAlgn="base">
              <a:spcBef>
                <a:spcPts val="800"/>
              </a:spcBef>
              <a:buFont typeface="Arial" panose="020B0604020202020204" pitchFamily="34" charset="0"/>
              <a:buChar char="•"/>
            </a:pPr>
            <a:r>
              <a:rPr lang="en-US" sz="2000" dirty="0">
                <a:solidFill>
                  <a:srgbClr val="0A0A0A"/>
                </a:solidFill>
                <a:latin typeface="Open Sans" panose="020B0606030504020204" pitchFamily="34" charset="0"/>
              </a:rPr>
              <a:t>Forest conservancy district boards</a:t>
            </a:r>
          </a:p>
          <a:p>
            <a:endParaRPr lang="en-US" dirty="0"/>
          </a:p>
        </p:txBody>
      </p:sp>
      <p:sp>
        <p:nvSpPr>
          <p:cNvPr id="10" name="TextBox 9">
            <a:extLst>
              <a:ext uri="{FF2B5EF4-FFF2-40B4-BE49-F238E27FC236}">
                <a16:creationId xmlns:a16="http://schemas.microsoft.com/office/drawing/2014/main" id="{FB1962F3-94D7-892A-E9E4-86724D890605}"/>
              </a:ext>
            </a:extLst>
          </p:cNvPr>
          <p:cNvSpPr txBox="1"/>
          <p:nvPr/>
        </p:nvSpPr>
        <p:spPr>
          <a:xfrm>
            <a:off x="7397750" y="4695182"/>
            <a:ext cx="4128770" cy="323165"/>
          </a:xfrm>
          <a:prstGeom prst="rect">
            <a:avLst/>
          </a:prstGeom>
          <a:noFill/>
        </p:spPr>
        <p:txBody>
          <a:bodyPr wrap="square" rtlCol="0">
            <a:spAutoFit/>
          </a:bodyPr>
          <a:lstStyle/>
          <a:p>
            <a:pPr algn="ctr"/>
            <a:r>
              <a:rPr lang="en-US" sz="1500" dirty="0"/>
              <a:t>Global Health and Education Partners</a:t>
            </a:r>
          </a:p>
        </p:txBody>
      </p:sp>
    </p:spTree>
    <p:extLst>
      <p:ext uri="{BB962C8B-B14F-4D97-AF65-F5344CB8AC3E}">
        <p14:creationId xmlns:p14="http://schemas.microsoft.com/office/powerpoint/2010/main" val="1574221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D8133-2D6F-EB16-C455-9FAE2A55D14B}"/>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761192A-068A-2DEE-9155-70572DF1F8B5}"/>
              </a:ext>
            </a:extLst>
          </p:cNvPr>
          <p:cNvGrpSpPr>
            <a:grpSpLocks noGrp="1" noUngrp="1" noRot="1" noMove="1" noResize="1"/>
          </p:cNvGrpSpPr>
          <p:nvPr/>
        </p:nvGrpSpPr>
        <p:grpSpPr>
          <a:xfrm>
            <a:off x="0" y="0"/>
            <a:ext cx="12192001" cy="6858000"/>
            <a:chOff x="0" y="0"/>
            <a:chExt cx="18288001" cy="10287000"/>
          </a:xfrm>
        </p:grpSpPr>
        <p:sp>
          <p:nvSpPr>
            <p:cNvPr id="4" name="Rectangle 3">
              <a:extLst>
                <a:ext uri="{FF2B5EF4-FFF2-40B4-BE49-F238E27FC236}">
                  <a16:creationId xmlns:a16="http://schemas.microsoft.com/office/drawing/2014/main" id="{E62E979A-56C5-ED5E-E609-A81370140EC3}"/>
                </a:ext>
              </a:extLst>
            </p:cNvPr>
            <p:cNvSpPr>
              <a:spLocks noGrp="1" noRot="1" noMove="1" noResize="1" noEditPoints="1" noAdjustHandles="1" noChangeArrowheads="1" noChangeShapeType="1"/>
            </p:cNvSpPr>
            <p:nvPr/>
          </p:nvSpPr>
          <p:spPr>
            <a:xfrm rot="5400000">
              <a:off x="8733912" y="-7511489"/>
              <a:ext cx="1163077" cy="17945101"/>
            </a:xfrm>
            <a:prstGeom prst="rect">
              <a:avLst/>
            </a:prstGeom>
            <a:solidFill>
              <a:srgbClr val="00A3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Rectangle 2">
              <a:extLst>
                <a:ext uri="{FF2B5EF4-FFF2-40B4-BE49-F238E27FC236}">
                  <a16:creationId xmlns:a16="http://schemas.microsoft.com/office/drawing/2014/main" id="{31548AEF-BCAB-4240-6425-776D8294535D}"/>
                </a:ext>
              </a:extLst>
            </p:cNvPr>
            <p:cNvSpPr>
              <a:spLocks noGrp="1" noRot="1" noMove="1" noResize="1" noEditPoints="1" noAdjustHandles="1" noChangeArrowheads="1" noChangeShapeType="1"/>
            </p:cNvSpPr>
            <p:nvPr/>
          </p:nvSpPr>
          <p:spPr>
            <a:xfrm>
              <a:off x="0" y="0"/>
              <a:ext cx="2362200" cy="10287000"/>
            </a:xfrm>
            <a:prstGeom prst="rect">
              <a:avLst/>
            </a:prstGeom>
            <a:solidFill>
              <a:srgbClr val="00A3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 name="Picture 4" descr="Logo, company name&#10;&#10;Description automatically generated">
              <a:extLst>
                <a:ext uri="{FF2B5EF4-FFF2-40B4-BE49-F238E27FC236}">
                  <a16:creationId xmlns:a16="http://schemas.microsoft.com/office/drawing/2014/main" id="{1887B85C-9F45-63CE-568F-867938C3D029}"/>
                </a:ext>
              </a:extLst>
            </p:cNvPr>
            <p:cNvPicPr>
              <a:picLocks noGrp="1" noRot="1" noChangeAspect="1" noMove="1" noResize="1" noEditPoints="1" noAdjustHandles="1" noChangeArrowheads="1" noChangeShapeType="1" noCrop="1"/>
            </p:cNvPicPr>
            <p:nvPr/>
          </p:nvPicPr>
          <p:blipFill>
            <a:blip r:embed="rId3"/>
            <a:stretch>
              <a:fillRect/>
            </a:stretch>
          </p:blipFill>
          <p:spPr>
            <a:xfrm>
              <a:off x="538943" y="893006"/>
              <a:ext cx="1284313" cy="1149594"/>
            </a:xfrm>
            <a:prstGeom prst="rect">
              <a:avLst/>
            </a:prstGeom>
          </p:spPr>
        </p:pic>
        <p:sp>
          <p:nvSpPr>
            <p:cNvPr id="6" name="TextBox 5">
              <a:extLst>
                <a:ext uri="{FF2B5EF4-FFF2-40B4-BE49-F238E27FC236}">
                  <a16:creationId xmlns:a16="http://schemas.microsoft.com/office/drawing/2014/main" id="{7A2469BB-0F59-2214-49B8-A6612FB50378}"/>
                </a:ext>
              </a:extLst>
            </p:cNvPr>
            <p:cNvSpPr txBox="1">
              <a:spLocks noGrp="1" noRot="1" noMove="1" noResize="1" noEditPoints="1" noAdjustHandles="1" noChangeArrowheads="1" noChangeShapeType="1"/>
            </p:cNvSpPr>
            <p:nvPr/>
          </p:nvSpPr>
          <p:spPr>
            <a:xfrm>
              <a:off x="1" y="9346169"/>
              <a:ext cx="2362200" cy="369332"/>
            </a:xfrm>
            <a:prstGeom prst="rect">
              <a:avLst/>
            </a:prstGeom>
          </p:spPr>
          <p:txBody>
            <a:bodyPr wrap="square" lIns="0" tIns="0" rIns="0" bIns="0" rtlCol="0" anchor="t">
              <a:spAutoFit/>
            </a:bodyPr>
            <a:lstStyle/>
            <a:p>
              <a:pPr algn="ctr"/>
              <a:r>
                <a:rPr lang="en-US" sz="1600" b="1" dirty="0">
                  <a:solidFill>
                    <a:schemeClr val="bg1"/>
                  </a:solidFill>
                  <a:latin typeface="Poppins"/>
                </a:rPr>
                <a:t>cbtrust.org</a:t>
              </a:r>
            </a:p>
          </p:txBody>
        </p:sp>
      </p:grpSp>
      <p:sp>
        <p:nvSpPr>
          <p:cNvPr id="15" name="TextBox 12">
            <a:extLst>
              <a:ext uri="{FF2B5EF4-FFF2-40B4-BE49-F238E27FC236}">
                <a16:creationId xmlns:a16="http://schemas.microsoft.com/office/drawing/2014/main" id="{CBE40044-EE14-6268-9D18-E166929E42E4}"/>
              </a:ext>
            </a:extLst>
          </p:cNvPr>
          <p:cNvSpPr txBox="1"/>
          <p:nvPr/>
        </p:nvSpPr>
        <p:spPr>
          <a:xfrm>
            <a:off x="1823720" y="751013"/>
            <a:ext cx="9860280" cy="451342"/>
          </a:xfrm>
          <a:prstGeom prst="rect">
            <a:avLst/>
          </a:prstGeom>
        </p:spPr>
        <p:txBody>
          <a:bodyPr wrap="square" lIns="0" tIns="0" rIns="0" bIns="0" rtlCol="0" anchor="t">
            <a:spAutoFit/>
          </a:bodyPr>
          <a:lstStyle/>
          <a:p>
            <a:r>
              <a:rPr lang="en-US" sz="2933" dirty="0">
                <a:solidFill>
                  <a:schemeClr val="bg1"/>
                </a:solidFill>
                <a:latin typeface="Poppins Bold"/>
              </a:rPr>
              <a:t>Eligible planting sites</a:t>
            </a:r>
          </a:p>
        </p:txBody>
      </p:sp>
      <p:pic>
        <p:nvPicPr>
          <p:cNvPr id="10" name="Picture 9">
            <a:hlinkClick r:id="rId4"/>
            <a:extLst>
              <a:ext uri="{FF2B5EF4-FFF2-40B4-BE49-F238E27FC236}">
                <a16:creationId xmlns:a16="http://schemas.microsoft.com/office/drawing/2014/main" id="{AEE1F788-8F75-0111-9D1B-D0F0C72087EC}"/>
              </a:ext>
            </a:extLst>
          </p:cNvPr>
          <p:cNvPicPr>
            <a:picLocks noChangeAspect="1"/>
          </p:cNvPicPr>
          <p:nvPr/>
        </p:nvPicPr>
        <p:blipFill rotWithShape="1">
          <a:blip r:embed="rId5"/>
          <a:srcRect r="20534"/>
          <a:stretch/>
        </p:blipFill>
        <p:spPr>
          <a:xfrm>
            <a:off x="5772150" y="1680229"/>
            <a:ext cx="6191198" cy="4232055"/>
          </a:xfrm>
          <a:prstGeom prst="rect">
            <a:avLst/>
          </a:prstGeom>
        </p:spPr>
      </p:pic>
      <p:sp>
        <p:nvSpPr>
          <p:cNvPr id="13" name="TextBox 12">
            <a:extLst>
              <a:ext uri="{FF2B5EF4-FFF2-40B4-BE49-F238E27FC236}">
                <a16:creationId xmlns:a16="http://schemas.microsoft.com/office/drawing/2014/main" id="{E829B6C6-4E8B-92F2-C56F-C94A4A28ADD1}"/>
              </a:ext>
            </a:extLst>
          </p:cNvPr>
          <p:cNvSpPr txBox="1"/>
          <p:nvPr/>
        </p:nvSpPr>
        <p:spPr>
          <a:xfrm>
            <a:off x="1734503" y="1680229"/>
            <a:ext cx="6097904" cy="3170099"/>
          </a:xfrm>
          <a:prstGeom prst="rect">
            <a:avLst/>
          </a:prstGeom>
          <a:noFill/>
        </p:spPr>
        <p:txBody>
          <a:bodyPr wrap="square">
            <a:spAutoFit/>
          </a:bodyPr>
          <a:lstStyle/>
          <a:p>
            <a:pPr marL="143941" lvl="1">
              <a:spcAft>
                <a:spcPts val="1200"/>
              </a:spcAft>
            </a:pPr>
            <a:r>
              <a:rPr lang="en-US" sz="2000" dirty="0">
                <a:latin typeface="Open Sans" panose="020B0606030504020204" pitchFamily="34" charset="0"/>
                <a:ea typeface="Open Sans" panose="020B0606030504020204" pitchFamily="34" charset="0"/>
                <a:cs typeface="Open Sans" panose="020B0606030504020204" pitchFamily="34" charset="0"/>
              </a:rPr>
              <a:t>1. Urban and</a:t>
            </a:r>
          </a:p>
          <a:p>
            <a:pPr marL="143941" lvl="1">
              <a:spcAft>
                <a:spcPts val="1200"/>
              </a:spcAft>
            </a:pPr>
            <a:r>
              <a:rPr lang="en-US" sz="2000" dirty="0">
                <a:latin typeface="Open Sans" panose="020B0606030504020204" pitchFamily="34" charset="0"/>
                <a:ea typeface="Open Sans" panose="020B0606030504020204" pitchFamily="34" charset="0"/>
                <a:cs typeface="Open Sans" panose="020B0606030504020204" pitchFamily="34" charset="0"/>
              </a:rPr>
              <a:t>2. Underserved</a:t>
            </a:r>
          </a:p>
          <a:p>
            <a:pPr marL="486841" lvl="1" indent="-342900">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Historic disenfranchisement</a:t>
            </a:r>
          </a:p>
          <a:p>
            <a:pPr marL="486841" lvl="1" indent="-342900">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High unemployment</a:t>
            </a:r>
          </a:p>
          <a:p>
            <a:pPr marL="486841" lvl="1" indent="-342900">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Low income</a:t>
            </a:r>
          </a:p>
          <a:p>
            <a:pPr marL="486841" lvl="1" indent="-342900">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Housing projects*</a:t>
            </a:r>
          </a:p>
          <a:p>
            <a:pPr marL="944041" lvl="2" indent="-342900">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a:t>
            </a:r>
            <a:r>
              <a:rPr lang="en-US" sz="2000" i="1" dirty="0">
                <a:latin typeface="Open Sans" panose="020B0606030504020204" pitchFamily="34" charset="0"/>
                <a:ea typeface="Open Sans" panose="020B0606030504020204" pitchFamily="34" charset="0"/>
                <a:cs typeface="Open Sans" panose="020B0606030504020204" pitchFamily="34" charset="0"/>
              </a:rPr>
              <a:t>must pull up layer)</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F79D56B7-62C0-73E2-CC29-1F2014D41814}"/>
              </a:ext>
            </a:extLst>
          </p:cNvPr>
          <p:cNvSpPr txBox="1"/>
          <p:nvPr/>
        </p:nvSpPr>
        <p:spPr>
          <a:xfrm>
            <a:off x="1574800" y="6021821"/>
            <a:ext cx="11084072" cy="369332"/>
          </a:xfrm>
          <a:prstGeom prst="rect">
            <a:avLst/>
          </a:prstGeom>
          <a:noFill/>
        </p:spPr>
        <p:txBody>
          <a:bodyPr wrap="square">
            <a:spAutoFit/>
          </a:bodyPr>
          <a:lstStyle/>
          <a:p>
            <a:r>
              <a:rPr lang="en-US" b="1" dirty="0">
                <a:hlinkClick r:id="rId4"/>
              </a:rPr>
              <a:t>https://maryland.maps.arcgis.com/apps/webappviewer/index.html?id=4258d3e39f6a47fca146b854c0f01e31</a:t>
            </a:r>
            <a:endParaRPr lang="en-US" b="1" dirty="0"/>
          </a:p>
        </p:txBody>
      </p:sp>
    </p:spTree>
    <p:extLst>
      <p:ext uri="{BB962C8B-B14F-4D97-AF65-F5344CB8AC3E}">
        <p14:creationId xmlns:p14="http://schemas.microsoft.com/office/powerpoint/2010/main" val="935870166"/>
      </p:ext>
    </p:extLst>
  </p:cSld>
  <p:clrMapOvr>
    <a:masterClrMapping/>
  </p:clrMapOvr>
</p:sld>
</file>

<file path=ppt/theme/theme1.xml><?xml version="1.0" encoding="utf-8"?>
<a:theme xmlns:a="http://schemas.openxmlformats.org/drawingml/2006/main" name="Retrospect">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10697</TotalTime>
  <Words>1181</Words>
  <Application>Microsoft Office PowerPoint</Application>
  <PresentationFormat>Widescreen</PresentationFormat>
  <Paragraphs>237</Paragraphs>
  <Slides>20</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Calibri</vt:lpstr>
      <vt:lpstr>Calibri Light</vt:lpstr>
      <vt:lpstr>Open Sans</vt:lpstr>
      <vt:lpstr>Open Sans </vt:lpstr>
      <vt:lpstr>Open Sans Light</vt:lpstr>
      <vt:lpstr>Open Sans Light Bold</vt:lpstr>
      <vt:lpstr>Poppins</vt:lpstr>
      <vt:lpstr>Poppins Bold</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Prince George’s County  Rain Check Rebate Program  and  Grant Opportunities Webinar</dc:title>
  <dc:creator>Nguyen Le</dc:creator>
  <cp:lastModifiedBy>Lianna Gomori-Ruben</cp:lastModifiedBy>
  <cp:revision>361</cp:revision>
  <cp:lastPrinted>2024-01-23T13:40:57Z</cp:lastPrinted>
  <dcterms:created xsi:type="dcterms:W3CDTF">2020-07-14T16:06:21Z</dcterms:created>
  <dcterms:modified xsi:type="dcterms:W3CDTF">2026-01-15T22:25:35Z</dcterms:modified>
</cp:coreProperties>
</file>