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3" r:id="rId1"/>
    <p:sldMasterId id="2147483838" r:id="rId2"/>
  </p:sldMasterIdLst>
  <p:notesMasterIdLst>
    <p:notesMasterId r:id="rId30"/>
  </p:notesMasterIdLst>
  <p:sldIdLst>
    <p:sldId id="266" r:id="rId3"/>
    <p:sldId id="1100" r:id="rId4"/>
    <p:sldId id="1101" r:id="rId5"/>
    <p:sldId id="262" r:id="rId6"/>
    <p:sldId id="1125" r:id="rId7"/>
    <p:sldId id="1186" r:id="rId8"/>
    <p:sldId id="1132" r:id="rId9"/>
    <p:sldId id="1178" r:id="rId10"/>
    <p:sldId id="1184" r:id="rId11"/>
    <p:sldId id="1187" r:id="rId12"/>
    <p:sldId id="1167" r:id="rId13"/>
    <p:sldId id="1142" r:id="rId14"/>
    <p:sldId id="1182" r:id="rId15"/>
    <p:sldId id="1183" r:id="rId16"/>
    <p:sldId id="1165" r:id="rId17"/>
    <p:sldId id="1166" r:id="rId18"/>
    <p:sldId id="274" r:id="rId19"/>
    <p:sldId id="1177" r:id="rId20"/>
    <p:sldId id="1117" r:id="rId21"/>
    <p:sldId id="1109" r:id="rId22"/>
    <p:sldId id="1173" r:id="rId23"/>
    <p:sldId id="1176" r:id="rId24"/>
    <p:sldId id="1175" r:id="rId25"/>
    <p:sldId id="1110" r:id="rId26"/>
    <p:sldId id="1181" r:id="rId27"/>
    <p:sldId id="1163" r:id="rId28"/>
    <p:sldId id="2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156384-323D-7039-7105-655C72612B7A}" name="Katherine Somoza" initials="KS" userId="Katherine Somoza" providerId="None"/>
  <p188:author id="{C9317BE5-287C-B580-9F7B-978FD4635E45}" name="Delaney Samons" initials="DS" userId="S::dsamons@cbtrust.org::eeafeb02-540b-49fa-b5d4-3ed8a6218f7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guyen Le" initials="NL" lastIdx="1" clrIdx="0"/>
  <p:cmAuthor id="2" name="Emma Cwalinski" initials="EC"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05F"/>
    <a:srgbClr val="7B92B7"/>
    <a:srgbClr val="B2DFAB"/>
    <a:srgbClr val="58B947"/>
    <a:srgbClr val="0067A6"/>
    <a:srgbClr val="63A537"/>
    <a:srgbClr val="404040"/>
    <a:srgbClr val="DB821F"/>
    <a:srgbClr val="44C1A3"/>
    <a:srgbClr val="37A7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53" autoAdjust="0"/>
    <p:restoredTop sz="83137" autoAdjust="0"/>
  </p:normalViewPr>
  <p:slideViewPr>
    <p:cSldViewPr snapToGrid="0">
      <p:cViewPr varScale="1">
        <p:scale>
          <a:sx n="111" d="100"/>
          <a:sy n="111" d="100"/>
        </p:scale>
        <p:origin x="1050" y="9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1" Type="http://schemas.openxmlformats.org/officeDocument/2006/relationships/image" Target="../media/image5.svg"/></Relationships>
</file>

<file path=ppt/diagrams/_rels/data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hyperlink" Target="https://cbtrust.org/grants/prince-georges-county-climate-resilience-hub-technical-assistance-provider/" TargetMode="External"/><Relationship Id="rId5" Type="http://schemas.openxmlformats.org/officeDocument/2006/relationships/image" Target="../media/image16.sv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1" Type="http://schemas.openxmlformats.org/officeDocument/2006/relationships/image" Target="../media/image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6.svg"/><Relationship Id="rId4" Type="http://schemas.openxmlformats.org/officeDocument/2006/relationships/hyperlink" Target="https://cbtrust.org/grants/prince-georges-county-climate-resilience-hub-technical-assistance-provider/"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C02E6E-8D1B-4495-9B7F-887490C02BCD}" type="doc">
      <dgm:prSet loTypeId="urn:microsoft.com/office/officeart/2018/2/layout/IconLabelList" loCatId="icon" qsTypeId="urn:microsoft.com/office/officeart/2005/8/quickstyle/simple1#3" qsCatId="simple" csTypeId="urn:microsoft.com/office/officeart/2018/5/colors/Iconchunking_neutralbg_accent1_2" csCatId="accent1" phldr="1"/>
      <dgm:spPr/>
      <dgm:t>
        <a:bodyPr/>
        <a:lstStyle/>
        <a:p>
          <a:endParaRPr lang="en-US"/>
        </a:p>
      </dgm:t>
    </dgm:pt>
    <dgm:pt modelId="{25E835C5-9B1C-4FAC-BFF5-79073E651597}">
      <dgm:prSet custT="1"/>
      <dgm:spPr/>
      <dgm:t>
        <a:bodyPr/>
        <a:lstStyle/>
        <a:p>
          <a:pPr>
            <a:lnSpc>
              <a:spcPct val="100000"/>
            </a:lnSpc>
          </a:pPr>
          <a:r>
            <a:rPr lang="en-US" sz="1800" dirty="0">
              <a:latin typeface="Poppins" panose="00000500000000000000" pitchFamily="2" charset="0"/>
              <a:ea typeface="Open Sans" panose="020B0606030504020204" pitchFamily="34" charset="0"/>
              <a:cs typeface="Poppins" panose="00000500000000000000" pitchFamily="2" charset="0"/>
            </a:rPr>
            <a:t>The Chesapeake Bay Trust is a nonprofit organization. Our mission is to engage and empower diverse groups to take actions that enrich natural resources and local communities of the Chesapeake Bay region. </a:t>
          </a:r>
        </a:p>
        <a:p>
          <a:pPr>
            <a:lnSpc>
              <a:spcPct val="100000"/>
            </a:lnSpc>
          </a:pPr>
          <a:endParaRPr lang="en-US" sz="1800" dirty="0">
            <a:latin typeface="Poppins" panose="00000500000000000000" pitchFamily="2" charset="0"/>
            <a:ea typeface="Open Sans" panose="020B0606030504020204" pitchFamily="34" charset="0"/>
            <a:cs typeface="Poppins" panose="00000500000000000000" pitchFamily="2" charset="0"/>
          </a:endParaRPr>
        </a:p>
        <a:p>
          <a:pPr>
            <a:lnSpc>
              <a:spcPct val="100000"/>
            </a:lnSpc>
          </a:pPr>
          <a:r>
            <a:rPr lang="en-US" sz="1800" dirty="0">
              <a:latin typeface="Poppins" panose="00000500000000000000" pitchFamily="2" charset="0"/>
              <a:ea typeface="Open Sans" panose="020B0606030504020204" pitchFamily="34" charset="0"/>
              <a:cs typeface="Poppins" panose="00000500000000000000" pitchFamily="2" charset="0"/>
            </a:rPr>
            <a:t>Prince George’s County Department of the Environment works for a healthy, beautiful, and sustainable County through programs that provide climate resilience, flood control, clean water, trees, recycling and waste management, litter prevention, animal services, and pet adoption in partnership with residents and other stakeholders. </a:t>
          </a:r>
        </a:p>
      </dgm:t>
    </dgm:pt>
    <dgm:pt modelId="{115D6798-F155-4CAF-A7A1-6FEBBB342E96}" type="parTrans" cxnId="{8C87C4F7-9305-4248-958F-55F2AE231D72}">
      <dgm:prSet/>
      <dgm:spPr/>
      <dgm:t>
        <a:bodyPr/>
        <a:lstStyle/>
        <a:p>
          <a:endParaRPr lang="en-US" sz="1800">
            <a:latin typeface="Poppins" panose="00000500000000000000" pitchFamily="2" charset="0"/>
            <a:cs typeface="Poppins" panose="00000500000000000000" pitchFamily="2" charset="0"/>
          </a:endParaRPr>
        </a:p>
      </dgm:t>
    </dgm:pt>
    <dgm:pt modelId="{9000CE3E-776D-4847-8E7F-08D6EB2B362C}" type="sibTrans" cxnId="{8C87C4F7-9305-4248-958F-55F2AE231D72}">
      <dgm:prSet/>
      <dgm:spPr/>
      <dgm:t>
        <a:bodyPr/>
        <a:lstStyle/>
        <a:p>
          <a:endParaRPr lang="en-US" sz="1800">
            <a:latin typeface="Poppins" panose="00000500000000000000" pitchFamily="2" charset="0"/>
            <a:cs typeface="Poppins" panose="00000500000000000000" pitchFamily="2" charset="0"/>
          </a:endParaRPr>
        </a:p>
      </dgm:t>
    </dgm:pt>
    <dgm:pt modelId="{5DD0C0EA-DEAA-4AB7-98F3-49BA5326C0DA}" type="pres">
      <dgm:prSet presAssocID="{1BC02E6E-8D1B-4495-9B7F-887490C02BCD}" presName="root" presStyleCnt="0">
        <dgm:presLayoutVars>
          <dgm:dir/>
          <dgm:resizeHandles val="exact"/>
        </dgm:presLayoutVars>
      </dgm:prSet>
      <dgm:spPr/>
    </dgm:pt>
    <dgm:pt modelId="{E6696E8B-D111-4B1D-A4AF-6D0BB0283664}" type="pres">
      <dgm:prSet presAssocID="{25E835C5-9B1C-4FAC-BFF5-79073E651597}" presName="compNode" presStyleCnt="0"/>
      <dgm:spPr/>
    </dgm:pt>
    <dgm:pt modelId="{1FD0E4F6-9163-4951-93E7-2851001D62BD}" type="pres">
      <dgm:prSet presAssocID="{25E835C5-9B1C-4FAC-BFF5-79073E651597}" presName="iconRect" presStyleLbl="node1" presStyleIdx="0" presStyleCnt="1" custLinFactNeighborY="-124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s"/>
        </a:ext>
      </dgm:extLst>
    </dgm:pt>
    <dgm:pt modelId="{C3750249-11B8-4EE8-91DB-5715B2CDF905}" type="pres">
      <dgm:prSet presAssocID="{25E835C5-9B1C-4FAC-BFF5-79073E651597}" presName="spaceRect" presStyleCnt="0"/>
      <dgm:spPr/>
    </dgm:pt>
    <dgm:pt modelId="{3ED430B8-9F60-43E9-92F8-FA08D88E577C}" type="pres">
      <dgm:prSet presAssocID="{25E835C5-9B1C-4FAC-BFF5-79073E651597}" presName="textRect" presStyleLbl="revTx" presStyleIdx="0" presStyleCnt="1" custScaleX="549546" custScaleY="112378" custLinFactNeighborX="0" custLinFactNeighborY="-24155">
        <dgm:presLayoutVars>
          <dgm:chMax val="1"/>
          <dgm:chPref val="1"/>
        </dgm:presLayoutVars>
      </dgm:prSet>
      <dgm:spPr/>
    </dgm:pt>
  </dgm:ptLst>
  <dgm:cxnLst>
    <dgm:cxn modelId="{40B25723-11F1-46B7-B5E7-2CECC5D215D5}" type="presOf" srcId="{25E835C5-9B1C-4FAC-BFF5-79073E651597}" destId="{3ED430B8-9F60-43E9-92F8-FA08D88E577C}" srcOrd="0" destOrd="0" presId="urn:microsoft.com/office/officeart/2018/2/layout/IconLabelList"/>
    <dgm:cxn modelId="{2892EA77-BB9A-4CA5-B1AE-B35EFFF1BB84}" type="presOf" srcId="{1BC02E6E-8D1B-4495-9B7F-887490C02BCD}" destId="{5DD0C0EA-DEAA-4AB7-98F3-49BA5326C0DA}" srcOrd="0" destOrd="0" presId="urn:microsoft.com/office/officeart/2018/2/layout/IconLabelList"/>
    <dgm:cxn modelId="{8C87C4F7-9305-4248-958F-55F2AE231D72}" srcId="{1BC02E6E-8D1B-4495-9B7F-887490C02BCD}" destId="{25E835C5-9B1C-4FAC-BFF5-79073E651597}" srcOrd="0" destOrd="0" parTransId="{115D6798-F155-4CAF-A7A1-6FEBBB342E96}" sibTransId="{9000CE3E-776D-4847-8E7F-08D6EB2B362C}"/>
    <dgm:cxn modelId="{EC2F3244-3DA4-4E6B-8B78-A06CAEA9BCB2}" type="presParOf" srcId="{5DD0C0EA-DEAA-4AB7-98F3-49BA5326C0DA}" destId="{E6696E8B-D111-4B1D-A4AF-6D0BB0283664}" srcOrd="0" destOrd="0" presId="urn:microsoft.com/office/officeart/2018/2/layout/IconLabelList"/>
    <dgm:cxn modelId="{DB576581-7CCA-4AB7-B5C4-30F564B361F5}" type="presParOf" srcId="{E6696E8B-D111-4B1D-A4AF-6D0BB0283664}" destId="{1FD0E4F6-9163-4951-93E7-2851001D62BD}" srcOrd="0" destOrd="0" presId="urn:microsoft.com/office/officeart/2018/2/layout/IconLabelList"/>
    <dgm:cxn modelId="{578E4CDF-6700-44D9-8490-FC071E1F30F1}" type="presParOf" srcId="{E6696E8B-D111-4B1D-A4AF-6D0BB0283664}" destId="{C3750249-11B8-4EE8-91DB-5715B2CDF905}" srcOrd="1" destOrd="0" presId="urn:microsoft.com/office/officeart/2018/2/layout/IconLabelList"/>
    <dgm:cxn modelId="{898F5123-5146-4198-B3D9-52AE78EC4686}" type="presParOf" srcId="{E6696E8B-D111-4B1D-A4AF-6D0BB0283664}" destId="{3ED430B8-9F60-43E9-92F8-FA08D88E577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F662E3-D0E6-4036-B790-D9C6B94AD8B8}" type="doc">
      <dgm:prSet loTypeId="urn:microsoft.com/office/officeart/2005/8/layout/hProcess11" loCatId="process" qsTypeId="urn:microsoft.com/office/officeart/2005/8/quickstyle/simple1#8" qsCatId="simple" csTypeId="urn:microsoft.com/office/officeart/2005/8/colors/accent1_2#1" csCatId="accent1" phldr="1"/>
      <dgm:spPr/>
      <dgm:t>
        <a:bodyPr/>
        <a:lstStyle/>
        <a:p>
          <a:endParaRPr lang="en-US"/>
        </a:p>
      </dgm:t>
    </dgm:pt>
    <dgm:pt modelId="{7E1175E8-ACE0-4C81-A3E1-EF5A6323BDF5}">
      <dgm:prSet phldrT="[Text]" phldr="0"/>
      <dgm:spPr/>
      <dgm:t>
        <a:bodyPr/>
        <a:lstStyle/>
        <a:p>
          <a:pPr rtl="0"/>
          <a:r>
            <a:rPr lang="en-US">
              <a:solidFill>
                <a:schemeClr val="accent4"/>
              </a:solidFill>
              <a:latin typeface="Calibri"/>
              <a:ea typeface="Calibri"/>
              <a:cs typeface="Calibri"/>
            </a:rPr>
            <a:t>Climate </a:t>
          </a:r>
          <a:r>
            <a:rPr lang="en-US" dirty="0">
              <a:solidFill>
                <a:schemeClr val="accent4"/>
              </a:solidFill>
              <a:latin typeface="Calibri"/>
              <a:ea typeface="Calibri"/>
              <a:cs typeface="Calibri"/>
            </a:rPr>
            <a:t>Action Plan</a:t>
          </a:r>
        </a:p>
      </dgm:t>
    </dgm:pt>
    <dgm:pt modelId="{DF7786E9-7A7C-419D-B1BA-66A13B365191}" type="parTrans" cxnId="{258CA3F1-4061-4565-A949-843A87EFCC87}">
      <dgm:prSet/>
      <dgm:spPr/>
      <dgm:t>
        <a:bodyPr/>
        <a:lstStyle/>
        <a:p>
          <a:endParaRPr lang="en-US"/>
        </a:p>
      </dgm:t>
    </dgm:pt>
    <dgm:pt modelId="{D7C1D1DE-3905-49B6-AC14-E4BC15C09A1F}" type="sibTrans" cxnId="{258CA3F1-4061-4565-A949-843A87EFCC87}">
      <dgm:prSet/>
      <dgm:spPr/>
      <dgm:t>
        <a:bodyPr/>
        <a:lstStyle/>
        <a:p>
          <a:endParaRPr lang="en-US"/>
        </a:p>
      </dgm:t>
    </dgm:pt>
    <dgm:pt modelId="{662311B0-B2CA-4CA5-9AE0-391962800995}">
      <dgm:prSet phldrT="[Text]" phldr="0"/>
      <dgm:spPr/>
      <dgm:t>
        <a:bodyPr/>
        <a:lstStyle/>
        <a:p>
          <a:pPr rtl="0"/>
          <a:r>
            <a:rPr lang="en-US" dirty="0">
              <a:solidFill>
                <a:schemeClr val="accent4"/>
              </a:solidFill>
              <a:latin typeface="Calibri"/>
              <a:ea typeface="Calibri"/>
              <a:cs typeface="Calibri"/>
            </a:rPr>
            <a:t>Climate Action Implementation Strategy Plan (CAISP) Resilience Hubs (Adaptation Implementation Strategy 8)</a:t>
          </a:r>
        </a:p>
      </dgm:t>
    </dgm:pt>
    <dgm:pt modelId="{129DA235-D6B6-466A-B66F-43980C59A018}" type="parTrans" cxnId="{DABE2C31-ABCD-4503-B409-9E3544EC53DD}">
      <dgm:prSet/>
      <dgm:spPr/>
      <dgm:t>
        <a:bodyPr/>
        <a:lstStyle/>
        <a:p>
          <a:endParaRPr lang="en-US"/>
        </a:p>
      </dgm:t>
    </dgm:pt>
    <dgm:pt modelId="{DBCE45E3-2A76-4EBA-8B68-CBEDB490FFE7}" type="sibTrans" cxnId="{DABE2C31-ABCD-4503-B409-9E3544EC53DD}">
      <dgm:prSet/>
      <dgm:spPr/>
      <dgm:t>
        <a:bodyPr/>
        <a:lstStyle/>
        <a:p>
          <a:endParaRPr lang="en-US"/>
        </a:p>
      </dgm:t>
    </dgm:pt>
    <dgm:pt modelId="{C44F3ED9-643A-425D-A93C-C6511A5C25A5}">
      <dgm:prSet phldrT="[Text]" phldr="0"/>
      <dgm:spPr/>
      <dgm:t>
        <a:bodyPr/>
        <a:lstStyle/>
        <a:p>
          <a:pPr rtl="0"/>
          <a:r>
            <a:rPr lang="en-US" dirty="0">
              <a:solidFill>
                <a:schemeClr val="accent4"/>
              </a:solidFill>
              <a:latin typeface="Calibri"/>
              <a:ea typeface="Calibri"/>
              <a:cs typeface="Calibri"/>
            </a:rPr>
            <a:t>Three County Resilience Hubs and Resilience </a:t>
          </a:r>
          <a:r>
            <a:rPr lang="en-US">
              <a:solidFill>
                <a:schemeClr val="accent4"/>
              </a:solidFill>
              <a:latin typeface="Calibri"/>
              <a:ea typeface="Calibri"/>
              <a:cs typeface="Calibri"/>
            </a:rPr>
            <a:t>Hub Framework</a:t>
          </a:r>
          <a:endParaRPr lang="en-US" dirty="0">
            <a:solidFill>
              <a:schemeClr val="accent4"/>
            </a:solidFill>
            <a:latin typeface="Calibri"/>
            <a:ea typeface="Calibri"/>
            <a:cs typeface="Calibri"/>
          </a:endParaRPr>
        </a:p>
      </dgm:t>
    </dgm:pt>
    <dgm:pt modelId="{BEF7E5B8-73C6-406B-8FA2-EBB1CC65243E}" type="parTrans" cxnId="{A9D7EECB-0B60-457C-A4F2-7911FC0F708D}">
      <dgm:prSet/>
      <dgm:spPr/>
      <dgm:t>
        <a:bodyPr/>
        <a:lstStyle/>
        <a:p>
          <a:endParaRPr lang="en-US"/>
        </a:p>
      </dgm:t>
    </dgm:pt>
    <dgm:pt modelId="{BF47D334-D053-4FB4-BA5B-E531E1DDAA70}" type="sibTrans" cxnId="{A9D7EECB-0B60-457C-A4F2-7911FC0F708D}">
      <dgm:prSet/>
      <dgm:spPr/>
      <dgm:t>
        <a:bodyPr/>
        <a:lstStyle/>
        <a:p>
          <a:endParaRPr lang="en-US"/>
        </a:p>
      </dgm:t>
    </dgm:pt>
    <dgm:pt modelId="{1A339021-D586-4EEC-8905-B5766D013E42}" type="pres">
      <dgm:prSet presAssocID="{2CF662E3-D0E6-4036-B790-D9C6B94AD8B8}" presName="Name0" presStyleCnt="0">
        <dgm:presLayoutVars>
          <dgm:dir/>
          <dgm:resizeHandles val="exact"/>
        </dgm:presLayoutVars>
      </dgm:prSet>
      <dgm:spPr/>
    </dgm:pt>
    <dgm:pt modelId="{C3CFFF7F-5763-4624-BAB6-B3AFCE8CC7B7}" type="pres">
      <dgm:prSet presAssocID="{2CF662E3-D0E6-4036-B790-D9C6B94AD8B8}" presName="arrow" presStyleLbl="bgShp" presStyleIdx="0" presStyleCnt="1" custLinFactNeighborX="316" custLinFactNeighborY="-123"/>
      <dgm:spPr/>
    </dgm:pt>
    <dgm:pt modelId="{98F117CC-21F7-4871-AA0A-6CE9B19D7A79}" type="pres">
      <dgm:prSet presAssocID="{2CF662E3-D0E6-4036-B790-D9C6B94AD8B8}" presName="points" presStyleCnt="0"/>
      <dgm:spPr/>
    </dgm:pt>
    <dgm:pt modelId="{681D0BEA-D14C-4483-A8DE-22E0D1BC4226}" type="pres">
      <dgm:prSet presAssocID="{7E1175E8-ACE0-4C81-A3E1-EF5A6323BDF5}" presName="compositeA" presStyleCnt="0"/>
      <dgm:spPr/>
    </dgm:pt>
    <dgm:pt modelId="{B1C2088A-E70A-49E3-A42D-5D06D3021B22}" type="pres">
      <dgm:prSet presAssocID="{7E1175E8-ACE0-4C81-A3E1-EF5A6323BDF5}" presName="textA" presStyleLbl="revTx" presStyleIdx="0" presStyleCnt="3" custScaleX="63942">
        <dgm:presLayoutVars>
          <dgm:bulletEnabled val="1"/>
        </dgm:presLayoutVars>
      </dgm:prSet>
      <dgm:spPr/>
    </dgm:pt>
    <dgm:pt modelId="{CE2B5F96-C530-46B7-95B4-51BE440FBA29}" type="pres">
      <dgm:prSet presAssocID="{7E1175E8-ACE0-4C81-A3E1-EF5A6323BDF5}" presName="circleA" presStyleLbl="node1" presStyleIdx="0" presStyleCnt="3"/>
      <dgm:spPr>
        <a:solidFill>
          <a:schemeClr val="accent4"/>
        </a:solidFill>
      </dgm:spPr>
    </dgm:pt>
    <dgm:pt modelId="{23486B42-3803-4750-9467-71BE2B6EB5D0}" type="pres">
      <dgm:prSet presAssocID="{7E1175E8-ACE0-4C81-A3E1-EF5A6323BDF5}" presName="spaceA" presStyleCnt="0"/>
      <dgm:spPr/>
    </dgm:pt>
    <dgm:pt modelId="{E9438480-4580-409F-9414-88441F89AD39}" type="pres">
      <dgm:prSet presAssocID="{D7C1D1DE-3905-49B6-AC14-E4BC15C09A1F}" presName="space" presStyleCnt="0"/>
      <dgm:spPr/>
    </dgm:pt>
    <dgm:pt modelId="{74298A10-FF61-4934-AFA9-BB566E10B922}" type="pres">
      <dgm:prSet presAssocID="{662311B0-B2CA-4CA5-9AE0-391962800995}" presName="compositeB" presStyleCnt="0"/>
      <dgm:spPr/>
    </dgm:pt>
    <dgm:pt modelId="{AADAF442-4452-4419-8132-F364B634C7E8}" type="pres">
      <dgm:prSet presAssocID="{662311B0-B2CA-4CA5-9AE0-391962800995}" presName="textB" presStyleLbl="revTx" presStyleIdx="1" presStyleCnt="3">
        <dgm:presLayoutVars>
          <dgm:bulletEnabled val="1"/>
        </dgm:presLayoutVars>
      </dgm:prSet>
      <dgm:spPr/>
    </dgm:pt>
    <dgm:pt modelId="{B77EE8DD-E2CF-4716-B8F1-AFFD47D694E8}" type="pres">
      <dgm:prSet presAssocID="{662311B0-B2CA-4CA5-9AE0-391962800995}" presName="circleB" presStyleLbl="node1" presStyleIdx="1" presStyleCnt="3"/>
      <dgm:spPr>
        <a:solidFill>
          <a:schemeClr val="accent4"/>
        </a:solidFill>
      </dgm:spPr>
    </dgm:pt>
    <dgm:pt modelId="{B86BDED6-9386-4A76-9E99-C613DF7F5381}" type="pres">
      <dgm:prSet presAssocID="{662311B0-B2CA-4CA5-9AE0-391962800995}" presName="spaceB" presStyleCnt="0"/>
      <dgm:spPr/>
    </dgm:pt>
    <dgm:pt modelId="{8EF6EE17-2E46-40C3-84A0-7EB71E0095E3}" type="pres">
      <dgm:prSet presAssocID="{DBCE45E3-2A76-4EBA-8B68-CBEDB490FFE7}" presName="space" presStyleCnt="0"/>
      <dgm:spPr/>
    </dgm:pt>
    <dgm:pt modelId="{B1516BBE-7115-45D9-9470-E3FF73A6B05B}" type="pres">
      <dgm:prSet presAssocID="{C44F3ED9-643A-425D-A93C-C6511A5C25A5}" presName="compositeA" presStyleCnt="0"/>
      <dgm:spPr/>
    </dgm:pt>
    <dgm:pt modelId="{3EAB78BC-51D6-48AA-A326-5506A4714AB5}" type="pres">
      <dgm:prSet presAssocID="{C44F3ED9-643A-425D-A93C-C6511A5C25A5}" presName="textA" presStyleLbl="revTx" presStyleIdx="2" presStyleCnt="3" custScaleX="81123">
        <dgm:presLayoutVars>
          <dgm:bulletEnabled val="1"/>
        </dgm:presLayoutVars>
      </dgm:prSet>
      <dgm:spPr/>
    </dgm:pt>
    <dgm:pt modelId="{771E44B6-3765-4E38-BB5B-F5F7B65AB8FC}" type="pres">
      <dgm:prSet presAssocID="{C44F3ED9-643A-425D-A93C-C6511A5C25A5}" presName="circleA" presStyleLbl="node1" presStyleIdx="2" presStyleCnt="3"/>
      <dgm:spPr>
        <a:solidFill>
          <a:schemeClr val="accent4"/>
        </a:solidFill>
      </dgm:spPr>
    </dgm:pt>
    <dgm:pt modelId="{61C5D3D3-7DE7-4CA8-96D6-19336F7A0CD4}" type="pres">
      <dgm:prSet presAssocID="{C44F3ED9-643A-425D-A93C-C6511A5C25A5}" presName="spaceA" presStyleCnt="0"/>
      <dgm:spPr/>
    </dgm:pt>
  </dgm:ptLst>
  <dgm:cxnLst>
    <dgm:cxn modelId="{DEB52104-E2C9-461C-883A-0A346C72DB42}" type="presOf" srcId="{C44F3ED9-643A-425D-A93C-C6511A5C25A5}" destId="{3EAB78BC-51D6-48AA-A326-5506A4714AB5}" srcOrd="0" destOrd="0" presId="urn:microsoft.com/office/officeart/2005/8/layout/hProcess11"/>
    <dgm:cxn modelId="{DABE2C31-ABCD-4503-B409-9E3544EC53DD}" srcId="{2CF662E3-D0E6-4036-B790-D9C6B94AD8B8}" destId="{662311B0-B2CA-4CA5-9AE0-391962800995}" srcOrd="1" destOrd="0" parTransId="{129DA235-D6B6-466A-B66F-43980C59A018}" sibTransId="{DBCE45E3-2A76-4EBA-8B68-CBEDB490FFE7}"/>
    <dgm:cxn modelId="{6360C83F-37DB-40FB-9EBA-62884A7F3D8B}" type="presOf" srcId="{7E1175E8-ACE0-4C81-A3E1-EF5A6323BDF5}" destId="{B1C2088A-E70A-49E3-A42D-5D06D3021B22}" srcOrd="0" destOrd="0" presId="urn:microsoft.com/office/officeart/2005/8/layout/hProcess11"/>
    <dgm:cxn modelId="{69E5A748-E33E-4D51-AECB-73933DA00633}" type="presOf" srcId="{662311B0-B2CA-4CA5-9AE0-391962800995}" destId="{AADAF442-4452-4419-8132-F364B634C7E8}" srcOrd="0" destOrd="0" presId="urn:microsoft.com/office/officeart/2005/8/layout/hProcess11"/>
    <dgm:cxn modelId="{CE64DB70-052F-4F88-B931-A862712D6222}" type="presOf" srcId="{2CF662E3-D0E6-4036-B790-D9C6B94AD8B8}" destId="{1A339021-D586-4EEC-8905-B5766D013E42}" srcOrd="0" destOrd="0" presId="urn:microsoft.com/office/officeart/2005/8/layout/hProcess11"/>
    <dgm:cxn modelId="{A9D7EECB-0B60-457C-A4F2-7911FC0F708D}" srcId="{2CF662E3-D0E6-4036-B790-D9C6B94AD8B8}" destId="{C44F3ED9-643A-425D-A93C-C6511A5C25A5}" srcOrd="2" destOrd="0" parTransId="{BEF7E5B8-73C6-406B-8FA2-EBB1CC65243E}" sibTransId="{BF47D334-D053-4FB4-BA5B-E531E1DDAA70}"/>
    <dgm:cxn modelId="{258CA3F1-4061-4565-A949-843A87EFCC87}" srcId="{2CF662E3-D0E6-4036-B790-D9C6B94AD8B8}" destId="{7E1175E8-ACE0-4C81-A3E1-EF5A6323BDF5}" srcOrd="0" destOrd="0" parTransId="{DF7786E9-7A7C-419D-B1BA-66A13B365191}" sibTransId="{D7C1D1DE-3905-49B6-AC14-E4BC15C09A1F}"/>
    <dgm:cxn modelId="{EF72DBFB-42AB-4A42-B0BB-272CF7CB96B9}" type="presParOf" srcId="{1A339021-D586-4EEC-8905-B5766D013E42}" destId="{C3CFFF7F-5763-4624-BAB6-B3AFCE8CC7B7}" srcOrd="0" destOrd="0" presId="urn:microsoft.com/office/officeart/2005/8/layout/hProcess11"/>
    <dgm:cxn modelId="{96A6E89B-CFBE-436F-A9EE-B41DB7543DFD}" type="presParOf" srcId="{1A339021-D586-4EEC-8905-B5766D013E42}" destId="{98F117CC-21F7-4871-AA0A-6CE9B19D7A79}" srcOrd="1" destOrd="0" presId="urn:microsoft.com/office/officeart/2005/8/layout/hProcess11"/>
    <dgm:cxn modelId="{257D279A-7E43-4C85-8B68-7939C8DB72E3}" type="presParOf" srcId="{98F117CC-21F7-4871-AA0A-6CE9B19D7A79}" destId="{681D0BEA-D14C-4483-A8DE-22E0D1BC4226}" srcOrd="0" destOrd="0" presId="urn:microsoft.com/office/officeart/2005/8/layout/hProcess11"/>
    <dgm:cxn modelId="{688977DB-B7CA-449C-A27C-25E10A03FC1E}" type="presParOf" srcId="{681D0BEA-D14C-4483-A8DE-22E0D1BC4226}" destId="{B1C2088A-E70A-49E3-A42D-5D06D3021B22}" srcOrd="0" destOrd="0" presId="urn:microsoft.com/office/officeart/2005/8/layout/hProcess11"/>
    <dgm:cxn modelId="{7CC7BC25-F720-4CB4-BFA9-1148E99B0365}" type="presParOf" srcId="{681D0BEA-D14C-4483-A8DE-22E0D1BC4226}" destId="{CE2B5F96-C530-46B7-95B4-51BE440FBA29}" srcOrd="1" destOrd="0" presId="urn:microsoft.com/office/officeart/2005/8/layout/hProcess11"/>
    <dgm:cxn modelId="{3C8AD8ED-A708-4DE4-93AD-292C68A585BF}" type="presParOf" srcId="{681D0BEA-D14C-4483-A8DE-22E0D1BC4226}" destId="{23486B42-3803-4750-9467-71BE2B6EB5D0}" srcOrd="2" destOrd="0" presId="urn:microsoft.com/office/officeart/2005/8/layout/hProcess11"/>
    <dgm:cxn modelId="{A4690072-55B6-478D-9498-0C6391B52D48}" type="presParOf" srcId="{98F117CC-21F7-4871-AA0A-6CE9B19D7A79}" destId="{E9438480-4580-409F-9414-88441F89AD39}" srcOrd="1" destOrd="0" presId="urn:microsoft.com/office/officeart/2005/8/layout/hProcess11"/>
    <dgm:cxn modelId="{D8AC12BC-A8E2-48E3-9296-DC4214D9F3C3}" type="presParOf" srcId="{98F117CC-21F7-4871-AA0A-6CE9B19D7A79}" destId="{74298A10-FF61-4934-AFA9-BB566E10B922}" srcOrd="2" destOrd="0" presId="urn:microsoft.com/office/officeart/2005/8/layout/hProcess11"/>
    <dgm:cxn modelId="{0BFD3898-4A04-44A8-A5F5-2230C5FBFC93}" type="presParOf" srcId="{74298A10-FF61-4934-AFA9-BB566E10B922}" destId="{AADAF442-4452-4419-8132-F364B634C7E8}" srcOrd="0" destOrd="0" presId="urn:microsoft.com/office/officeart/2005/8/layout/hProcess11"/>
    <dgm:cxn modelId="{0B00687D-F90E-47E4-B5DB-28423684D590}" type="presParOf" srcId="{74298A10-FF61-4934-AFA9-BB566E10B922}" destId="{B77EE8DD-E2CF-4716-B8F1-AFFD47D694E8}" srcOrd="1" destOrd="0" presId="urn:microsoft.com/office/officeart/2005/8/layout/hProcess11"/>
    <dgm:cxn modelId="{4F43094D-3C55-4DF0-8718-6DABFF30BD78}" type="presParOf" srcId="{74298A10-FF61-4934-AFA9-BB566E10B922}" destId="{B86BDED6-9386-4A76-9E99-C613DF7F5381}" srcOrd="2" destOrd="0" presId="urn:microsoft.com/office/officeart/2005/8/layout/hProcess11"/>
    <dgm:cxn modelId="{37B2DEA3-036A-4D73-A988-EF80C80AC7F7}" type="presParOf" srcId="{98F117CC-21F7-4871-AA0A-6CE9B19D7A79}" destId="{8EF6EE17-2E46-40C3-84A0-7EB71E0095E3}" srcOrd="3" destOrd="0" presId="urn:microsoft.com/office/officeart/2005/8/layout/hProcess11"/>
    <dgm:cxn modelId="{9A12F3BD-5435-4808-B350-074965E009EB}" type="presParOf" srcId="{98F117CC-21F7-4871-AA0A-6CE9B19D7A79}" destId="{B1516BBE-7115-45D9-9470-E3FF73A6B05B}" srcOrd="4" destOrd="0" presId="urn:microsoft.com/office/officeart/2005/8/layout/hProcess11"/>
    <dgm:cxn modelId="{CC8C6C9C-3BBF-496F-B3C2-014A796C765D}" type="presParOf" srcId="{B1516BBE-7115-45D9-9470-E3FF73A6B05B}" destId="{3EAB78BC-51D6-48AA-A326-5506A4714AB5}" srcOrd="0" destOrd="0" presId="urn:microsoft.com/office/officeart/2005/8/layout/hProcess11"/>
    <dgm:cxn modelId="{AE7F870E-AE41-44BC-A0E6-98133A2652E5}" type="presParOf" srcId="{B1516BBE-7115-45D9-9470-E3FF73A6B05B}" destId="{771E44B6-3765-4E38-BB5B-F5F7B65AB8FC}" srcOrd="1" destOrd="0" presId="urn:microsoft.com/office/officeart/2005/8/layout/hProcess11"/>
    <dgm:cxn modelId="{C136BD78-820E-4789-94F9-2F46F2E4927B}" type="presParOf" srcId="{B1516BBE-7115-45D9-9470-E3FF73A6B05B}" destId="{61C5D3D3-7DE7-4CA8-96D6-19336F7A0CD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6015DA-E747-46E8-A5C5-012D31602E7E}" type="doc">
      <dgm:prSet loTypeId="urn:microsoft.com/office/officeart/2005/8/layout/hierarchy3" loCatId="relationship" qsTypeId="urn:microsoft.com/office/officeart/2005/8/quickstyle/simple1#4" qsCatId="simple" csTypeId="urn:microsoft.com/office/officeart/2005/8/colors/colorful1#2" csCatId="colorful" phldr="1"/>
      <dgm:spPr/>
      <dgm:t>
        <a:bodyPr/>
        <a:lstStyle/>
        <a:p>
          <a:endParaRPr lang="en-US"/>
        </a:p>
      </dgm:t>
    </dgm:pt>
    <dgm:pt modelId="{BBF32A6A-C65D-474C-9081-D442A76F5051}">
      <dgm:prSet phldrT="[Text]" custT="1"/>
      <dgm:spPr/>
      <dgm:t>
        <a:bodyPr/>
        <a:lstStyle/>
        <a:p>
          <a:pPr algn="l"/>
          <a:r>
            <a:rPr lang="en-US" sz="1800" dirty="0">
              <a:latin typeface="Poppins Bold" panose="00000800000000000000" pitchFamily="2" charset="0"/>
              <a:cs typeface="Poppins Bold" panose="00000800000000000000" pitchFamily="2" charset="0"/>
            </a:rPr>
            <a:t>Prince George’s County Program Goals </a:t>
          </a:r>
        </a:p>
      </dgm:t>
    </dgm:pt>
    <dgm:pt modelId="{CF32E748-732B-4B95-B779-B32D52DB65BB}" type="parTrans" cxnId="{DDC94C8A-DB18-442D-A7EB-C40E6E3FEFF5}">
      <dgm:prSet/>
      <dgm:spPr/>
      <dgm:t>
        <a:bodyPr/>
        <a:lstStyle/>
        <a:p>
          <a:endParaRPr lang="en-US" sz="1800">
            <a:latin typeface="Poppins" panose="00000500000000000000" pitchFamily="2" charset="0"/>
            <a:cs typeface="Poppins" panose="00000500000000000000" pitchFamily="2" charset="0"/>
          </a:endParaRPr>
        </a:p>
      </dgm:t>
    </dgm:pt>
    <dgm:pt modelId="{6A52D966-81DA-4750-B07A-261074C6BFC4}" type="sibTrans" cxnId="{DDC94C8A-DB18-442D-A7EB-C40E6E3FEFF5}">
      <dgm:prSet/>
      <dgm:spPr/>
      <dgm:t>
        <a:bodyPr/>
        <a:lstStyle/>
        <a:p>
          <a:endParaRPr lang="en-US" sz="1800">
            <a:latin typeface="Poppins" panose="00000500000000000000" pitchFamily="2" charset="0"/>
            <a:cs typeface="Poppins" panose="00000500000000000000" pitchFamily="2" charset="0"/>
          </a:endParaRPr>
        </a:p>
      </dgm:t>
    </dgm:pt>
    <dgm:pt modelId="{A15CBE7D-E7E9-41E5-BB86-A46AE8E0A2B5}">
      <dgm:prSet phldrT="[Text]" custT="1"/>
      <dgm:spPr/>
      <dgm:t>
        <a:bodyPr/>
        <a:lstStyle/>
        <a:p>
          <a:pPr algn="l"/>
          <a:r>
            <a:rPr lang="en-US" sz="1800" b="0" dirty="0">
              <a:latin typeface="Poppins" panose="00000500000000000000" pitchFamily="2" charset="0"/>
              <a:ea typeface="Open Sans" panose="020B0606030504020204" pitchFamily="34" charset="0"/>
              <a:cs typeface="Poppins" panose="00000500000000000000" pitchFamily="2" charset="0"/>
            </a:rPr>
            <a:t>Prince George’s County communities have faced increased threats as the climate changes: more severe rain events that cause flooding and power outages, more frequent and persistent excessive heat events that threaten human health, livelihoods and food security, and more. </a:t>
          </a:r>
          <a:endParaRPr lang="en-US" sz="1800" dirty="0">
            <a:latin typeface="Poppins" panose="00000500000000000000" pitchFamily="2" charset="0"/>
            <a:ea typeface="Open Sans" panose="020B0606030504020204" pitchFamily="34" charset="0"/>
            <a:cs typeface="Poppins" panose="00000500000000000000" pitchFamily="2" charset="0"/>
          </a:endParaRPr>
        </a:p>
      </dgm:t>
    </dgm:pt>
    <dgm:pt modelId="{2A560E18-CE88-4DFC-8602-2AFB14BA4324}" type="parTrans" cxnId="{EA33DA72-E2F2-468C-BA81-57AFDC92AE2A}">
      <dgm:prSet/>
      <dgm:spPr/>
      <dgm:t>
        <a:bodyPr/>
        <a:lstStyle/>
        <a:p>
          <a:endParaRPr lang="en-US" sz="1800">
            <a:latin typeface="Poppins" panose="00000500000000000000" pitchFamily="2" charset="0"/>
            <a:cs typeface="Poppins" panose="00000500000000000000" pitchFamily="2" charset="0"/>
          </a:endParaRPr>
        </a:p>
      </dgm:t>
    </dgm:pt>
    <dgm:pt modelId="{A831509E-57A9-4A8B-9025-B06EF0188D25}" type="sibTrans" cxnId="{EA33DA72-E2F2-468C-BA81-57AFDC92AE2A}">
      <dgm:prSet/>
      <dgm:spPr/>
      <dgm:t>
        <a:bodyPr/>
        <a:lstStyle/>
        <a:p>
          <a:endParaRPr lang="en-US" sz="1800">
            <a:latin typeface="Poppins" panose="00000500000000000000" pitchFamily="2" charset="0"/>
            <a:cs typeface="Poppins" panose="00000500000000000000" pitchFamily="2" charset="0"/>
          </a:endParaRPr>
        </a:p>
      </dgm:t>
    </dgm:pt>
    <dgm:pt modelId="{B14A7A2F-A77E-49DC-8CD6-1EE48149FCB7}">
      <dgm:prSet phldrT="[Text]" custT="1"/>
      <dgm:spPr/>
      <dgm:t>
        <a:bodyPr/>
        <a:lstStyle/>
        <a:p>
          <a:pPr algn="l"/>
          <a:r>
            <a:rPr lang="en-US" sz="1800" b="1" dirty="0">
              <a:latin typeface="Poppins" panose="00000500000000000000" pitchFamily="2" charset="0"/>
              <a:ea typeface="Open Sans" panose="020B0606030504020204" pitchFamily="34" charset="0"/>
              <a:cs typeface="Poppins" panose="00000500000000000000" pitchFamily="2" charset="0"/>
            </a:rPr>
            <a:t>Goal: </a:t>
          </a:r>
          <a:r>
            <a:rPr lang="en-US" sz="1800" b="0" dirty="0">
              <a:latin typeface="Poppins" panose="00000500000000000000" pitchFamily="2" charset="0"/>
              <a:ea typeface="Open Sans" panose="020B0606030504020204" pitchFamily="34" charset="0"/>
              <a:cs typeface="Poppins" panose="00000500000000000000" pitchFamily="2" charset="0"/>
            </a:rPr>
            <a:t>Prince George’s County, as recommended in both its Climate Action Plan (CAP) and Climate Action Implementation Strategy Plan (CAISP), aims to create Resilience Hubs to support everyday community needs and assistance during times of disruption and periods of recovery. </a:t>
          </a:r>
          <a:endParaRPr lang="en-US" sz="1800" dirty="0">
            <a:latin typeface="Poppins" panose="00000500000000000000" pitchFamily="2" charset="0"/>
            <a:ea typeface="Open Sans" panose="020B0606030504020204" pitchFamily="34" charset="0"/>
            <a:cs typeface="Poppins" panose="00000500000000000000" pitchFamily="2" charset="0"/>
          </a:endParaRPr>
        </a:p>
      </dgm:t>
    </dgm:pt>
    <dgm:pt modelId="{947BAA28-B4C2-4615-B340-E2952659EF70}" type="parTrans" cxnId="{EF3A5F61-0314-4B78-A854-A42CF62FD70E}">
      <dgm:prSet/>
      <dgm:spPr/>
      <dgm:t>
        <a:bodyPr/>
        <a:lstStyle/>
        <a:p>
          <a:endParaRPr lang="en-US" sz="1800">
            <a:latin typeface="Poppins" panose="00000500000000000000" pitchFamily="2" charset="0"/>
            <a:cs typeface="Poppins" panose="00000500000000000000" pitchFamily="2" charset="0"/>
          </a:endParaRPr>
        </a:p>
      </dgm:t>
    </dgm:pt>
    <dgm:pt modelId="{2F4FBF5B-7A95-43BA-B41C-8BFB00A61E52}" type="sibTrans" cxnId="{EF3A5F61-0314-4B78-A854-A42CF62FD70E}">
      <dgm:prSet/>
      <dgm:spPr/>
      <dgm:t>
        <a:bodyPr/>
        <a:lstStyle/>
        <a:p>
          <a:endParaRPr lang="en-US" sz="1800">
            <a:latin typeface="Poppins" panose="00000500000000000000" pitchFamily="2" charset="0"/>
            <a:cs typeface="Poppins" panose="00000500000000000000" pitchFamily="2" charset="0"/>
          </a:endParaRPr>
        </a:p>
      </dgm:t>
    </dgm:pt>
    <dgm:pt modelId="{71343518-599B-4875-8F31-C5221085CA11}" type="pres">
      <dgm:prSet presAssocID="{0D6015DA-E747-46E8-A5C5-012D31602E7E}" presName="diagram" presStyleCnt="0">
        <dgm:presLayoutVars>
          <dgm:chPref val="1"/>
          <dgm:dir/>
          <dgm:animOne val="branch"/>
          <dgm:animLvl val="lvl"/>
          <dgm:resizeHandles/>
        </dgm:presLayoutVars>
      </dgm:prSet>
      <dgm:spPr/>
    </dgm:pt>
    <dgm:pt modelId="{58D94F32-575A-406F-B67E-53707BCC4ACF}" type="pres">
      <dgm:prSet presAssocID="{BBF32A6A-C65D-474C-9081-D442A76F5051}" presName="root" presStyleCnt="0"/>
      <dgm:spPr/>
    </dgm:pt>
    <dgm:pt modelId="{AD06DAD1-B6B1-4D91-BB2E-E7A6DC4F117F}" type="pres">
      <dgm:prSet presAssocID="{BBF32A6A-C65D-474C-9081-D442A76F5051}" presName="rootComposite" presStyleCnt="0"/>
      <dgm:spPr/>
    </dgm:pt>
    <dgm:pt modelId="{AF7BD87F-5F89-4CA0-8B19-C9ECD95EC0A7}" type="pres">
      <dgm:prSet presAssocID="{BBF32A6A-C65D-474C-9081-D442A76F5051}" presName="rootText" presStyleLbl="node1" presStyleIdx="0" presStyleCnt="1" custScaleX="331689" custScaleY="89262" custLinFactNeighborX="30131" custLinFactNeighborY="1747"/>
      <dgm:spPr/>
    </dgm:pt>
    <dgm:pt modelId="{89C8711B-38B9-4F67-8570-6303ABAC3C39}" type="pres">
      <dgm:prSet presAssocID="{BBF32A6A-C65D-474C-9081-D442A76F5051}" presName="rootConnector" presStyleLbl="node1" presStyleIdx="0" presStyleCnt="1"/>
      <dgm:spPr/>
    </dgm:pt>
    <dgm:pt modelId="{FD4310B4-1698-4DEC-93C3-649B55C5C328}" type="pres">
      <dgm:prSet presAssocID="{BBF32A6A-C65D-474C-9081-D442A76F5051}" presName="childShape" presStyleCnt="0"/>
      <dgm:spPr/>
    </dgm:pt>
    <dgm:pt modelId="{27D8FCB7-4481-4522-9EA4-25843F571050}" type="pres">
      <dgm:prSet presAssocID="{2A560E18-CE88-4DFC-8602-2AFB14BA4324}" presName="Name13" presStyleLbl="parChTrans1D2" presStyleIdx="0" presStyleCnt="2"/>
      <dgm:spPr/>
    </dgm:pt>
    <dgm:pt modelId="{389398FB-C71A-4E16-A276-402F8648496F}" type="pres">
      <dgm:prSet presAssocID="{A15CBE7D-E7E9-41E5-BB86-A46AE8E0A2B5}" presName="childText" presStyleLbl="bgAcc1" presStyleIdx="0" presStyleCnt="2" custScaleX="530510" custScaleY="210093">
        <dgm:presLayoutVars>
          <dgm:bulletEnabled val="1"/>
        </dgm:presLayoutVars>
      </dgm:prSet>
      <dgm:spPr/>
    </dgm:pt>
    <dgm:pt modelId="{07FAE775-007B-42A9-A8B5-9317A7555234}" type="pres">
      <dgm:prSet presAssocID="{947BAA28-B4C2-4615-B340-E2952659EF70}" presName="Name13" presStyleLbl="parChTrans1D2" presStyleIdx="1" presStyleCnt="2"/>
      <dgm:spPr/>
    </dgm:pt>
    <dgm:pt modelId="{A2AAC5C5-367C-4401-84CC-719A1B84054D}" type="pres">
      <dgm:prSet presAssocID="{B14A7A2F-A77E-49DC-8CD6-1EE48149FCB7}" presName="childText" presStyleLbl="bgAcc1" presStyleIdx="1" presStyleCnt="2" custScaleX="528280" custScaleY="185897">
        <dgm:presLayoutVars>
          <dgm:bulletEnabled val="1"/>
        </dgm:presLayoutVars>
      </dgm:prSet>
      <dgm:spPr/>
    </dgm:pt>
  </dgm:ptLst>
  <dgm:cxnLst>
    <dgm:cxn modelId="{EF3A5F61-0314-4B78-A854-A42CF62FD70E}" srcId="{BBF32A6A-C65D-474C-9081-D442A76F5051}" destId="{B14A7A2F-A77E-49DC-8CD6-1EE48149FCB7}" srcOrd="1" destOrd="0" parTransId="{947BAA28-B4C2-4615-B340-E2952659EF70}" sibTransId="{2F4FBF5B-7A95-43BA-B41C-8BFB00A61E52}"/>
    <dgm:cxn modelId="{EA33DA72-E2F2-468C-BA81-57AFDC92AE2A}" srcId="{BBF32A6A-C65D-474C-9081-D442A76F5051}" destId="{A15CBE7D-E7E9-41E5-BB86-A46AE8E0A2B5}" srcOrd="0" destOrd="0" parTransId="{2A560E18-CE88-4DFC-8602-2AFB14BA4324}" sibTransId="{A831509E-57A9-4A8B-9025-B06EF0188D25}"/>
    <dgm:cxn modelId="{94818F79-1C77-45AD-AF5D-C9F05B774B6A}" type="presOf" srcId="{2A560E18-CE88-4DFC-8602-2AFB14BA4324}" destId="{27D8FCB7-4481-4522-9EA4-25843F571050}" srcOrd="0" destOrd="0" presId="urn:microsoft.com/office/officeart/2005/8/layout/hierarchy3"/>
    <dgm:cxn modelId="{1294D081-C402-40DA-87B5-6C045CB4086E}" type="presOf" srcId="{BBF32A6A-C65D-474C-9081-D442A76F5051}" destId="{89C8711B-38B9-4F67-8570-6303ABAC3C39}" srcOrd="1" destOrd="0" presId="urn:microsoft.com/office/officeart/2005/8/layout/hierarchy3"/>
    <dgm:cxn modelId="{DDC94C8A-DB18-442D-A7EB-C40E6E3FEFF5}" srcId="{0D6015DA-E747-46E8-A5C5-012D31602E7E}" destId="{BBF32A6A-C65D-474C-9081-D442A76F5051}" srcOrd="0" destOrd="0" parTransId="{CF32E748-732B-4B95-B779-B32D52DB65BB}" sibTransId="{6A52D966-81DA-4750-B07A-261074C6BFC4}"/>
    <dgm:cxn modelId="{9F2AB3A1-020C-42A2-9101-B0A2323F7C53}" type="presOf" srcId="{B14A7A2F-A77E-49DC-8CD6-1EE48149FCB7}" destId="{A2AAC5C5-367C-4401-84CC-719A1B84054D}" srcOrd="0" destOrd="0" presId="urn:microsoft.com/office/officeart/2005/8/layout/hierarchy3"/>
    <dgm:cxn modelId="{025AD2A2-3BC5-4039-9A6A-88BF5C1AE382}" type="presOf" srcId="{0D6015DA-E747-46E8-A5C5-012D31602E7E}" destId="{71343518-599B-4875-8F31-C5221085CA11}" srcOrd="0" destOrd="0" presId="urn:microsoft.com/office/officeart/2005/8/layout/hierarchy3"/>
    <dgm:cxn modelId="{E48E12A6-AB52-4179-9CDB-D6E5C6E063D9}" type="presOf" srcId="{BBF32A6A-C65D-474C-9081-D442A76F5051}" destId="{AF7BD87F-5F89-4CA0-8B19-C9ECD95EC0A7}" srcOrd="0" destOrd="0" presId="urn:microsoft.com/office/officeart/2005/8/layout/hierarchy3"/>
    <dgm:cxn modelId="{68FDAFDE-4C59-445F-903B-38A3B2992C96}" type="presOf" srcId="{A15CBE7D-E7E9-41E5-BB86-A46AE8E0A2B5}" destId="{389398FB-C71A-4E16-A276-402F8648496F}" srcOrd="0" destOrd="0" presId="urn:microsoft.com/office/officeart/2005/8/layout/hierarchy3"/>
    <dgm:cxn modelId="{3ECAE6FC-AE6F-47F0-AB6A-8B33099D0E60}" type="presOf" srcId="{947BAA28-B4C2-4615-B340-E2952659EF70}" destId="{07FAE775-007B-42A9-A8B5-9317A7555234}" srcOrd="0" destOrd="0" presId="urn:microsoft.com/office/officeart/2005/8/layout/hierarchy3"/>
    <dgm:cxn modelId="{8D3FA3B0-8A25-400D-B718-41EBF28BF3FE}" type="presParOf" srcId="{71343518-599B-4875-8F31-C5221085CA11}" destId="{58D94F32-575A-406F-B67E-53707BCC4ACF}" srcOrd="0" destOrd="0" presId="urn:microsoft.com/office/officeart/2005/8/layout/hierarchy3"/>
    <dgm:cxn modelId="{BA811D00-9C88-4163-8C51-AE2CC437BEBB}" type="presParOf" srcId="{58D94F32-575A-406F-B67E-53707BCC4ACF}" destId="{AD06DAD1-B6B1-4D91-BB2E-E7A6DC4F117F}" srcOrd="0" destOrd="0" presId="urn:microsoft.com/office/officeart/2005/8/layout/hierarchy3"/>
    <dgm:cxn modelId="{B7E633E7-ADC3-457B-A0FD-D1B2B9323605}" type="presParOf" srcId="{AD06DAD1-B6B1-4D91-BB2E-E7A6DC4F117F}" destId="{AF7BD87F-5F89-4CA0-8B19-C9ECD95EC0A7}" srcOrd="0" destOrd="0" presId="urn:microsoft.com/office/officeart/2005/8/layout/hierarchy3"/>
    <dgm:cxn modelId="{BBBAD29E-3A27-4F3A-A1C8-D8EA0A0AC965}" type="presParOf" srcId="{AD06DAD1-B6B1-4D91-BB2E-E7A6DC4F117F}" destId="{89C8711B-38B9-4F67-8570-6303ABAC3C39}" srcOrd="1" destOrd="0" presId="urn:microsoft.com/office/officeart/2005/8/layout/hierarchy3"/>
    <dgm:cxn modelId="{48A1AE00-E67D-4FAD-9288-850A28823C3E}" type="presParOf" srcId="{58D94F32-575A-406F-B67E-53707BCC4ACF}" destId="{FD4310B4-1698-4DEC-93C3-649B55C5C328}" srcOrd="1" destOrd="0" presId="urn:microsoft.com/office/officeart/2005/8/layout/hierarchy3"/>
    <dgm:cxn modelId="{BB47341D-2902-42CD-9CBF-7A8BC8B18D06}" type="presParOf" srcId="{FD4310B4-1698-4DEC-93C3-649B55C5C328}" destId="{27D8FCB7-4481-4522-9EA4-25843F571050}" srcOrd="0" destOrd="0" presId="urn:microsoft.com/office/officeart/2005/8/layout/hierarchy3"/>
    <dgm:cxn modelId="{FB398AB1-F1DF-435F-AAD1-C1A6EB40F760}" type="presParOf" srcId="{FD4310B4-1698-4DEC-93C3-649B55C5C328}" destId="{389398FB-C71A-4E16-A276-402F8648496F}" srcOrd="1" destOrd="0" presId="urn:microsoft.com/office/officeart/2005/8/layout/hierarchy3"/>
    <dgm:cxn modelId="{8C8FFAEC-02A3-4308-BBE8-11FD80DA8219}" type="presParOf" srcId="{FD4310B4-1698-4DEC-93C3-649B55C5C328}" destId="{07FAE775-007B-42A9-A8B5-9317A7555234}" srcOrd="2" destOrd="0" presId="urn:microsoft.com/office/officeart/2005/8/layout/hierarchy3"/>
    <dgm:cxn modelId="{885C5CA2-19A0-4AF3-88E1-E36A46864158}" type="presParOf" srcId="{FD4310B4-1698-4DEC-93C3-649B55C5C328}" destId="{A2AAC5C5-367C-4401-84CC-719A1B84054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F662E3-D0E6-4036-B790-D9C6B94AD8B8}" type="doc">
      <dgm:prSet loTypeId="urn:microsoft.com/office/officeart/2005/8/layout/hProcess11" loCatId="process" qsTypeId="urn:microsoft.com/office/officeart/2005/8/quickstyle/simple1#8" qsCatId="simple" csTypeId="urn:microsoft.com/office/officeart/2005/8/colors/accent1_2#1" csCatId="accent1" phldr="1"/>
      <dgm:spPr/>
      <dgm:t>
        <a:bodyPr/>
        <a:lstStyle/>
        <a:p>
          <a:endParaRPr lang="en-US"/>
        </a:p>
      </dgm:t>
    </dgm:pt>
    <dgm:pt modelId="{7E1175E8-ACE0-4C81-A3E1-EF5A6323BDF5}">
      <dgm:prSet phldrT="[Text]" phldr="0"/>
      <dgm:spPr/>
      <dgm:t>
        <a:bodyPr/>
        <a:lstStyle/>
        <a:p>
          <a:pPr rtl="0"/>
          <a:r>
            <a:rPr lang="en-US">
              <a:solidFill>
                <a:schemeClr val="accent4"/>
              </a:solidFill>
              <a:latin typeface="Calibri"/>
              <a:ea typeface="Calibri"/>
              <a:cs typeface="Calibri"/>
            </a:rPr>
            <a:t>Climate </a:t>
          </a:r>
          <a:r>
            <a:rPr lang="en-US" dirty="0">
              <a:solidFill>
                <a:schemeClr val="accent4"/>
              </a:solidFill>
              <a:latin typeface="Calibri"/>
              <a:ea typeface="Calibri"/>
              <a:cs typeface="Calibri"/>
            </a:rPr>
            <a:t>Action Plan</a:t>
          </a:r>
        </a:p>
      </dgm:t>
    </dgm:pt>
    <dgm:pt modelId="{DF7786E9-7A7C-419D-B1BA-66A13B365191}" type="parTrans" cxnId="{258CA3F1-4061-4565-A949-843A87EFCC87}">
      <dgm:prSet/>
      <dgm:spPr/>
      <dgm:t>
        <a:bodyPr/>
        <a:lstStyle/>
        <a:p>
          <a:endParaRPr lang="en-US"/>
        </a:p>
      </dgm:t>
    </dgm:pt>
    <dgm:pt modelId="{D7C1D1DE-3905-49B6-AC14-E4BC15C09A1F}" type="sibTrans" cxnId="{258CA3F1-4061-4565-A949-843A87EFCC87}">
      <dgm:prSet/>
      <dgm:spPr/>
      <dgm:t>
        <a:bodyPr/>
        <a:lstStyle/>
        <a:p>
          <a:endParaRPr lang="en-US"/>
        </a:p>
      </dgm:t>
    </dgm:pt>
    <dgm:pt modelId="{662311B0-B2CA-4CA5-9AE0-391962800995}">
      <dgm:prSet phldrT="[Text]" phldr="0"/>
      <dgm:spPr/>
      <dgm:t>
        <a:bodyPr/>
        <a:lstStyle/>
        <a:p>
          <a:pPr rtl="0"/>
          <a:r>
            <a:rPr lang="en-US" dirty="0">
              <a:solidFill>
                <a:schemeClr val="accent4"/>
              </a:solidFill>
              <a:latin typeface="Calibri"/>
              <a:ea typeface="Calibri"/>
              <a:cs typeface="Calibri"/>
            </a:rPr>
            <a:t>Climate Action Implementation Strategy Plan (CAISP) Resilience Hubs (Adaptation Implementation Strategy 8)</a:t>
          </a:r>
        </a:p>
      </dgm:t>
    </dgm:pt>
    <dgm:pt modelId="{129DA235-D6B6-466A-B66F-43980C59A018}" type="parTrans" cxnId="{DABE2C31-ABCD-4503-B409-9E3544EC53DD}">
      <dgm:prSet/>
      <dgm:spPr/>
      <dgm:t>
        <a:bodyPr/>
        <a:lstStyle/>
        <a:p>
          <a:endParaRPr lang="en-US"/>
        </a:p>
      </dgm:t>
    </dgm:pt>
    <dgm:pt modelId="{DBCE45E3-2A76-4EBA-8B68-CBEDB490FFE7}" type="sibTrans" cxnId="{DABE2C31-ABCD-4503-B409-9E3544EC53DD}">
      <dgm:prSet/>
      <dgm:spPr/>
      <dgm:t>
        <a:bodyPr/>
        <a:lstStyle/>
        <a:p>
          <a:endParaRPr lang="en-US"/>
        </a:p>
      </dgm:t>
    </dgm:pt>
    <dgm:pt modelId="{C44F3ED9-643A-425D-A93C-C6511A5C25A5}">
      <dgm:prSet phldrT="[Text]" phldr="0"/>
      <dgm:spPr/>
      <dgm:t>
        <a:bodyPr/>
        <a:lstStyle/>
        <a:p>
          <a:pPr rtl="0"/>
          <a:r>
            <a:rPr lang="en-US" dirty="0">
              <a:solidFill>
                <a:schemeClr val="accent4"/>
              </a:solidFill>
              <a:latin typeface="Calibri"/>
              <a:ea typeface="Calibri"/>
              <a:cs typeface="Calibri"/>
            </a:rPr>
            <a:t>Three County Resilience Hubs and Resilience Hub Framework</a:t>
          </a:r>
        </a:p>
      </dgm:t>
    </dgm:pt>
    <dgm:pt modelId="{BEF7E5B8-73C6-406B-8FA2-EBB1CC65243E}" type="parTrans" cxnId="{A9D7EECB-0B60-457C-A4F2-7911FC0F708D}">
      <dgm:prSet/>
      <dgm:spPr/>
      <dgm:t>
        <a:bodyPr/>
        <a:lstStyle/>
        <a:p>
          <a:endParaRPr lang="en-US"/>
        </a:p>
      </dgm:t>
    </dgm:pt>
    <dgm:pt modelId="{BF47D334-D053-4FB4-BA5B-E531E1DDAA70}" type="sibTrans" cxnId="{A9D7EECB-0B60-457C-A4F2-7911FC0F708D}">
      <dgm:prSet/>
      <dgm:spPr/>
      <dgm:t>
        <a:bodyPr/>
        <a:lstStyle/>
        <a:p>
          <a:endParaRPr lang="en-US"/>
        </a:p>
      </dgm:t>
    </dgm:pt>
    <dgm:pt modelId="{A459FF01-7D4D-4B00-9BFA-A8D767A69F07}">
      <dgm:prSet phldrT="[Text]" phldr="0"/>
      <dgm:spPr/>
      <dgm:t>
        <a:bodyPr/>
        <a:lstStyle/>
        <a:p>
          <a:pPr rtl="0"/>
          <a:r>
            <a:rPr lang="en-US" dirty="0">
              <a:solidFill>
                <a:schemeClr val="accent4"/>
              </a:solidFill>
              <a:latin typeface="Calibri"/>
              <a:ea typeface="Calibri"/>
              <a:cs typeface="Calibri"/>
            </a:rPr>
            <a:t>Community Resilience Hub Grant Program Supporting Community-based </a:t>
          </a:r>
          <a:r>
            <a:rPr lang="en-US">
              <a:solidFill>
                <a:schemeClr val="accent4"/>
              </a:solidFill>
              <a:latin typeface="Calibri"/>
              <a:ea typeface="Calibri"/>
              <a:cs typeface="Calibri"/>
            </a:rPr>
            <a:t>Climate Resilience</a:t>
          </a:r>
          <a:endParaRPr lang="en-US" dirty="0">
            <a:solidFill>
              <a:schemeClr val="accent4"/>
            </a:solidFill>
            <a:latin typeface="Calibri"/>
            <a:ea typeface="Calibri"/>
            <a:cs typeface="Calibri"/>
          </a:endParaRPr>
        </a:p>
      </dgm:t>
    </dgm:pt>
    <dgm:pt modelId="{981A8D8F-B039-4FBA-89A2-ADBC08FECE66}" type="parTrans" cxnId="{4EE5015A-0E10-4FFC-9789-456D16C40030}">
      <dgm:prSet/>
      <dgm:spPr/>
      <dgm:t>
        <a:bodyPr/>
        <a:lstStyle/>
        <a:p>
          <a:endParaRPr lang="en-US"/>
        </a:p>
      </dgm:t>
    </dgm:pt>
    <dgm:pt modelId="{323C09EE-327C-4317-9141-08EAB3D57A01}" type="sibTrans" cxnId="{4EE5015A-0E10-4FFC-9789-456D16C40030}">
      <dgm:prSet/>
      <dgm:spPr/>
      <dgm:t>
        <a:bodyPr/>
        <a:lstStyle/>
        <a:p>
          <a:endParaRPr lang="en-US"/>
        </a:p>
      </dgm:t>
    </dgm:pt>
    <dgm:pt modelId="{1A339021-D586-4EEC-8905-B5766D013E42}" type="pres">
      <dgm:prSet presAssocID="{2CF662E3-D0E6-4036-B790-D9C6B94AD8B8}" presName="Name0" presStyleCnt="0">
        <dgm:presLayoutVars>
          <dgm:dir/>
          <dgm:resizeHandles val="exact"/>
        </dgm:presLayoutVars>
      </dgm:prSet>
      <dgm:spPr/>
    </dgm:pt>
    <dgm:pt modelId="{C3CFFF7F-5763-4624-BAB6-B3AFCE8CC7B7}" type="pres">
      <dgm:prSet presAssocID="{2CF662E3-D0E6-4036-B790-D9C6B94AD8B8}" presName="arrow" presStyleLbl="bgShp" presStyleIdx="0" presStyleCnt="1" custLinFactNeighborX="316" custLinFactNeighborY="-123"/>
      <dgm:spPr/>
    </dgm:pt>
    <dgm:pt modelId="{98F117CC-21F7-4871-AA0A-6CE9B19D7A79}" type="pres">
      <dgm:prSet presAssocID="{2CF662E3-D0E6-4036-B790-D9C6B94AD8B8}" presName="points" presStyleCnt="0"/>
      <dgm:spPr/>
    </dgm:pt>
    <dgm:pt modelId="{681D0BEA-D14C-4483-A8DE-22E0D1BC4226}" type="pres">
      <dgm:prSet presAssocID="{7E1175E8-ACE0-4C81-A3E1-EF5A6323BDF5}" presName="compositeA" presStyleCnt="0"/>
      <dgm:spPr/>
    </dgm:pt>
    <dgm:pt modelId="{B1C2088A-E70A-49E3-A42D-5D06D3021B22}" type="pres">
      <dgm:prSet presAssocID="{7E1175E8-ACE0-4C81-A3E1-EF5A6323BDF5}" presName="textA" presStyleLbl="revTx" presStyleIdx="0" presStyleCnt="4" custScaleX="63942">
        <dgm:presLayoutVars>
          <dgm:bulletEnabled val="1"/>
        </dgm:presLayoutVars>
      </dgm:prSet>
      <dgm:spPr/>
    </dgm:pt>
    <dgm:pt modelId="{CE2B5F96-C530-46B7-95B4-51BE440FBA29}" type="pres">
      <dgm:prSet presAssocID="{7E1175E8-ACE0-4C81-A3E1-EF5A6323BDF5}" presName="circleA" presStyleLbl="node1" presStyleIdx="0" presStyleCnt="4"/>
      <dgm:spPr>
        <a:solidFill>
          <a:schemeClr val="accent4"/>
        </a:solidFill>
      </dgm:spPr>
    </dgm:pt>
    <dgm:pt modelId="{23486B42-3803-4750-9467-71BE2B6EB5D0}" type="pres">
      <dgm:prSet presAssocID="{7E1175E8-ACE0-4C81-A3E1-EF5A6323BDF5}" presName="spaceA" presStyleCnt="0"/>
      <dgm:spPr/>
    </dgm:pt>
    <dgm:pt modelId="{E9438480-4580-409F-9414-88441F89AD39}" type="pres">
      <dgm:prSet presAssocID="{D7C1D1DE-3905-49B6-AC14-E4BC15C09A1F}" presName="space" presStyleCnt="0"/>
      <dgm:spPr/>
    </dgm:pt>
    <dgm:pt modelId="{74298A10-FF61-4934-AFA9-BB566E10B922}" type="pres">
      <dgm:prSet presAssocID="{662311B0-B2CA-4CA5-9AE0-391962800995}" presName="compositeB" presStyleCnt="0"/>
      <dgm:spPr/>
    </dgm:pt>
    <dgm:pt modelId="{AADAF442-4452-4419-8132-F364B634C7E8}" type="pres">
      <dgm:prSet presAssocID="{662311B0-B2CA-4CA5-9AE0-391962800995}" presName="textB" presStyleLbl="revTx" presStyleIdx="1" presStyleCnt="4">
        <dgm:presLayoutVars>
          <dgm:bulletEnabled val="1"/>
        </dgm:presLayoutVars>
      </dgm:prSet>
      <dgm:spPr/>
    </dgm:pt>
    <dgm:pt modelId="{B77EE8DD-E2CF-4716-B8F1-AFFD47D694E8}" type="pres">
      <dgm:prSet presAssocID="{662311B0-B2CA-4CA5-9AE0-391962800995}" presName="circleB" presStyleLbl="node1" presStyleIdx="1" presStyleCnt="4"/>
      <dgm:spPr>
        <a:solidFill>
          <a:schemeClr val="accent4"/>
        </a:solidFill>
      </dgm:spPr>
    </dgm:pt>
    <dgm:pt modelId="{B86BDED6-9386-4A76-9E99-C613DF7F5381}" type="pres">
      <dgm:prSet presAssocID="{662311B0-B2CA-4CA5-9AE0-391962800995}" presName="spaceB" presStyleCnt="0"/>
      <dgm:spPr/>
    </dgm:pt>
    <dgm:pt modelId="{8EF6EE17-2E46-40C3-84A0-7EB71E0095E3}" type="pres">
      <dgm:prSet presAssocID="{DBCE45E3-2A76-4EBA-8B68-CBEDB490FFE7}" presName="space" presStyleCnt="0"/>
      <dgm:spPr/>
    </dgm:pt>
    <dgm:pt modelId="{B1516BBE-7115-45D9-9470-E3FF73A6B05B}" type="pres">
      <dgm:prSet presAssocID="{C44F3ED9-643A-425D-A93C-C6511A5C25A5}" presName="compositeA" presStyleCnt="0"/>
      <dgm:spPr/>
    </dgm:pt>
    <dgm:pt modelId="{3EAB78BC-51D6-48AA-A326-5506A4714AB5}" type="pres">
      <dgm:prSet presAssocID="{C44F3ED9-643A-425D-A93C-C6511A5C25A5}" presName="textA" presStyleLbl="revTx" presStyleIdx="2" presStyleCnt="4" custScaleX="81123">
        <dgm:presLayoutVars>
          <dgm:bulletEnabled val="1"/>
        </dgm:presLayoutVars>
      </dgm:prSet>
      <dgm:spPr/>
    </dgm:pt>
    <dgm:pt modelId="{771E44B6-3765-4E38-BB5B-F5F7B65AB8FC}" type="pres">
      <dgm:prSet presAssocID="{C44F3ED9-643A-425D-A93C-C6511A5C25A5}" presName="circleA" presStyleLbl="node1" presStyleIdx="2" presStyleCnt="4"/>
      <dgm:spPr>
        <a:solidFill>
          <a:schemeClr val="accent4"/>
        </a:solidFill>
      </dgm:spPr>
    </dgm:pt>
    <dgm:pt modelId="{61C5D3D3-7DE7-4CA8-96D6-19336F7A0CD4}" type="pres">
      <dgm:prSet presAssocID="{C44F3ED9-643A-425D-A93C-C6511A5C25A5}" presName="spaceA" presStyleCnt="0"/>
      <dgm:spPr/>
    </dgm:pt>
    <dgm:pt modelId="{ABEF5265-DF57-4E49-ACAB-24C77B3649F9}" type="pres">
      <dgm:prSet presAssocID="{BF47D334-D053-4FB4-BA5B-E531E1DDAA70}" presName="space" presStyleCnt="0"/>
      <dgm:spPr/>
    </dgm:pt>
    <dgm:pt modelId="{1163172E-C054-4791-9300-B372CF632F9B}" type="pres">
      <dgm:prSet presAssocID="{A459FF01-7D4D-4B00-9BFA-A8D767A69F07}" presName="compositeB" presStyleCnt="0"/>
      <dgm:spPr/>
    </dgm:pt>
    <dgm:pt modelId="{6240C878-259C-431C-BEA1-91D5151F9411}" type="pres">
      <dgm:prSet presAssocID="{A459FF01-7D4D-4B00-9BFA-A8D767A69F07}" presName="textB" presStyleLbl="revTx" presStyleIdx="3" presStyleCnt="4">
        <dgm:presLayoutVars>
          <dgm:bulletEnabled val="1"/>
        </dgm:presLayoutVars>
      </dgm:prSet>
      <dgm:spPr/>
    </dgm:pt>
    <dgm:pt modelId="{228D3B0C-04A9-4480-BA5A-A5B19915DF32}" type="pres">
      <dgm:prSet presAssocID="{A459FF01-7D4D-4B00-9BFA-A8D767A69F07}" presName="circleB" presStyleLbl="node1" presStyleIdx="3" presStyleCnt="4"/>
      <dgm:spPr>
        <a:solidFill>
          <a:schemeClr val="accent4"/>
        </a:solidFill>
        <a:ln>
          <a:solidFill>
            <a:schemeClr val="bg1"/>
          </a:solidFill>
        </a:ln>
      </dgm:spPr>
    </dgm:pt>
    <dgm:pt modelId="{6180F4CA-DE4A-4876-B14F-E182F53DDAE9}" type="pres">
      <dgm:prSet presAssocID="{A459FF01-7D4D-4B00-9BFA-A8D767A69F07}" presName="spaceB" presStyleCnt="0"/>
      <dgm:spPr/>
    </dgm:pt>
  </dgm:ptLst>
  <dgm:cxnLst>
    <dgm:cxn modelId="{DEB52104-E2C9-461C-883A-0A346C72DB42}" type="presOf" srcId="{C44F3ED9-643A-425D-A93C-C6511A5C25A5}" destId="{3EAB78BC-51D6-48AA-A326-5506A4714AB5}" srcOrd="0" destOrd="0" presId="urn:microsoft.com/office/officeart/2005/8/layout/hProcess11"/>
    <dgm:cxn modelId="{DABE2C31-ABCD-4503-B409-9E3544EC53DD}" srcId="{2CF662E3-D0E6-4036-B790-D9C6B94AD8B8}" destId="{662311B0-B2CA-4CA5-9AE0-391962800995}" srcOrd="1" destOrd="0" parTransId="{129DA235-D6B6-466A-B66F-43980C59A018}" sibTransId="{DBCE45E3-2A76-4EBA-8B68-CBEDB490FFE7}"/>
    <dgm:cxn modelId="{0DFDBD3D-5222-468E-A5F2-B469FEE323CB}" type="presOf" srcId="{A459FF01-7D4D-4B00-9BFA-A8D767A69F07}" destId="{6240C878-259C-431C-BEA1-91D5151F9411}" srcOrd="0" destOrd="0" presId="urn:microsoft.com/office/officeart/2005/8/layout/hProcess11"/>
    <dgm:cxn modelId="{6360C83F-37DB-40FB-9EBA-62884A7F3D8B}" type="presOf" srcId="{7E1175E8-ACE0-4C81-A3E1-EF5A6323BDF5}" destId="{B1C2088A-E70A-49E3-A42D-5D06D3021B22}" srcOrd="0" destOrd="0" presId="urn:microsoft.com/office/officeart/2005/8/layout/hProcess11"/>
    <dgm:cxn modelId="{69E5A748-E33E-4D51-AECB-73933DA00633}" type="presOf" srcId="{662311B0-B2CA-4CA5-9AE0-391962800995}" destId="{AADAF442-4452-4419-8132-F364B634C7E8}" srcOrd="0" destOrd="0" presId="urn:microsoft.com/office/officeart/2005/8/layout/hProcess11"/>
    <dgm:cxn modelId="{CE64DB70-052F-4F88-B931-A862712D6222}" type="presOf" srcId="{2CF662E3-D0E6-4036-B790-D9C6B94AD8B8}" destId="{1A339021-D586-4EEC-8905-B5766D013E42}" srcOrd="0" destOrd="0" presId="urn:microsoft.com/office/officeart/2005/8/layout/hProcess11"/>
    <dgm:cxn modelId="{4EE5015A-0E10-4FFC-9789-456D16C40030}" srcId="{2CF662E3-D0E6-4036-B790-D9C6B94AD8B8}" destId="{A459FF01-7D4D-4B00-9BFA-A8D767A69F07}" srcOrd="3" destOrd="0" parTransId="{981A8D8F-B039-4FBA-89A2-ADBC08FECE66}" sibTransId="{323C09EE-327C-4317-9141-08EAB3D57A01}"/>
    <dgm:cxn modelId="{A9D7EECB-0B60-457C-A4F2-7911FC0F708D}" srcId="{2CF662E3-D0E6-4036-B790-D9C6B94AD8B8}" destId="{C44F3ED9-643A-425D-A93C-C6511A5C25A5}" srcOrd="2" destOrd="0" parTransId="{BEF7E5B8-73C6-406B-8FA2-EBB1CC65243E}" sibTransId="{BF47D334-D053-4FB4-BA5B-E531E1DDAA70}"/>
    <dgm:cxn modelId="{258CA3F1-4061-4565-A949-843A87EFCC87}" srcId="{2CF662E3-D0E6-4036-B790-D9C6B94AD8B8}" destId="{7E1175E8-ACE0-4C81-A3E1-EF5A6323BDF5}" srcOrd="0" destOrd="0" parTransId="{DF7786E9-7A7C-419D-B1BA-66A13B365191}" sibTransId="{D7C1D1DE-3905-49B6-AC14-E4BC15C09A1F}"/>
    <dgm:cxn modelId="{EF72DBFB-42AB-4A42-B0BB-272CF7CB96B9}" type="presParOf" srcId="{1A339021-D586-4EEC-8905-B5766D013E42}" destId="{C3CFFF7F-5763-4624-BAB6-B3AFCE8CC7B7}" srcOrd="0" destOrd="0" presId="urn:microsoft.com/office/officeart/2005/8/layout/hProcess11"/>
    <dgm:cxn modelId="{96A6E89B-CFBE-436F-A9EE-B41DB7543DFD}" type="presParOf" srcId="{1A339021-D586-4EEC-8905-B5766D013E42}" destId="{98F117CC-21F7-4871-AA0A-6CE9B19D7A79}" srcOrd="1" destOrd="0" presId="urn:microsoft.com/office/officeart/2005/8/layout/hProcess11"/>
    <dgm:cxn modelId="{257D279A-7E43-4C85-8B68-7939C8DB72E3}" type="presParOf" srcId="{98F117CC-21F7-4871-AA0A-6CE9B19D7A79}" destId="{681D0BEA-D14C-4483-A8DE-22E0D1BC4226}" srcOrd="0" destOrd="0" presId="urn:microsoft.com/office/officeart/2005/8/layout/hProcess11"/>
    <dgm:cxn modelId="{688977DB-B7CA-449C-A27C-25E10A03FC1E}" type="presParOf" srcId="{681D0BEA-D14C-4483-A8DE-22E0D1BC4226}" destId="{B1C2088A-E70A-49E3-A42D-5D06D3021B22}" srcOrd="0" destOrd="0" presId="urn:microsoft.com/office/officeart/2005/8/layout/hProcess11"/>
    <dgm:cxn modelId="{7CC7BC25-F720-4CB4-BFA9-1148E99B0365}" type="presParOf" srcId="{681D0BEA-D14C-4483-A8DE-22E0D1BC4226}" destId="{CE2B5F96-C530-46B7-95B4-51BE440FBA29}" srcOrd="1" destOrd="0" presId="urn:microsoft.com/office/officeart/2005/8/layout/hProcess11"/>
    <dgm:cxn modelId="{3C8AD8ED-A708-4DE4-93AD-292C68A585BF}" type="presParOf" srcId="{681D0BEA-D14C-4483-A8DE-22E0D1BC4226}" destId="{23486B42-3803-4750-9467-71BE2B6EB5D0}" srcOrd="2" destOrd="0" presId="urn:microsoft.com/office/officeart/2005/8/layout/hProcess11"/>
    <dgm:cxn modelId="{A4690072-55B6-478D-9498-0C6391B52D48}" type="presParOf" srcId="{98F117CC-21F7-4871-AA0A-6CE9B19D7A79}" destId="{E9438480-4580-409F-9414-88441F89AD39}" srcOrd="1" destOrd="0" presId="urn:microsoft.com/office/officeart/2005/8/layout/hProcess11"/>
    <dgm:cxn modelId="{D8AC12BC-A8E2-48E3-9296-DC4214D9F3C3}" type="presParOf" srcId="{98F117CC-21F7-4871-AA0A-6CE9B19D7A79}" destId="{74298A10-FF61-4934-AFA9-BB566E10B922}" srcOrd="2" destOrd="0" presId="urn:microsoft.com/office/officeart/2005/8/layout/hProcess11"/>
    <dgm:cxn modelId="{0BFD3898-4A04-44A8-A5F5-2230C5FBFC93}" type="presParOf" srcId="{74298A10-FF61-4934-AFA9-BB566E10B922}" destId="{AADAF442-4452-4419-8132-F364B634C7E8}" srcOrd="0" destOrd="0" presId="urn:microsoft.com/office/officeart/2005/8/layout/hProcess11"/>
    <dgm:cxn modelId="{0B00687D-F90E-47E4-B5DB-28423684D590}" type="presParOf" srcId="{74298A10-FF61-4934-AFA9-BB566E10B922}" destId="{B77EE8DD-E2CF-4716-B8F1-AFFD47D694E8}" srcOrd="1" destOrd="0" presId="urn:microsoft.com/office/officeart/2005/8/layout/hProcess11"/>
    <dgm:cxn modelId="{4F43094D-3C55-4DF0-8718-6DABFF30BD78}" type="presParOf" srcId="{74298A10-FF61-4934-AFA9-BB566E10B922}" destId="{B86BDED6-9386-4A76-9E99-C613DF7F5381}" srcOrd="2" destOrd="0" presId="urn:microsoft.com/office/officeart/2005/8/layout/hProcess11"/>
    <dgm:cxn modelId="{37B2DEA3-036A-4D73-A988-EF80C80AC7F7}" type="presParOf" srcId="{98F117CC-21F7-4871-AA0A-6CE9B19D7A79}" destId="{8EF6EE17-2E46-40C3-84A0-7EB71E0095E3}" srcOrd="3" destOrd="0" presId="urn:microsoft.com/office/officeart/2005/8/layout/hProcess11"/>
    <dgm:cxn modelId="{9A12F3BD-5435-4808-B350-074965E009EB}" type="presParOf" srcId="{98F117CC-21F7-4871-AA0A-6CE9B19D7A79}" destId="{B1516BBE-7115-45D9-9470-E3FF73A6B05B}" srcOrd="4" destOrd="0" presId="urn:microsoft.com/office/officeart/2005/8/layout/hProcess11"/>
    <dgm:cxn modelId="{CC8C6C9C-3BBF-496F-B3C2-014A796C765D}" type="presParOf" srcId="{B1516BBE-7115-45D9-9470-E3FF73A6B05B}" destId="{3EAB78BC-51D6-48AA-A326-5506A4714AB5}" srcOrd="0" destOrd="0" presId="urn:microsoft.com/office/officeart/2005/8/layout/hProcess11"/>
    <dgm:cxn modelId="{AE7F870E-AE41-44BC-A0E6-98133A2652E5}" type="presParOf" srcId="{B1516BBE-7115-45D9-9470-E3FF73A6B05B}" destId="{771E44B6-3765-4E38-BB5B-F5F7B65AB8FC}" srcOrd="1" destOrd="0" presId="urn:microsoft.com/office/officeart/2005/8/layout/hProcess11"/>
    <dgm:cxn modelId="{C136BD78-820E-4789-94F9-2F46F2E4927B}" type="presParOf" srcId="{B1516BBE-7115-45D9-9470-E3FF73A6B05B}" destId="{61C5D3D3-7DE7-4CA8-96D6-19336F7A0CD4}" srcOrd="2" destOrd="0" presId="urn:microsoft.com/office/officeart/2005/8/layout/hProcess11"/>
    <dgm:cxn modelId="{0619BDBC-9023-45BE-AC51-AA868ACC4A4C}" type="presParOf" srcId="{98F117CC-21F7-4871-AA0A-6CE9B19D7A79}" destId="{ABEF5265-DF57-4E49-ACAB-24C77B3649F9}" srcOrd="5" destOrd="0" presId="urn:microsoft.com/office/officeart/2005/8/layout/hProcess11"/>
    <dgm:cxn modelId="{1BFC2D7D-BBA1-4B22-8F3C-93F786172171}" type="presParOf" srcId="{98F117CC-21F7-4871-AA0A-6CE9B19D7A79}" destId="{1163172E-C054-4791-9300-B372CF632F9B}" srcOrd="6" destOrd="0" presId="urn:microsoft.com/office/officeart/2005/8/layout/hProcess11"/>
    <dgm:cxn modelId="{0866B0F1-83E3-4993-9A80-A4DC8C3A67D4}" type="presParOf" srcId="{1163172E-C054-4791-9300-B372CF632F9B}" destId="{6240C878-259C-431C-BEA1-91D5151F9411}" srcOrd="0" destOrd="0" presId="urn:microsoft.com/office/officeart/2005/8/layout/hProcess11"/>
    <dgm:cxn modelId="{1831F908-F2AD-4AC1-88F4-494F95EBE227}" type="presParOf" srcId="{1163172E-C054-4791-9300-B372CF632F9B}" destId="{228D3B0C-04A9-4480-BA5A-A5B19915DF32}" srcOrd="1" destOrd="0" presId="urn:microsoft.com/office/officeart/2005/8/layout/hProcess11"/>
    <dgm:cxn modelId="{25FE0533-A0E9-435D-8287-A2B4DE383DAC}" type="presParOf" srcId="{1163172E-C054-4791-9300-B372CF632F9B}" destId="{6180F4CA-DE4A-4876-B14F-E182F53DDAE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3BC524-04A5-44EC-89B4-B0A523FC1AB1}" type="doc">
      <dgm:prSet loTypeId="urn:microsoft.com/office/officeart/2005/8/layout/rings+Icon" loCatId="officeonline" qsTypeId="urn:microsoft.com/office/officeart/2005/8/quickstyle/simple1#6" qsCatId="simple" csTypeId="urn:microsoft.com/office/officeart/2005/8/colors/colorful1#4" csCatId="colorful" phldr="1"/>
      <dgm:spPr/>
      <dgm:t>
        <a:bodyPr/>
        <a:lstStyle/>
        <a:p>
          <a:endParaRPr lang="en-US"/>
        </a:p>
      </dgm:t>
    </dgm:pt>
    <dgm:pt modelId="{87884B3D-7F4D-49B0-A9C1-0A0AB5195859}">
      <dgm:prSet phldrT="[Text]" custT="1"/>
      <dgm:spPr/>
      <dgm:t>
        <a:bodyPr/>
        <a:lstStyle/>
        <a:p>
          <a:r>
            <a:rPr lang="en-US" sz="1800" dirty="0">
              <a:latin typeface="Poppins Bold" panose="00000800000000000000" pitchFamily="2" charset="0"/>
              <a:cs typeface="Poppins Bold" panose="00000800000000000000" pitchFamily="2" charset="0"/>
            </a:rPr>
            <a:t>Services and Programs</a:t>
          </a:r>
        </a:p>
      </dgm:t>
    </dgm:pt>
    <dgm:pt modelId="{C86BCA48-00D7-4D55-A03C-433857073A5D}" type="parTrans" cxnId="{F2FEE2AE-E21B-4BD6-9261-88232A948906}">
      <dgm:prSet/>
      <dgm:spPr/>
      <dgm:t>
        <a:bodyPr/>
        <a:lstStyle/>
        <a:p>
          <a:endParaRPr lang="en-US">
            <a:solidFill>
              <a:schemeClr val="tx1">
                <a:lumMod val="85000"/>
                <a:lumOff val="15000"/>
              </a:schemeClr>
            </a:solidFill>
          </a:endParaRPr>
        </a:p>
      </dgm:t>
    </dgm:pt>
    <dgm:pt modelId="{1FDDB76F-86D3-45B6-A4F7-29CB64D9B25E}" type="sibTrans" cxnId="{F2FEE2AE-E21B-4BD6-9261-88232A948906}">
      <dgm:prSet/>
      <dgm:spPr/>
      <dgm:t>
        <a:bodyPr/>
        <a:lstStyle/>
        <a:p>
          <a:endParaRPr lang="en-US">
            <a:solidFill>
              <a:schemeClr val="tx1">
                <a:lumMod val="85000"/>
                <a:lumOff val="15000"/>
              </a:schemeClr>
            </a:solidFill>
          </a:endParaRPr>
        </a:p>
      </dgm:t>
    </dgm:pt>
    <dgm:pt modelId="{B1E6CB29-9181-4EFC-8817-9E6980057A7A}">
      <dgm:prSet phldrT="[Text]" custT="1"/>
      <dgm:spPr/>
      <dgm:t>
        <a:bodyPr/>
        <a:lstStyle/>
        <a:p>
          <a:r>
            <a:rPr lang="en-US" sz="1800" dirty="0">
              <a:latin typeface="Poppins Bold" panose="00000800000000000000" pitchFamily="2" charset="0"/>
              <a:cs typeface="Poppins Bold" panose="00000800000000000000" pitchFamily="2" charset="0"/>
            </a:rPr>
            <a:t>Communication Equipment</a:t>
          </a:r>
        </a:p>
      </dgm:t>
    </dgm:pt>
    <dgm:pt modelId="{C350A021-C719-4DBF-892A-B89095A593A7}" type="parTrans" cxnId="{6E64F2F0-6500-474C-906F-1E825E32E4BF}">
      <dgm:prSet/>
      <dgm:spPr/>
      <dgm:t>
        <a:bodyPr/>
        <a:lstStyle/>
        <a:p>
          <a:endParaRPr lang="en-US">
            <a:solidFill>
              <a:schemeClr val="tx1">
                <a:lumMod val="85000"/>
                <a:lumOff val="15000"/>
              </a:schemeClr>
            </a:solidFill>
          </a:endParaRPr>
        </a:p>
      </dgm:t>
    </dgm:pt>
    <dgm:pt modelId="{9F1763E0-4719-46F8-AC7C-122871120E3A}" type="sibTrans" cxnId="{6E64F2F0-6500-474C-906F-1E825E32E4BF}">
      <dgm:prSet/>
      <dgm:spPr/>
      <dgm:t>
        <a:bodyPr/>
        <a:lstStyle/>
        <a:p>
          <a:endParaRPr lang="en-US">
            <a:solidFill>
              <a:schemeClr val="tx1">
                <a:lumMod val="85000"/>
                <a:lumOff val="15000"/>
              </a:schemeClr>
            </a:solidFill>
          </a:endParaRPr>
        </a:p>
      </dgm:t>
    </dgm:pt>
    <dgm:pt modelId="{747D8724-ECB6-47AB-8C23-31B74545A7EE}">
      <dgm:prSet phldrT="[Text]" custT="1"/>
      <dgm:spPr/>
      <dgm:t>
        <a:bodyPr/>
        <a:lstStyle/>
        <a:p>
          <a:r>
            <a:rPr lang="en-US" sz="1800" dirty="0">
              <a:latin typeface="Poppins Bold" panose="00000800000000000000" pitchFamily="2" charset="0"/>
              <a:cs typeface="Poppins Bold" panose="00000800000000000000" pitchFamily="2" charset="0"/>
            </a:rPr>
            <a:t>Buildings and Landscaping</a:t>
          </a:r>
        </a:p>
      </dgm:t>
    </dgm:pt>
    <dgm:pt modelId="{C18E173A-D272-4690-BF55-CE47EAAC50F8}" type="parTrans" cxnId="{CC21F998-5762-4034-8A68-AAFF38E2AF70}">
      <dgm:prSet/>
      <dgm:spPr/>
      <dgm:t>
        <a:bodyPr/>
        <a:lstStyle/>
        <a:p>
          <a:endParaRPr lang="en-US"/>
        </a:p>
      </dgm:t>
    </dgm:pt>
    <dgm:pt modelId="{9CBDE2BE-EFB9-40C1-B57F-C13FEEE262DC}" type="sibTrans" cxnId="{CC21F998-5762-4034-8A68-AAFF38E2AF70}">
      <dgm:prSet/>
      <dgm:spPr/>
      <dgm:t>
        <a:bodyPr/>
        <a:lstStyle/>
        <a:p>
          <a:endParaRPr lang="en-US"/>
        </a:p>
      </dgm:t>
    </dgm:pt>
    <dgm:pt modelId="{5F16E30F-2343-4ECC-9611-8BBB6AA59483}">
      <dgm:prSet phldrT="[Text]" custT="1"/>
      <dgm:spPr/>
      <dgm:t>
        <a:bodyPr/>
        <a:lstStyle/>
        <a:p>
          <a:r>
            <a:rPr lang="en-US" sz="1800" dirty="0">
              <a:latin typeface="Poppins Bold" panose="00000800000000000000" pitchFamily="2" charset="0"/>
              <a:cs typeface="Poppins Bold" panose="00000800000000000000" pitchFamily="2" charset="0"/>
            </a:rPr>
            <a:t>Power Systems</a:t>
          </a:r>
        </a:p>
      </dgm:t>
    </dgm:pt>
    <dgm:pt modelId="{3AFF190D-B67F-45E9-9318-2334BF52EE9A}" type="parTrans" cxnId="{DA6BB65C-5B70-43DF-AFAC-0A62B3CFB6A8}">
      <dgm:prSet/>
      <dgm:spPr/>
      <dgm:t>
        <a:bodyPr/>
        <a:lstStyle/>
        <a:p>
          <a:endParaRPr lang="en-US"/>
        </a:p>
      </dgm:t>
    </dgm:pt>
    <dgm:pt modelId="{AF1E1E6A-B0D2-445D-8C4B-025AB3B103D5}" type="sibTrans" cxnId="{DA6BB65C-5B70-43DF-AFAC-0A62B3CFB6A8}">
      <dgm:prSet/>
      <dgm:spPr/>
      <dgm:t>
        <a:bodyPr/>
        <a:lstStyle/>
        <a:p>
          <a:endParaRPr lang="en-US"/>
        </a:p>
      </dgm:t>
    </dgm:pt>
    <dgm:pt modelId="{B1ABFB07-72E7-4792-A100-49153A9DAC54}">
      <dgm:prSet phldrT="[Text]" custT="1"/>
      <dgm:spPr/>
      <dgm:t>
        <a:bodyPr/>
        <a:lstStyle/>
        <a:p>
          <a:r>
            <a:rPr lang="en-US" sz="1800" dirty="0">
              <a:latin typeface="Poppins Bold" panose="00000800000000000000" pitchFamily="2" charset="0"/>
              <a:cs typeface="Poppins Bold" panose="00000800000000000000" pitchFamily="2" charset="0"/>
            </a:rPr>
            <a:t>Operations</a:t>
          </a:r>
        </a:p>
      </dgm:t>
    </dgm:pt>
    <dgm:pt modelId="{BB84E390-0457-4CF1-A46D-022522394C65}" type="parTrans" cxnId="{BBB7BED7-9BBB-480F-A60F-A82B4FFE9436}">
      <dgm:prSet/>
      <dgm:spPr/>
      <dgm:t>
        <a:bodyPr/>
        <a:lstStyle/>
        <a:p>
          <a:endParaRPr lang="en-US"/>
        </a:p>
      </dgm:t>
    </dgm:pt>
    <dgm:pt modelId="{6946364F-4051-46C0-A713-3ECAA7DFD420}" type="sibTrans" cxnId="{BBB7BED7-9BBB-480F-A60F-A82B4FFE9436}">
      <dgm:prSet/>
      <dgm:spPr/>
      <dgm:t>
        <a:bodyPr/>
        <a:lstStyle/>
        <a:p>
          <a:endParaRPr lang="en-US"/>
        </a:p>
      </dgm:t>
    </dgm:pt>
    <dgm:pt modelId="{07E64669-4DF3-46A8-810A-471DA8331B55}" type="pres">
      <dgm:prSet presAssocID="{793BC524-04A5-44EC-89B4-B0A523FC1AB1}" presName="Name0" presStyleCnt="0">
        <dgm:presLayoutVars>
          <dgm:chMax val="7"/>
          <dgm:dir/>
          <dgm:resizeHandles val="exact"/>
        </dgm:presLayoutVars>
      </dgm:prSet>
      <dgm:spPr/>
    </dgm:pt>
    <dgm:pt modelId="{FD95414A-7912-44B8-8A62-F990E1F0707F}" type="pres">
      <dgm:prSet presAssocID="{793BC524-04A5-44EC-89B4-B0A523FC1AB1}" presName="ellipse1" presStyleLbl="vennNode1" presStyleIdx="0" presStyleCnt="5" custScaleX="116665" custScaleY="116665" custLinFactNeighborX="-66968" custLinFactNeighborY="8333">
        <dgm:presLayoutVars>
          <dgm:bulletEnabled val="1"/>
        </dgm:presLayoutVars>
      </dgm:prSet>
      <dgm:spPr/>
    </dgm:pt>
    <dgm:pt modelId="{AFE76EFA-86FF-4726-9BC2-91AFB8B20864}" type="pres">
      <dgm:prSet presAssocID="{793BC524-04A5-44EC-89B4-B0A523FC1AB1}" presName="ellipse2" presStyleLbl="vennNode1" presStyleIdx="1" presStyleCnt="5" custScaleX="116665" custScaleY="116665" custLinFactNeighborX="-32793" custLinFactNeighborY="-8332">
        <dgm:presLayoutVars>
          <dgm:bulletEnabled val="1"/>
        </dgm:presLayoutVars>
      </dgm:prSet>
      <dgm:spPr/>
    </dgm:pt>
    <dgm:pt modelId="{16C9681F-9BA5-4060-A997-FC4ECDBB3A13}" type="pres">
      <dgm:prSet presAssocID="{793BC524-04A5-44EC-89B4-B0A523FC1AB1}" presName="ellipse3" presStyleLbl="vennNode1" presStyleIdx="2" presStyleCnt="5" custScaleX="116665" custScaleY="116665" custLinFactX="74172" custLinFactNeighborX="100000" custLinFactNeighborY="8462">
        <dgm:presLayoutVars>
          <dgm:bulletEnabled val="1"/>
        </dgm:presLayoutVars>
      </dgm:prSet>
      <dgm:spPr/>
    </dgm:pt>
    <dgm:pt modelId="{375A39BE-76FB-4E5B-9477-53F5403A4D42}" type="pres">
      <dgm:prSet presAssocID="{793BC524-04A5-44EC-89B4-B0A523FC1AB1}" presName="ellipse4" presStyleLbl="vennNode1" presStyleIdx="3" presStyleCnt="5" custScaleX="116665" custScaleY="116665" custLinFactNeighborX="-50383" custLinFactNeighborY="-58362">
        <dgm:presLayoutVars>
          <dgm:bulletEnabled val="1"/>
        </dgm:presLayoutVars>
      </dgm:prSet>
      <dgm:spPr/>
    </dgm:pt>
    <dgm:pt modelId="{9E1BD5AF-C234-44F3-B097-AE8DEF440722}" type="pres">
      <dgm:prSet presAssocID="{793BC524-04A5-44EC-89B4-B0A523FC1AB1}" presName="ellipse5" presStyleLbl="vennNode1" presStyleIdx="4" presStyleCnt="5" custScaleX="116665" custScaleY="116665" custLinFactNeighborX="-15771" custLinFactNeighborY="58362">
        <dgm:presLayoutVars>
          <dgm:bulletEnabled val="1"/>
        </dgm:presLayoutVars>
      </dgm:prSet>
      <dgm:spPr/>
    </dgm:pt>
  </dgm:ptLst>
  <dgm:cxnLst>
    <dgm:cxn modelId="{9DA39724-9B3C-4AF7-BE4F-E79FAD166E66}" type="presOf" srcId="{747D8724-ECB6-47AB-8C23-31B74545A7EE}" destId="{16C9681F-9BA5-4060-A997-FC4ECDBB3A13}" srcOrd="0" destOrd="0" presId="urn:microsoft.com/office/officeart/2005/8/layout/rings+Icon"/>
    <dgm:cxn modelId="{DA6BB65C-5B70-43DF-AFAC-0A62B3CFB6A8}" srcId="{793BC524-04A5-44EC-89B4-B0A523FC1AB1}" destId="{5F16E30F-2343-4ECC-9611-8BBB6AA59483}" srcOrd="3" destOrd="0" parTransId="{3AFF190D-B67F-45E9-9318-2334BF52EE9A}" sibTransId="{AF1E1E6A-B0D2-445D-8C4B-025AB3B103D5}"/>
    <dgm:cxn modelId="{246F0B6B-501F-4935-8743-CF620D836C6F}" type="presOf" srcId="{793BC524-04A5-44EC-89B4-B0A523FC1AB1}" destId="{07E64669-4DF3-46A8-810A-471DA8331B55}" srcOrd="0" destOrd="0" presId="urn:microsoft.com/office/officeart/2005/8/layout/rings+Icon"/>
    <dgm:cxn modelId="{DE69224F-8751-4825-9F4A-C9321D072191}" type="presOf" srcId="{5F16E30F-2343-4ECC-9611-8BBB6AA59483}" destId="{375A39BE-76FB-4E5B-9477-53F5403A4D42}" srcOrd="0" destOrd="0" presId="urn:microsoft.com/office/officeart/2005/8/layout/rings+Icon"/>
    <dgm:cxn modelId="{C91E7993-2E4E-4A66-999F-4D1195B9D57D}" type="presOf" srcId="{87884B3D-7F4D-49B0-A9C1-0A0AB5195859}" destId="{FD95414A-7912-44B8-8A62-F990E1F0707F}" srcOrd="0" destOrd="0" presId="urn:microsoft.com/office/officeart/2005/8/layout/rings+Icon"/>
    <dgm:cxn modelId="{CC21F998-5762-4034-8A68-AAFF38E2AF70}" srcId="{793BC524-04A5-44EC-89B4-B0A523FC1AB1}" destId="{747D8724-ECB6-47AB-8C23-31B74545A7EE}" srcOrd="2" destOrd="0" parTransId="{C18E173A-D272-4690-BF55-CE47EAAC50F8}" sibTransId="{9CBDE2BE-EFB9-40C1-B57F-C13FEEE262DC}"/>
    <dgm:cxn modelId="{F2FEE2AE-E21B-4BD6-9261-88232A948906}" srcId="{793BC524-04A5-44EC-89B4-B0A523FC1AB1}" destId="{87884B3D-7F4D-49B0-A9C1-0A0AB5195859}" srcOrd="0" destOrd="0" parTransId="{C86BCA48-00D7-4D55-A03C-433857073A5D}" sibTransId="{1FDDB76F-86D3-45B6-A4F7-29CB64D9B25E}"/>
    <dgm:cxn modelId="{F5A3B6D2-F710-4187-8CAD-6450087B9AB2}" type="presOf" srcId="{B1ABFB07-72E7-4792-A100-49153A9DAC54}" destId="{9E1BD5AF-C234-44F3-B097-AE8DEF440722}" srcOrd="0" destOrd="0" presId="urn:microsoft.com/office/officeart/2005/8/layout/rings+Icon"/>
    <dgm:cxn modelId="{BBB7BED7-9BBB-480F-A60F-A82B4FFE9436}" srcId="{793BC524-04A5-44EC-89B4-B0A523FC1AB1}" destId="{B1ABFB07-72E7-4792-A100-49153A9DAC54}" srcOrd="4" destOrd="0" parTransId="{BB84E390-0457-4CF1-A46D-022522394C65}" sibTransId="{6946364F-4051-46C0-A713-3ECAA7DFD420}"/>
    <dgm:cxn modelId="{B5F463DC-C4E0-4D72-81E4-691638932CC3}" type="presOf" srcId="{B1E6CB29-9181-4EFC-8817-9E6980057A7A}" destId="{AFE76EFA-86FF-4726-9BC2-91AFB8B20864}" srcOrd="0" destOrd="0" presId="urn:microsoft.com/office/officeart/2005/8/layout/rings+Icon"/>
    <dgm:cxn modelId="{6E64F2F0-6500-474C-906F-1E825E32E4BF}" srcId="{793BC524-04A5-44EC-89B4-B0A523FC1AB1}" destId="{B1E6CB29-9181-4EFC-8817-9E6980057A7A}" srcOrd="1" destOrd="0" parTransId="{C350A021-C719-4DBF-892A-B89095A593A7}" sibTransId="{9F1763E0-4719-46F8-AC7C-122871120E3A}"/>
    <dgm:cxn modelId="{0DB7A9D9-486E-45CA-8DD4-D5323C2C5E82}" type="presParOf" srcId="{07E64669-4DF3-46A8-810A-471DA8331B55}" destId="{FD95414A-7912-44B8-8A62-F990E1F0707F}" srcOrd="0" destOrd="0" presId="urn:microsoft.com/office/officeart/2005/8/layout/rings+Icon"/>
    <dgm:cxn modelId="{9382B24D-2C4E-44DE-9E42-4330D5EC5E6C}" type="presParOf" srcId="{07E64669-4DF3-46A8-810A-471DA8331B55}" destId="{AFE76EFA-86FF-4726-9BC2-91AFB8B20864}" srcOrd="1" destOrd="0" presId="urn:microsoft.com/office/officeart/2005/8/layout/rings+Icon"/>
    <dgm:cxn modelId="{45F0D4BB-2CAE-4EB5-AC51-450FB215F39C}" type="presParOf" srcId="{07E64669-4DF3-46A8-810A-471DA8331B55}" destId="{16C9681F-9BA5-4060-A997-FC4ECDBB3A13}" srcOrd="2" destOrd="0" presId="urn:microsoft.com/office/officeart/2005/8/layout/rings+Icon"/>
    <dgm:cxn modelId="{9FC7EB40-F086-4C3B-8E5A-FDB02FB36633}" type="presParOf" srcId="{07E64669-4DF3-46A8-810A-471DA8331B55}" destId="{375A39BE-76FB-4E5B-9477-53F5403A4D42}" srcOrd="3" destOrd="0" presId="urn:microsoft.com/office/officeart/2005/8/layout/rings+Icon"/>
    <dgm:cxn modelId="{19D4BBA9-FB59-48DE-8CE9-1E1A41A26B21}" type="presParOf" srcId="{07E64669-4DF3-46A8-810A-471DA8331B55}" destId="{9E1BD5AF-C234-44F3-B097-AE8DEF440722}" srcOrd="4" destOrd="0" presId="urn:microsoft.com/office/officeart/2005/8/layout/rings+Icon"/>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CF662E3-D0E6-4036-B790-D9C6B94AD8B8}" type="doc">
      <dgm:prSet loTypeId="urn:microsoft.com/office/officeart/2005/8/layout/hProcess11" loCatId="process" qsTypeId="urn:microsoft.com/office/officeart/2005/8/quickstyle/simple1#8" qsCatId="simple" csTypeId="urn:microsoft.com/office/officeart/2005/8/colors/accent1_2#1" csCatId="accent1" phldr="1"/>
      <dgm:spPr/>
      <dgm:t>
        <a:bodyPr/>
        <a:lstStyle/>
        <a:p>
          <a:endParaRPr lang="en-US"/>
        </a:p>
      </dgm:t>
    </dgm:pt>
    <dgm:pt modelId="{7E1175E8-ACE0-4C81-A3E1-EF5A6323BDF5}">
      <dgm:prSet phldrT="[Text]" phldr="0"/>
      <dgm:spPr/>
      <dgm:t>
        <a:bodyPr/>
        <a:lstStyle/>
        <a:p>
          <a:pPr rtl="0"/>
          <a:r>
            <a:rPr lang="en-US">
              <a:solidFill>
                <a:schemeClr val="accent4"/>
              </a:solidFill>
              <a:latin typeface="Calibri"/>
              <a:ea typeface="Calibri"/>
              <a:cs typeface="Calibri"/>
            </a:rPr>
            <a:t>Climate </a:t>
          </a:r>
          <a:r>
            <a:rPr lang="en-US" dirty="0">
              <a:solidFill>
                <a:schemeClr val="accent4"/>
              </a:solidFill>
              <a:latin typeface="Calibri"/>
              <a:ea typeface="Calibri"/>
              <a:cs typeface="Calibri"/>
            </a:rPr>
            <a:t>Action Plan</a:t>
          </a:r>
        </a:p>
      </dgm:t>
    </dgm:pt>
    <dgm:pt modelId="{DF7786E9-7A7C-419D-B1BA-66A13B365191}" type="parTrans" cxnId="{258CA3F1-4061-4565-A949-843A87EFCC87}">
      <dgm:prSet/>
      <dgm:spPr/>
      <dgm:t>
        <a:bodyPr/>
        <a:lstStyle/>
        <a:p>
          <a:endParaRPr lang="en-US"/>
        </a:p>
      </dgm:t>
    </dgm:pt>
    <dgm:pt modelId="{D7C1D1DE-3905-49B6-AC14-E4BC15C09A1F}" type="sibTrans" cxnId="{258CA3F1-4061-4565-A949-843A87EFCC87}">
      <dgm:prSet/>
      <dgm:spPr/>
      <dgm:t>
        <a:bodyPr/>
        <a:lstStyle/>
        <a:p>
          <a:endParaRPr lang="en-US"/>
        </a:p>
      </dgm:t>
    </dgm:pt>
    <dgm:pt modelId="{662311B0-B2CA-4CA5-9AE0-391962800995}">
      <dgm:prSet phldrT="[Text]" phldr="0"/>
      <dgm:spPr/>
      <dgm:t>
        <a:bodyPr/>
        <a:lstStyle/>
        <a:p>
          <a:pPr rtl="0"/>
          <a:r>
            <a:rPr lang="en-US" dirty="0">
              <a:solidFill>
                <a:schemeClr val="accent4"/>
              </a:solidFill>
              <a:latin typeface="Calibri"/>
              <a:ea typeface="Calibri"/>
              <a:cs typeface="Calibri"/>
            </a:rPr>
            <a:t>Climate Action Implementation Strategy Plan (CAISP) Resilience Hubs (Adaptation Implementation Strategy 8)</a:t>
          </a:r>
        </a:p>
      </dgm:t>
    </dgm:pt>
    <dgm:pt modelId="{129DA235-D6B6-466A-B66F-43980C59A018}" type="parTrans" cxnId="{DABE2C31-ABCD-4503-B409-9E3544EC53DD}">
      <dgm:prSet/>
      <dgm:spPr/>
      <dgm:t>
        <a:bodyPr/>
        <a:lstStyle/>
        <a:p>
          <a:endParaRPr lang="en-US"/>
        </a:p>
      </dgm:t>
    </dgm:pt>
    <dgm:pt modelId="{DBCE45E3-2A76-4EBA-8B68-CBEDB490FFE7}" type="sibTrans" cxnId="{DABE2C31-ABCD-4503-B409-9E3544EC53DD}">
      <dgm:prSet/>
      <dgm:spPr/>
      <dgm:t>
        <a:bodyPr/>
        <a:lstStyle/>
        <a:p>
          <a:endParaRPr lang="en-US"/>
        </a:p>
      </dgm:t>
    </dgm:pt>
    <dgm:pt modelId="{C44F3ED9-643A-425D-A93C-C6511A5C25A5}">
      <dgm:prSet phldrT="[Text]" phldr="0"/>
      <dgm:spPr/>
      <dgm:t>
        <a:bodyPr/>
        <a:lstStyle/>
        <a:p>
          <a:pPr rtl="0"/>
          <a:r>
            <a:rPr lang="en-US" dirty="0">
              <a:solidFill>
                <a:schemeClr val="accent4"/>
              </a:solidFill>
              <a:latin typeface="Calibri"/>
              <a:ea typeface="Calibri"/>
              <a:cs typeface="Calibri"/>
            </a:rPr>
            <a:t>Three County Resilience Hubs and Resilience Hub Framework</a:t>
          </a:r>
        </a:p>
      </dgm:t>
    </dgm:pt>
    <dgm:pt modelId="{BEF7E5B8-73C6-406B-8FA2-EBB1CC65243E}" type="parTrans" cxnId="{A9D7EECB-0B60-457C-A4F2-7911FC0F708D}">
      <dgm:prSet/>
      <dgm:spPr/>
      <dgm:t>
        <a:bodyPr/>
        <a:lstStyle/>
        <a:p>
          <a:endParaRPr lang="en-US"/>
        </a:p>
      </dgm:t>
    </dgm:pt>
    <dgm:pt modelId="{BF47D334-D053-4FB4-BA5B-E531E1DDAA70}" type="sibTrans" cxnId="{A9D7EECB-0B60-457C-A4F2-7911FC0F708D}">
      <dgm:prSet/>
      <dgm:spPr/>
      <dgm:t>
        <a:bodyPr/>
        <a:lstStyle/>
        <a:p>
          <a:endParaRPr lang="en-US"/>
        </a:p>
      </dgm:t>
    </dgm:pt>
    <dgm:pt modelId="{5606E152-986A-4E89-8AA9-F79CD4BB3560}">
      <dgm:prSet phldr="0" custT="1"/>
      <dgm:spPr>
        <a:noFill/>
      </dgm:spPr>
      <dgm:t>
        <a:bodyPr/>
        <a:lstStyle/>
        <a:p>
          <a:pPr rtl="0"/>
          <a:r>
            <a:rPr lang="en-US" sz="1800" b="1" dirty="0">
              <a:solidFill>
                <a:schemeClr val="accent1"/>
              </a:solidFill>
              <a:latin typeface="Calibri"/>
              <a:ea typeface="Calibri"/>
              <a:cs typeface="Calibri"/>
            </a:rPr>
            <a:t>Resilience Hub Support and </a:t>
          </a:r>
          <a:r>
            <a:rPr lang="en-US" sz="1800" b="1" dirty="0">
              <a:solidFill>
                <a:schemeClr val="accent1"/>
              </a:solidFill>
              <a:latin typeface="Calibri" panose="020F0502020204030204" pitchFamily="34" charset="0"/>
              <a:ea typeface="Calibri" panose="020F0502020204030204" pitchFamily="34" charset="0"/>
              <a:cs typeface="Calibri" panose="020F0502020204030204" pitchFamily="34" charset="0"/>
            </a:rPr>
            <a:t>Peer to Peer Countywide Resilience Hub Network </a:t>
          </a:r>
          <a:r>
            <a:rPr lang="en-US" sz="1800" b="1" dirty="0">
              <a:solidFill>
                <a:schemeClr val="accent1"/>
              </a:solidFill>
              <a:latin typeface="Calibri"/>
              <a:ea typeface="Calibri"/>
              <a:cs typeface="Calibri"/>
            </a:rPr>
            <a:t>via Technical Assistance Provider </a:t>
          </a:r>
        </a:p>
      </dgm:t>
    </dgm:pt>
    <dgm:pt modelId="{D708ABBE-69AC-4FC0-85E6-881B59684B71}" type="parTrans" cxnId="{5C7B06D2-FB36-4461-B8DB-A0091D2B690A}">
      <dgm:prSet/>
      <dgm:spPr/>
      <dgm:t>
        <a:bodyPr/>
        <a:lstStyle/>
        <a:p>
          <a:endParaRPr lang="en-US"/>
        </a:p>
      </dgm:t>
    </dgm:pt>
    <dgm:pt modelId="{D8E12B1C-2661-461F-931A-AE21CF4E290A}" type="sibTrans" cxnId="{5C7B06D2-FB36-4461-B8DB-A0091D2B690A}">
      <dgm:prSet/>
      <dgm:spPr/>
      <dgm:t>
        <a:bodyPr/>
        <a:lstStyle/>
        <a:p>
          <a:endParaRPr lang="en-US"/>
        </a:p>
      </dgm:t>
    </dgm:pt>
    <dgm:pt modelId="{A459FF01-7D4D-4B00-9BFA-A8D767A69F07}">
      <dgm:prSet phldrT="[Text]" phldr="0"/>
      <dgm:spPr/>
      <dgm:t>
        <a:bodyPr/>
        <a:lstStyle/>
        <a:p>
          <a:pPr rtl="0"/>
          <a:r>
            <a:rPr lang="en-US" dirty="0">
              <a:solidFill>
                <a:schemeClr val="accent4"/>
              </a:solidFill>
              <a:latin typeface="Calibri"/>
              <a:ea typeface="Calibri"/>
              <a:cs typeface="Calibri"/>
            </a:rPr>
            <a:t>Community Resilience Hub Grant Program Supporting Community-based Climate Resilience</a:t>
          </a:r>
        </a:p>
      </dgm:t>
    </dgm:pt>
    <dgm:pt modelId="{981A8D8F-B039-4FBA-89A2-ADBC08FECE66}" type="parTrans" cxnId="{4EE5015A-0E10-4FFC-9789-456D16C40030}">
      <dgm:prSet/>
      <dgm:spPr/>
      <dgm:t>
        <a:bodyPr/>
        <a:lstStyle/>
        <a:p>
          <a:endParaRPr lang="en-US"/>
        </a:p>
      </dgm:t>
    </dgm:pt>
    <dgm:pt modelId="{323C09EE-327C-4317-9141-08EAB3D57A01}" type="sibTrans" cxnId="{4EE5015A-0E10-4FFC-9789-456D16C40030}">
      <dgm:prSet/>
      <dgm:spPr/>
      <dgm:t>
        <a:bodyPr/>
        <a:lstStyle/>
        <a:p>
          <a:endParaRPr lang="en-US"/>
        </a:p>
      </dgm:t>
    </dgm:pt>
    <dgm:pt modelId="{1A339021-D586-4EEC-8905-B5766D013E42}" type="pres">
      <dgm:prSet presAssocID="{2CF662E3-D0E6-4036-B790-D9C6B94AD8B8}" presName="Name0" presStyleCnt="0">
        <dgm:presLayoutVars>
          <dgm:dir/>
          <dgm:resizeHandles val="exact"/>
        </dgm:presLayoutVars>
      </dgm:prSet>
      <dgm:spPr/>
    </dgm:pt>
    <dgm:pt modelId="{C3CFFF7F-5763-4624-BAB6-B3AFCE8CC7B7}" type="pres">
      <dgm:prSet presAssocID="{2CF662E3-D0E6-4036-B790-D9C6B94AD8B8}" presName="arrow" presStyleLbl="bgShp" presStyleIdx="0" presStyleCnt="1" custLinFactNeighborX="316" custLinFactNeighborY="-123"/>
      <dgm:spPr/>
    </dgm:pt>
    <dgm:pt modelId="{98F117CC-21F7-4871-AA0A-6CE9B19D7A79}" type="pres">
      <dgm:prSet presAssocID="{2CF662E3-D0E6-4036-B790-D9C6B94AD8B8}" presName="points" presStyleCnt="0"/>
      <dgm:spPr/>
    </dgm:pt>
    <dgm:pt modelId="{681D0BEA-D14C-4483-A8DE-22E0D1BC4226}" type="pres">
      <dgm:prSet presAssocID="{7E1175E8-ACE0-4C81-A3E1-EF5A6323BDF5}" presName="compositeA" presStyleCnt="0"/>
      <dgm:spPr/>
    </dgm:pt>
    <dgm:pt modelId="{B1C2088A-E70A-49E3-A42D-5D06D3021B22}" type="pres">
      <dgm:prSet presAssocID="{7E1175E8-ACE0-4C81-A3E1-EF5A6323BDF5}" presName="textA" presStyleLbl="revTx" presStyleIdx="0" presStyleCnt="5" custScaleX="63942">
        <dgm:presLayoutVars>
          <dgm:bulletEnabled val="1"/>
        </dgm:presLayoutVars>
      </dgm:prSet>
      <dgm:spPr/>
    </dgm:pt>
    <dgm:pt modelId="{CE2B5F96-C530-46B7-95B4-51BE440FBA29}" type="pres">
      <dgm:prSet presAssocID="{7E1175E8-ACE0-4C81-A3E1-EF5A6323BDF5}" presName="circleA" presStyleLbl="node1" presStyleIdx="0" presStyleCnt="5"/>
      <dgm:spPr>
        <a:solidFill>
          <a:schemeClr val="accent4"/>
        </a:solidFill>
      </dgm:spPr>
    </dgm:pt>
    <dgm:pt modelId="{23486B42-3803-4750-9467-71BE2B6EB5D0}" type="pres">
      <dgm:prSet presAssocID="{7E1175E8-ACE0-4C81-A3E1-EF5A6323BDF5}" presName="spaceA" presStyleCnt="0"/>
      <dgm:spPr/>
    </dgm:pt>
    <dgm:pt modelId="{E9438480-4580-409F-9414-88441F89AD39}" type="pres">
      <dgm:prSet presAssocID="{D7C1D1DE-3905-49B6-AC14-E4BC15C09A1F}" presName="space" presStyleCnt="0"/>
      <dgm:spPr/>
    </dgm:pt>
    <dgm:pt modelId="{74298A10-FF61-4934-AFA9-BB566E10B922}" type="pres">
      <dgm:prSet presAssocID="{662311B0-B2CA-4CA5-9AE0-391962800995}" presName="compositeB" presStyleCnt="0"/>
      <dgm:spPr/>
    </dgm:pt>
    <dgm:pt modelId="{AADAF442-4452-4419-8132-F364B634C7E8}" type="pres">
      <dgm:prSet presAssocID="{662311B0-B2CA-4CA5-9AE0-391962800995}" presName="textB" presStyleLbl="revTx" presStyleIdx="1" presStyleCnt="5">
        <dgm:presLayoutVars>
          <dgm:bulletEnabled val="1"/>
        </dgm:presLayoutVars>
      </dgm:prSet>
      <dgm:spPr/>
    </dgm:pt>
    <dgm:pt modelId="{B77EE8DD-E2CF-4716-B8F1-AFFD47D694E8}" type="pres">
      <dgm:prSet presAssocID="{662311B0-B2CA-4CA5-9AE0-391962800995}" presName="circleB" presStyleLbl="node1" presStyleIdx="1" presStyleCnt="5"/>
      <dgm:spPr>
        <a:solidFill>
          <a:schemeClr val="accent4"/>
        </a:solidFill>
      </dgm:spPr>
    </dgm:pt>
    <dgm:pt modelId="{B86BDED6-9386-4A76-9E99-C613DF7F5381}" type="pres">
      <dgm:prSet presAssocID="{662311B0-B2CA-4CA5-9AE0-391962800995}" presName="spaceB" presStyleCnt="0"/>
      <dgm:spPr/>
    </dgm:pt>
    <dgm:pt modelId="{8EF6EE17-2E46-40C3-84A0-7EB71E0095E3}" type="pres">
      <dgm:prSet presAssocID="{DBCE45E3-2A76-4EBA-8B68-CBEDB490FFE7}" presName="space" presStyleCnt="0"/>
      <dgm:spPr/>
    </dgm:pt>
    <dgm:pt modelId="{B1516BBE-7115-45D9-9470-E3FF73A6B05B}" type="pres">
      <dgm:prSet presAssocID="{C44F3ED9-643A-425D-A93C-C6511A5C25A5}" presName="compositeA" presStyleCnt="0"/>
      <dgm:spPr/>
    </dgm:pt>
    <dgm:pt modelId="{3EAB78BC-51D6-48AA-A326-5506A4714AB5}" type="pres">
      <dgm:prSet presAssocID="{C44F3ED9-643A-425D-A93C-C6511A5C25A5}" presName="textA" presStyleLbl="revTx" presStyleIdx="2" presStyleCnt="5" custScaleX="81123">
        <dgm:presLayoutVars>
          <dgm:bulletEnabled val="1"/>
        </dgm:presLayoutVars>
      </dgm:prSet>
      <dgm:spPr/>
    </dgm:pt>
    <dgm:pt modelId="{771E44B6-3765-4E38-BB5B-F5F7B65AB8FC}" type="pres">
      <dgm:prSet presAssocID="{C44F3ED9-643A-425D-A93C-C6511A5C25A5}" presName="circleA" presStyleLbl="node1" presStyleIdx="2" presStyleCnt="5"/>
      <dgm:spPr>
        <a:solidFill>
          <a:schemeClr val="accent4"/>
        </a:solidFill>
      </dgm:spPr>
    </dgm:pt>
    <dgm:pt modelId="{61C5D3D3-7DE7-4CA8-96D6-19336F7A0CD4}" type="pres">
      <dgm:prSet presAssocID="{C44F3ED9-643A-425D-A93C-C6511A5C25A5}" presName="spaceA" presStyleCnt="0"/>
      <dgm:spPr/>
    </dgm:pt>
    <dgm:pt modelId="{ABEF5265-DF57-4E49-ACAB-24C77B3649F9}" type="pres">
      <dgm:prSet presAssocID="{BF47D334-D053-4FB4-BA5B-E531E1DDAA70}" presName="space" presStyleCnt="0"/>
      <dgm:spPr/>
    </dgm:pt>
    <dgm:pt modelId="{1163172E-C054-4791-9300-B372CF632F9B}" type="pres">
      <dgm:prSet presAssocID="{A459FF01-7D4D-4B00-9BFA-A8D767A69F07}" presName="compositeB" presStyleCnt="0"/>
      <dgm:spPr/>
    </dgm:pt>
    <dgm:pt modelId="{6240C878-259C-431C-BEA1-91D5151F9411}" type="pres">
      <dgm:prSet presAssocID="{A459FF01-7D4D-4B00-9BFA-A8D767A69F07}" presName="textB" presStyleLbl="revTx" presStyleIdx="3" presStyleCnt="5">
        <dgm:presLayoutVars>
          <dgm:bulletEnabled val="1"/>
        </dgm:presLayoutVars>
      </dgm:prSet>
      <dgm:spPr/>
    </dgm:pt>
    <dgm:pt modelId="{228D3B0C-04A9-4480-BA5A-A5B19915DF32}" type="pres">
      <dgm:prSet presAssocID="{A459FF01-7D4D-4B00-9BFA-A8D767A69F07}" presName="circleB" presStyleLbl="node1" presStyleIdx="3" presStyleCnt="5"/>
      <dgm:spPr>
        <a:solidFill>
          <a:schemeClr val="accent4"/>
        </a:solidFill>
        <a:ln>
          <a:solidFill>
            <a:schemeClr val="bg1"/>
          </a:solidFill>
        </a:ln>
      </dgm:spPr>
    </dgm:pt>
    <dgm:pt modelId="{6180F4CA-DE4A-4876-B14F-E182F53DDAE9}" type="pres">
      <dgm:prSet presAssocID="{A459FF01-7D4D-4B00-9BFA-A8D767A69F07}" presName="spaceB" presStyleCnt="0"/>
      <dgm:spPr/>
    </dgm:pt>
    <dgm:pt modelId="{66D5FD82-C300-4550-A71E-DC61E4EE42E5}" type="pres">
      <dgm:prSet presAssocID="{323C09EE-327C-4317-9141-08EAB3D57A01}" presName="space" presStyleCnt="0"/>
      <dgm:spPr/>
    </dgm:pt>
    <dgm:pt modelId="{47CFB531-11D4-494F-99DC-C8868D4F36B1}" type="pres">
      <dgm:prSet presAssocID="{5606E152-986A-4E89-8AA9-F79CD4BB3560}" presName="compositeA" presStyleCnt="0"/>
      <dgm:spPr/>
    </dgm:pt>
    <dgm:pt modelId="{6F1BC4E9-6E26-4232-B514-284CFE52D3CD}" type="pres">
      <dgm:prSet presAssocID="{5606E152-986A-4E89-8AA9-F79CD4BB3560}" presName="textA" presStyleLbl="revTx" presStyleIdx="4" presStyleCnt="5">
        <dgm:presLayoutVars>
          <dgm:bulletEnabled val="1"/>
        </dgm:presLayoutVars>
      </dgm:prSet>
      <dgm:spPr/>
    </dgm:pt>
    <dgm:pt modelId="{841C69D9-509C-414C-BBB1-5B00705F13CE}" type="pres">
      <dgm:prSet presAssocID="{5606E152-986A-4E89-8AA9-F79CD4BB3560}" presName="circleA" presStyleLbl="node1" presStyleIdx="4" presStyleCnt="5"/>
      <dgm:spPr/>
    </dgm:pt>
    <dgm:pt modelId="{B17334EE-C4A9-4BE0-A741-71D898B54B0E}" type="pres">
      <dgm:prSet presAssocID="{5606E152-986A-4E89-8AA9-F79CD4BB3560}" presName="spaceA" presStyleCnt="0"/>
      <dgm:spPr/>
    </dgm:pt>
  </dgm:ptLst>
  <dgm:cxnLst>
    <dgm:cxn modelId="{DEB52104-E2C9-461C-883A-0A346C72DB42}" type="presOf" srcId="{C44F3ED9-643A-425D-A93C-C6511A5C25A5}" destId="{3EAB78BC-51D6-48AA-A326-5506A4714AB5}" srcOrd="0" destOrd="0" presId="urn:microsoft.com/office/officeart/2005/8/layout/hProcess11"/>
    <dgm:cxn modelId="{DABE2C31-ABCD-4503-B409-9E3544EC53DD}" srcId="{2CF662E3-D0E6-4036-B790-D9C6B94AD8B8}" destId="{662311B0-B2CA-4CA5-9AE0-391962800995}" srcOrd="1" destOrd="0" parTransId="{129DA235-D6B6-466A-B66F-43980C59A018}" sibTransId="{DBCE45E3-2A76-4EBA-8B68-CBEDB490FFE7}"/>
    <dgm:cxn modelId="{0DFDBD3D-5222-468E-A5F2-B469FEE323CB}" type="presOf" srcId="{A459FF01-7D4D-4B00-9BFA-A8D767A69F07}" destId="{6240C878-259C-431C-BEA1-91D5151F9411}" srcOrd="0" destOrd="0" presId="urn:microsoft.com/office/officeart/2005/8/layout/hProcess11"/>
    <dgm:cxn modelId="{6360C83F-37DB-40FB-9EBA-62884A7F3D8B}" type="presOf" srcId="{7E1175E8-ACE0-4C81-A3E1-EF5A6323BDF5}" destId="{B1C2088A-E70A-49E3-A42D-5D06D3021B22}" srcOrd="0" destOrd="0" presId="urn:microsoft.com/office/officeart/2005/8/layout/hProcess11"/>
    <dgm:cxn modelId="{69E5A748-E33E-4D51-AECB-73933DA00633}" type="presOf" srcId="{662311B0-B2CA-4CA5-9AE0-391962800995}" destId="{AADAF442-4452-4419-8132-F364B634C7E8}" srcOrd="0" destOrd="0" presId="urn:microsoft.com/office/officeart/2005/8/layout/hProcess11"/>
    <dgm:cxn modelId="{CE64DB70-052F-4F88-B931-A862712D6222}" type="presOf" srcId="{2CF662E3-D0E6-4036-B790-D9C6B94AD8B8}" destId="{1A339021-D586-4EEC-8905-B5766D013E42}" srcOrd="0" destOrd="0" presId="urn:microsoft.com/office/officeart/2005/8/layout/hProcess11"/>
    <dgm:cxn modelId="{4EE5015A-0E10-4FFC-9789-456D16C40030}" srcId="{2CF662E3-D0E6-4036-B790-D9C6B94AD8B8}" destId="{A459FF01-7D4D-4B00-9BFA-A8D767A69F07}" srcOrd="3" destOrd="0" parTransId="{981A8D8F-B039-4FBA-89A2-ADBC08FECE66}" sibTransId="{323C09EE-327C-4317-9141-08EAB3D57A01}"/>
    <dgm:cxn modelId="{A9D7EECB-0B60-457C-A4F2-7911FC0F708D}" srcId="{2CF662E3-D0E6-4036-B790-D9C6B94AD8B8}" destId="{C44F3ED9-643A-425D-A93C-C6511A5C25A5}" srcOrd="2" destOrd="0" parTransId="{BEF7E5B8-73C6-406B-8FA2-EBB1CC65243E}" sibTransId="{BF47D334-D053-4FB4-BA5B-E531E1DDAA70}"/>
    <dgm:cxn modelId="{5C7B06D2-FB36-4461-B8DB-A0091D2B690A}" srcId="{2CF662E3-D0E6-4036-B790-D9C6B94AD8B8}" destId="{5606E152-986A-4E89-8AA9-F79CD4BB3560}" srcOrd="4" destOrd="0" parTransId="{D708ABBE-69AC-4FC0-85E6-881B59684B71}" sibTransId="{D8E12B1C-2661-461F-931A-AE21CF4E290A}"/>
    <dgm:cxn modelId="{258CA3F1-4061-4565-A949-843A87EFCC87}" srcId="{2CF662E3-D0E6-4036-B790-D9C6B94AD8B8}" destId="{7E1175E8-ACE0-4C81-A3E1-EF5A6323BDF5}" srcOrd="0" destOrd="0" parTransId="{DF7786E9-7A7C-419D-B1BA-66A13B365191}" sibTransId="{D7C1D1DE-3905-49B6-AC14-E4BC15C09A1F}"/>
    <dgm:cxn modelId="{586D24FE-49F2-4A2F-9BFE-0184D7A2B049}" type="presOf" srcId="{5606E152-986A-4E89-8AA9-F79CD4BB3560}" destId="{6F1BC4E9-6E26-4232-B514-284CFE52D3CD}" srcOrd="0" destOrd="0" presId="urn:microsoft.com/office/officeart/2005/8/layout/hProcess11"/>
    <dgm:cxn modelId="{EF72DBFB-42AB-4A42-B0BB-272CF7CB96B9}" type="presParOf" srcId="{1A339021-D586-4EEC-8905-B5766D013E42}" destId="{C3CFFF7F-5763-4624-BAB6-B3AFCE8CC7B7}" srcOrd="0" destOrd="0" presId="urn:microsoft.com/office/officeart/2005/8/layout/hProcess11"/>
    <dgm:cxn modelId="{96A6E89B-CFBE-436F-A9EE-B41DB7543DFD}" type="presParOf" srcId="{1A339021-D586-4EEC-8905-B5766D013E42}" destId="{98F117CC-21F7-4871-AA0A-6CE9B19D7A79}" srcOrd="1" destOrd="0" presId="urn:microsoft.com/office/officeart/2005/8/layout/hProcess11"/>
    <dgm:cxn modelId="{257D279A-7E43-4C85-8B68-7939C8DB72E3}" type="presParOf" srcId="{98F117CC-21F7-4871-AA0A-6CE9B19D7A79}" destId="{681D0BEA-D14C-4483-A8DE-22E0D1BC4226}" srcOrd="0" destOrd="0" presId="urn:microsoft.com/office/officeart/2005/8/layout/hProcess11"/>
    <dgm:cxn modelId="{688977DB-B7CA-449C-A27C-25E10A03FC1E}" type="presParOf" srcId="{681D0BEA-D14C-4483-A8DE-22E0D1BC4226}" destId="{B1C2088A-E70A-49E3-A42D-5D06D3021B22}" srcOrd="0" destOrd="0" presId="urn:microsoft.com/office/officeart/2005/8/layout/hProcess11"/>
    <dgm:cxn modelId="{7CC7BC25-F720-4CB4-BFA9-1148E99B0365}" type="presParOf" srcId="{681D0BEA-D14C-4483-A8DE-22E0D1BC4226}" destId="{CE2B5F96-C530-46B7-95B4-51BE440FBA29}" srcOrd="1" destOrd="0" presId="urn:microsoft.com/office/officeart/2005/8/layout/hProcess11"/>
    <dgm:cxn modelId="{3C8AD8ED-A708-4DE4-93AD-292C68A585BF}" type="presParOf" srcId="{681D0BEA-D14C-4483-A8DE-22E0D1BC4226}" destId="{23486B42-3803-4750-9467-71BE2B6EB5D0}" srcOrd="2" destOrd="0" presId="urn:microsoft.com/office/officeart/2005/8/layout/hProcess11"/>
    <dgm:cxn modelId="{A4690072-55B6-478D-9498-0C6391B52D48}" type="presParOf" srcId="{98F117CC-21F7-4871-AA0A-6CE9B19D7A79}" destId="{E9438480-4580-409F-9414-88441F89AD39}" srcOrd="1" destOrd="0" presId="urn:microsoft.com/office/officeart/2005/8/layout/hProcess11"/>
    <dgm:cxn modelId="{D8AC12BC-A8E2-48E3-9296-DC4214D9F3C3}" type="presParOf" srcId="{98F117CC-21F7-4871-AA0A-6CE9B19D7A79}" destId="{74298A10-FF61-4934-AFA9-BB566E10B922}" srcOrd="2" destOrd="0" presId="urn:microsoft.com/office/officeart/2005/8/layout/hProcess11"/>
    <dgm:cxn modelId="{0BFD3898-4A04-44A8-A5F5-2230C5FBFC93}" type="presParOf" srcId="{74298A10-FF61-4934-AFA9-BB566E10B922}" destId="{AADAF442-4452-4419-8132-F364B634C7E8}" srcOrd="0" destOrd="0" presId="urn:microsoft.com/office/officeart/2005/8/layout/hProcess11"/>
    <dgm:cxn modelId="{0B00687D-F90E-47E4-B5DB-28423684D590}" type="presParOf" srcId="{74298A10-FF61-4934-AFA9-BB566E10B922}" destId="{B77EE8DD-E2CF-4716-B8F1-AFFD47D694E8}" srcOrd="1" destOrd="0" presId="urn:microsoft.com/office/officeart/2005/8/layout/hProcess11"/>
    <dgm:cxn modelId="{4F43094D-3C55-4DF0-8718-6DABFF30BD78}" type="presParOf" srcId="{74298A10-FF61-4934-AFA9-BB566E10B922}" destId="{B86BDED6-9386-4A76-9E99-C613DF7F5381}" srcOrd="2" destOrd="0" presId="urn:microsoft.com/office/officeart/2005/8/layout/hProcess11"/>
    <dgm:cxn modelId="{37B2DEA3-036A-4D73-A988-EF80C80AC7F7}" type="presParOf" srcId="{98F117CC-21F7-4871-AA0A-6CE9B19D7A79}" destId="{8EF6EE17-2E46-40C3-84A0-7EB71E0095E3}" srcOrd="3" destOrd="0" presId="urn:microsoft.com/office/officeart/2005/8/layout/hProcess11"/>
    <dgm:cxn modelId="{9A12F3BD-5435-4808-B350-074965E009EB}" type="presParOf" srcId="{98F117CC-21F7-4871-AA0A-6CE9B19D7A79}" destId="{B1516BBE-7115-45D9-9470-E3FF73A6B05B}" srcOrd="4" destOrd="0" presId="urn:microsoft.com/office/officeart/2005/8/layout/hProcess11"/>
    <dgm:cxn modelId="{CC8C6C9C-3BBF-496F-B3C2-014A796C765D}" type="presParOf" srcId="{B1516BBE-7115-45D9-9470-E3FF73A6B05B}" destId="{3EAB78BC-51D6-48AA-A326-5506A4714AB5}" srcOrd="0" destOrd="0" presId="urn:microsoft.com/office/officeart/2005/8/layout/hProcess11"/>
    <dgm:cxn modelId="{AE7F870E-AE41-44BC-A0E6-98133A2652E5}" type="presParOf" srcId="{B1516BBE-7115-45D9-9470-E3FF73A6B05B}" destId="{771E44B6-3765-4E38-BB5B-F5F7B65AB8FC}" srcOrd="1" destOrd="0" presId="urn:microsoft.com/office/officeart/2005/8/layout/hProcess11"/>
    <dgm:cxn modelId="{C136BD78-820E-4789-94F9-2F46F2E4927B}" type="presParOf" srcId="{B1516BBE-7115-45D9-9470-E3FF73A6B05B}" destId="{61C5D3D3-7DE7-4CA8-96D6-19336F7A0CD4}" srcOrd="2" destOrd="0" presId="urn:microsoft.com/office/officeart/2005/8/layout/hProcess11"/>
    <dgm:cxn modelId="{0619BDBC-9023-45BE-AC51-AA868ACC4A4C}" type="presParOf" srcId="{98F117CC-21F7-4871-AA0A-6CE9B19D7A79}" destId="{ABEF5265-DF57-4E49-ACAB-24C77B3649F9}" srcOrd="5" destOrd="0" presId="urn:microsoft.com/office/officeart/2005/8/layout/hProcess11"/>
    <dgm:cxn modelId="{1BFC2D7D-BBA1-4B22-8F3C-93F786172171}" type="presParOf" srcId="{98F117CC-21F7-4871-AA0A-6CE9B19D7A79}" destId="{1163172E-C054-4791-9300-B372CF632F9B}" srcOrd="6" destOrd="0" presId="urn:microsoft.com/office/officeart/2005/8/layout/hProcess11"/>
    <dgm:cxn modelId="{0866B0F1-83E3-4993-9A80-A4DC8C3A67D4}" type="presParOf" srcId="{1163172E-C054-4791-9300-B372CF632F9B}" destId="{6240C878-259C-431C-BEA1-91D5151F9411}" srcOrd="0" destOrd="0" presId="urn:microsoft.com/office/officeart/2005/8/layout/hProcess11"/>
    <dgm:cxn modelId="{1831F908-F2AD-4AC1-88F4-494F95EBE227}" type="presParOf" srcId="{1163172E-C054-4791-9300-B372CF632F9B}" destId="{228D3B0C-04A9-4480-BA5A-A5B19915DF32}" srcOrd="1" destOrd="0" presId="urn:microsoft.com/office/officeart/2005/8/layout/hProcess11"/>
    <dgm:cxn modelId="{25FE0533-A0E9-435D-8287-A2B4DE383DAC}" type="presParOf" srcId="{1163172E-C054-4791-9300-B372CF632F9B}" destId="{6180F4CA-DE4A-4876-B14F-E182F53DDAE9}" srcOrd="2" destOrd="0" presId="urn:microsoft.com/office/officeart/2005/8/layout/hProcess11"/>
    <dgm:cxn modelId="{F4ABCB4C-3B90-418A-AD92-10FCA99857F5}" type="presParOf" srcId="{98F117CC-21F7-4871-AA0A-6CE9B19D7A79}" destId="{66D5FD82-C300-4550-A71E-DC61E4EE42E5}" srcOrd="7" destOrd="0" presId="urn:microsoft.com/office/officeart/2005/8/layout/hProcess11"/>
    <dgm:cxn modelId="{7630E488-312E-42F7-BA47-851F4BFDB7CC}" type="presParOf" srcId="{98F117CC-21F7-4871-AA0A-6CE9B19D7A79}" destId="{47CFB531-11D4-494F-99DC-C8868D4F36B1}" srcOrd="8" destOrd="0" presId="urn:microsoft.com/office/officeart/2005/8/layout/hProcess11"/>
    <dgm:cxn modelId="{D97F9A11-B136-4191-877A-5C1E14891562}" type="presParOf" srcId="{47CFB531-11D4-494F-99DC-C8868D4F36B1}" destId="{6F1BC4E9-6E26-4232-B514-284CFE52D3CD}" srcOrd="0" destOrd="0" presId="urn:microsoft.com/office/officeart/2005/8/layout/hProcess11"/>
    <dgm:cxn modelId="{55ED725D-E31D-4BA1-B489-94E66827D700}" type="presParOf" srcId="{47CFB531-11D4-494F-99DC-C8868D4F36B1}" destId="{841C69D9-509C-414C-BBB1-5B00705F13CE}" srcOrd="1" destOrd="0" presId="urn:microsoft.com/office/officeart/2005/8/layout/hProcess11"/>
    <dgm:cxn modelId="{310EE219-7729-441C-8DF6-54A65AC7B58E}" type="presParOf" srcId="{47CFB531-11D4-494F-99DC-C8868D4F36B1}" destId="{B17334EE-C4A9-4BE0-A741-71D898B54B0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C33C7A-1865-425A-A224-2D905C077F19}" type="doc">
      <dgm:prSet loTypeId="urn:microsoft.com/office/officeart/2005/8/layout/vList3" loCatId="list" qsTypeId="urn:microsoft.com/office/officeart/2005/8/quickstyle/simple1#5" qsCatId="simple" csTypeId="urn:microsoft.com/office/officeart/2005/8/colors/colorful1#3" csCatId="colorful" phldr="1"/>
      <dgm:spPr/>
      <dgm:t>
        <a:bodyPr/>
        <a:lstStyle/>
        <a:p>
          <a:endParaRPr lang="en-US"/>
        </a:p>
      </dgm:t>
    </dgm:pt>
    <dgm:pt modelId="{4E111668-FDC0-47DF-AF65-A84890793A62}">
      <dgm:prSet phldrT="[Text]" custT="1"/>
      <dgm:spPr/>
      <dgm:t>
        <a:bodyPr/>
        <a:lstStyle/>
        <a:p>
          <a:pPr algn="l"/>
          <a:r>
            <a:rPr lang="en-US" sz="1600" b="1" dirty="0">
              <a:latin typeface="Poppins" panose="00000500000000000000" pitchFamily="2" charset="0"/>
              <a:ea typeface="Open Sans" panose="020B0606030504020204" pitchFamily="34" charset="0"/>
              <a:cs typeface="Poppins" panose="00000500000000000000" pitchFamily="2" charset="0"/>
            </a:rPr>
            <a:t>Funding Available: </a:t>
          </a:r>
        </a:p>
      </dgm:t>
    </dgm:pt>
    <dgm:pt modelId="{88302C42-7F3F-450C-A3ED-A6646F8C0B08}" type="parTrans" cxnId="{3726D26F-83E1-454E-BC2F-0912E2258983}">
      <dgm:prSet/>
      <dgm:spPr/>
      <dgm:t>
        <a:bodyPr/>
        <a:lstStyle/>
        <a:p>
          <a:endParaRPr lang="en-US"/>
        </a:p>
      </dgm:t>
    </dgm:pt>
    <dgm:pt modelId="{D22EEEAD-8C75-48CF-BED9-B3054AB81F6A}" type="sibTrans" cxnId="{3726D26F-83E1-454E-BC2F-0912E2258983}">
      <dgm:prSet/>
      <dgm:spPr/>
      <dgm:t>
        <a:bodyPr/>
        <a:lstStyle/>
        <a:p>
          <a:endParaRPr lang="en-US"/>
        </a:p>
      </dgm:t>
    </dgm:pt>
    <dgm:pt modelId="{FD0C0982-7D9F-489D-81AD-30CA51F9C22F}">
      <dgm:prSet phldrT="[Text]" custT="1"/>
      <dgm:spPr/>
      <dgm:t>
        <a:bodyPr/>
        <a:lstStyle/>
        <a:p>
          <a:pPr algn="l"/>
          <a:r>
            <a:rPr lang="en-US" sz="1600" b="1" dirty="0">
              <a:latin typeface="Poppins" panose="00000500000000000000" pitchFamily="2" charset="0"/>
              <a:ea typeface="Open Sans" panose="020B0606030504020204" pitchFamily="34" charset="0"/>
              <a:cs typeface="Poppins" panose="00000500000000000000" pitchFamily="2" charset="0"/>
            </a:rPr>
            <a:t>Deadline: </a:t>
          </a:r>
          <a:r>
            <a:rPr lang="en-US" sz="1600" b="0" dirty="0">
              <a:latin typeface="Poppins" panose="00000500000000000000" pitchFamily="2" charset="0"/>
              <a:ea typeface="Open Sans" panose="020B0606030504020204" pitchFamily="34" charset="0"/>
              <a:cs typeface="Poppins" panose="00000500000000000000" pitchFamily="2" charset="0"/>
            </a:rPr>
            <a:t>Thursday, October 1</a:t>
          </a:r>
          <a:r>
            <a:rPr lang="en-US" sz="1600" b="0" baseline="30000" dirty="0">
              <a:latin typeface="Poppins" panose="00000500000000000000" pitchFamily="2" charset="0"/>
              <a:ea typeface="Open Sans" panose="020B0606030504020204" pitchFamily="34" charset="0"/>
              <a:cs typeface="Poppins" panose="00000500000000000000" pitchFamily="2" charset="0"/>
            </a:rPr>
            <a:t>st</a:t>
          </a:r>
          <a:r>
            <a:rPr lang="en-US" sz="1600" b="0" dirty="0">
              <a:latin typeface="Poppins" panose="00000500000000000000" pitchFamily="2" charset="0"/>
              <a:ea typeface="Open Sans" panose="020B0606030504020204" pitchFamily="34" charset="0"/>
              <a:cs typeface="Poppins" panose="00000500000000000000" pitchFamily="2" charset="0"/>
            </a:rPr>
            <a:t> at 4pm</a:t>
          </a:r>
        </a:p>
      </dgm:t>
    </dgm:pt>
    <dgm:pt modelId="{405698D5-649B-4F8D-91C0-016EA80B907F}" type="parTrans" cxnId="{1FCA923E-38CE-4DB2-8686-B62A3514206E}">
      <dgm:prSet/>
      <dgm:spPr/>
      <dgm:t>
        <a:bodyPr/>
        <a:lstStyle/>
        <a:p>
          <a:endParaRPr lang="en-US"/>
        </a:p>
      </dgm:t>
    </dgm:pt>
    <dgm:pt modelId="{1547A5E2-130B-4118-B162-5D8F7F19DE2E}" type="sibTrans" cxnId="{1FCA923E-38CE-4DB2-8686-B62A3514206E}">
      <dgm:prSet/>
      <dgm:spPr/>
      <dgm:t>
        <a:bodyPr/>
        <a:lstStyle/>
        <a:p>
          <a:endParaRPr lang="en-US"/>
        </a:p>
      </dgm:t>
    </dgm:pt>
    <dgm:pt modelId="{20C7FD12-B2AC-495B-8396-6643FB9BD874}">
      <dgm:prSet phldrT="[Text]" custT="1"/>
      <dgm:spPr/>
      <dgm:t>
        <a:bodyPr/>
        <a:lstStyle/>
        <a:p>
          <a:pPr algn="l"/>
          <a:r>
            <a:rPr lang="en-US" sz="1600" dirty="0">
              <a:latin typeface="Poppins" panose="00000500000000000000" pitchFamily="2" charset="0"/>
              <a:ea typeface="Open Sans" panose="020B0606030504020204" pitchFamily="34" charset="0"/>
              <a:cs typeface="Poppins" panose="00000500000000000000" pitchFamily="2" charset="0"/>
            </a:rPr>
            <a:t>Find the Request for Proposals, online application, resources, and more on the program page at: </a:t>
          </a:r>
          <a:r>
            <a:rPr lang="en-US" sz="1600" dirty="0">
              <a:solidFill>
                <a:schemeClr val="bg1"/>
              </a:solidFill>
              <a:latin typeface="Poppins" panose="00000500000000000000" pitchFamily="2" charset="0"/>
              <a:cs typeface="Poppins" panose="00000500000000000000" pitchFamily="2" charset="0"/>
              <a:hlinkClick xmlns:r="http://schemas.openxmlformats.org/officeDocument/2006/relationships" r:id="rId1">
                <a:extLst>
                  <a:ext uri="{A12FA001-AC4F-418D-AE19-62706E023703}">
                    <ahyp:hlinkClr xmlns:ahyp="http://schemas.microsoft.com/office/drawing/2018/hyperlinkcolor" val="tx"/>
                  </a:ext>
                </a:extLst>
              </a:hlinkClick>
            </a:rPr>
            <a:t>https://cbtrust.org/grants/prince-georges-county-climate-resilience-hub-technical-assistance-provider/</a:t>
          </a:r>
          <a:r>
            <a:rPr lang="en-US" sz="1600" dirty="0">
              <a:solidFill>
                <a:schemeClr val="bg1"/>
              </a:solidFill>
              <a:latin typeface="Poppins" panose="00000500000000000000" pitchFamily="2" charset="0"/>
              <a:cs typeface="Poppins" panose="00000500000000000000" pitchFamily="2" charset="0"/>
            </a:rPr>
            <a:t>.</a:t>
          </a:r>
          <a:endParaRPr lang="en-US" sz="1600" dirty="0">
            <a:solidFill>
              <a:schemeClr val="bg1"/>
            </a:solidFill>
            <a:highlight>
              <a:srgbClr val="FFFF00"/>
            </a:highlight>
            <a:latin typeface="Poppins" panose="00000500000000000000" pitchFamily="2" charset="0"/>
            <a:ea typeface="Open Sans" panose="020B0606030504020204" pitchFamily="34" charset="0"/>
            <a:cs typeface="Poppins" panose="00000500000000000000" pitchFamily="2" charset="0"/>
          </a:endParaRPr>
        </a:p>
      </dgm:t>
    </dgm:pt>
    <dgm:pt modelId="{278EFDFE-E2DF-4910-9CDB-FE640EB6D747}" type="parTrans" cxnId="{803A89F0-CD99-4EFC-9692-1AD1E81CE1A2}">
      <dgm:prSet/>
      <dgm:spPr/>
      <dgm:t>
        <a:bodyPr/>
        <a:lstStyle/>
        <a:p>
          <a:endParaRPr lang="en-US"/>
        </a:p>
      </dgm:t>
    </dgm:pt>
    <dgm:pt modelId="{792842FC-8F35-4285-B289-2FEC8C226DD5}" type="sibTrans" cxnId="{803A89F0-CD99-4EFC-9692-1AD1E81CE1A2}">
      <dgm:prSet/>
      <dgm:spPr/>
      <dgm:t>
        <a:bodyPr/>
        <a:lstStyle/>
        <a:p>
          <a:endParaRPr lang="en-US"/>
        </a:p>
      </dgm:t>
    </dgm:pt>
    <dgm:pt modelId="{A983313F-5FAD-47D6-A808-A4CEA79C58AF}">
      <dgm:prSet phldrT="[Text]" custT="1"/>
      <dgm:spPr/>
      <dgm:t>
        <a:bodyPr/>
        <a:lstStyle/>
        <a:p>
          <a:pPr algn="l"/>
          <a:r>
            <a:rPr lang="en-US" sz="1600" b="1" dirty="0">
              <a:latin typeface="Poppins" panose="00000500000000000000" pitchFamily="2" charset="0"/>
              <a:ea typeface="Open Sans" panose="020B0606030504020204" pitchFamily="34" charset="0"/>
              <a:cs typeface="Poppins" panose="00000500000000000000" pitchFamily="2" charset="0"/>
            </a:rPr>
            <a:t>Eligible Applicants: </a:t>
          </a:r>
          <a:r>
            <a:rPr lang="en-US" sz="1600" b="0" dirty="0">
              <a:latin typeface="Poppins" panose="00000500000000000000" pitchFamily="2" charset="0"/>
              <a:ea typeface="Open Sans" panose="020B0606030504020204" pitchFamily="34" charset="0"/>
              <a:cs typeface="Poppins" panose="00000500000000000000" pitchFamily="2" charset="0"/>
            </a:rPr>
            <a:t>Public and Independent Higher Educational Institutions; Nonprofit Organizations; Watershed Organizations; Community Associations; Faith-based Organizations; Prince George’s County Municipalities; and Climate Resilience and/or Emergency Preparedness Organizations. </a:t>
          </a:r>
          <a:r>
            <a:rPr lang="en-US" sz="1600" i="1" dirty="0">
              <a:latin typeface="Poppins" panose="00000500000000000000" pitchFamily="2" charset="0"/>
              <a:cs typeface="Poppins" panose="00000500000000000000" pitchFamily="2" charset="0"/>
            </a:rPr>
            <a:t>Applicants that are not based in Prince George’s County must have a Prince George’s-based partner, the role of which should be clearly articulated in the proposal and in a Letter of Commitment from that partner.</a:t>
          </a:r>
          <a:endParaRPr lang="en-US" sz="1600" b="0" i="1" dirty="0">
            <a:latin typeface="Poppins" panose="00000500000000000000" pitchFamily="2" charset="0"/>
            <a:ea typeface="Open Sans" panose="020B0606030504020204" pitchFamily="34" charset="0"/>
            <a:cs typeface="Poppins" panose="00000500000000000000" pitchFamily="2" charset="0"/>
          </a:endParaRPr>
        </a:p>
      </dgm:t>
    </dgm:pt>
    <dgm:pt modelId="{616BFF1D-6AA3-47ED-89FF-F41CB5BA8B85}" type="parTrans" cxnId="{18147597-C73D-415C-A4A1-241EA0A56A02}">
      <dgm:prSet/>
      <dgm:spPr/>
      <dgm:t>
        <a:bodyPr/>
        <a:lstStyle/>
        <a:p>
          <a:endParaRPr lang="en-US"/>
        </a:p>
      </dgm:t>
    </dgm:pt>
    <dgm:pt modelId="{A5B0E64C-DCDB-4444-940A-FC5D0586DD3D}" type="sibTrans" cxnId="{18147597-C73D-415C-A4A1-241EA0A56A02}">
      <dgm:prSet/>
      <dgm:spPr/>
      <dgm:t>
        <a:bodyPr/>
        <a:lstStyle/>
        <a:p>
          <a:endParaRPr lang="en-US"/>
        </a:p>
      </dgm:t>
    </dgm:pt>
    <dgm:pt modelId="{7783A788-3B7B-4C20-BE72-0E73FCCD7699}">
      <dgm:prSet phldrT="[Text]" custT="1"/>
      <dgm:spPr/>
      <dgm:t>
        <a:bodyPr/>
        <a:lstStyle/>
        <a:p>
          <a:pPr algn="l"/>
          <a:r>
            <a:rPr lang="en-US" sz="1600" dirty="0">
              <a:latin typeface="Poppins" panose="00000500000000000000" pitchFamily="2" charset="0"/>
              <a:ea typeface="Open Sans" panose="020B0606030504020204" pitchFamily="34" charset="0"/>
              <a:cs typeface="Poppins" panose="00000500000000000000" pitchFamily="2" charset="0"/>
            </a:rPr>
            <a:t>~$150,00 for FY27 (We anticipate one awardee, though we will consider dividing work across multiple awardees. </a:t>
          </a:r>
        </a:p>
      </dgm:t>
    </dgm:pt>
    <dgm:pt modelId="{39A8A23D-1044-4738-9A15-654F831166AC}" type="parTrans" cxnId="{631919E9-A7F9-48D7-9738-1853BC13BC95}">
      <dgm:prSet/>
      <dgm:spPr/>
      <dgm:t>
        <a:bodyPr/>
        <a:lstStyle/>
        <a:p>
          <a:endParaRPr lang="en-US"/>
        </a:p>
      </dgm:t>
    </dgm:pt>
    <dgm:pt modelId="{632B208C-CAC0-4495-91C5-4CDAB222373A}" type="sibTrans" cxnId="{631919E9-A7F9-48D7-9738-1853BC13BC95}">
      <dgm:prSet/>
      <dgm:spPr/>
      <dgm:t>
        <a:bodyPr/>
        <a:lstStyle/>
        <a:p>
          <a:endParaRPr lang="en-US"/>
        </a:p>
      </dgm:t>
    </dgm:pt>
    <dgm:pt modelId="{1AAA2B4C-AEC6-4B89-B161-A3CC9B0C95BB}" type="pres">
      <dgm:prSet presAssocID="{4DC33C7A-1865-425A-A224-2D905C077F19}" presName="linearFlow" presStyleCnt="0">
        <dgm:presLayoutVars>
          <dgm:dir/>
          <dgm:resizeHandles val="exact"/>
        </dgm:presLayoutVars>
      </dgm:prSet>
      <dgm:spPr/>
    </dgm:pt>
    <dgm:pt modelId="{8077AE14-CE88-442D-A9E3-A9AD65B260FA}" type="pres">
      <dgm:prSet presAssocID="{4E111668-FDC0-47DF-AF65-A84890793A62}" presName="composite" presStyleCnt="0"/>
      <dgm:spPr/>
    </dgm:pt>
    <dgm:pt modelId="{E1867DEB-E3E5-4ECF-826F-426A9D40D35E}" type="pres">
      <dgm:prSet presAssocID="{4E111668-FDC0-47DF-AF65-A84890793A62}" presName="imgShp" presStyleLbl="fgImgPlace1" presStyleIdx="0" presStyleCnt="4" custScaleX="82685" custScaleY="8268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llar with solid fill"/>
        </a:ext>
      </dgm:extLst>
    </dgm:pt>
    <dgm:pt modelId="{A55918F4-F8EF-446A-BF24-C7E9715180CF}" type="pres">
      <dgm:prSet presAssocID="{4E111668-FDC0-47DF-AF65-A84890793A62}" presName="txShp" presStyleLbl="node1" presStyleIdx="0" presStyleCnt="4" custScaleY="93560" custLinFactNeighborX="115">
        <dgm:presLayoutVars>
          <dgm:bulletEnabled val="1"/>
        </dgm:presLayoutVars>
      </dgm:prSet>
      <dgm:spPr/>
    </dgm:pt>
    <dgm:pt modelId="{85CC344A-6246-4A5F-9D39-18B9936E0A87}" type="pres">
      <dgm:prSet presAssocID="{D22EEEAD-8C75-48CF-BED9-B3054AB81F6A}" presName="spacing" presStyleCnt="0"/>
      <dgm:spPr/>
    </dgm:pt>
    <dgm:pt modelId="{13BCB2DA-068B-4BED-9CFA-37F32C0429D7}" type="pres">
      <dgm:prSet presAssocID="{FD0C0982-7D9F-489D-81AD-30CA51F9C22F}" presName="composite" presStyleCnt="0"/>
      <dgm:spPr/>
    </dgm:pt>
    <dgm:pt modelId="{36B20BA1-B642-4868-A727-AECB2322EB3B}" type="pres">
      <dgm:prSet presAssocID="{FD0C0982-7D9F-489D-81AD-30CA51F9C22F}" presName="imgShp" presStyleLbl="fgImgPlace1" presStyleIdx="1" presStyleCnt="4" custScaleX="75168" custScaleY="7670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aily calendar with solid fill"/>
        </a:ext>
      </dgm:extLst>
    </dgm:pt>
    <dgm:pt modelId="{62F2957A-9302-4D42-8361-47263307C238}" type="pres">
      <dgm:prSet presAssocID="{FD0C0982-7D9F-489D-81AD-30CA51F9C22F}" presName="txShp" presStyleLbl="node1" presStyleIdx="1" presStyleCnt="4" custScaleY="55471">
        <dgm:presLayoutVars>
          <dgm:bulletEnabled val="1"/>
        </dgm:presLayoutVars>
      </dgm:prSet>
      <dgm:spPr/>
    </dgm:pt>
    <dgm:pt modelId="{98445B55-FA3C-4927-9568-8967F5EE33E0}" type="pres">
      <dgm:prSet presAssocID="{1547A5E2-130B-4118-B162-5D8F7F19DE2E}" presName="spacing" presStyleCnt="0"/>
      <dgm:spPr/>
    </dgm:pt>
    <dgm:pt modelId="{2DF62064-DCA2-4BDE-A1CB-DEDB687138E1}" type="pres">
      <dgm:prSet presAssocID="{A983313F-5FAD-47D6-A808-A4CEA79C58AF}" presName="composite" presStyleCnt="0"/>
      <dgm:spPr/>
    </dgm:pt>
    <dgm:pt modelId="{092EB19D-C838-4F07-87EC-54356DDF0E74}" type="pres">
      <dgm:prSet presAssocID="{A983313F-5FAD-47D6-A808-A4CEA79C58AF}" presName="imgShp" presStyleLbl="fgImgPlace1" presStyleIdx="2" presStyleCnt="4" custScaleX="76708" custScaleY="7670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ser with solid fill"/>
        </a:ext>
      </dgm:extLst>
    </dgm:pt>
    <dgm:pt modelId="{1B15677E-F5C0-4292-A56E-2C66D7F4174B}" type="pres">
      <dgm:prSet presAssocID="{A983313F-5FAD-47D6-A808-A4CEA79C58AF}" presName="txShp" presStyleLbl="node1" presStyleIdx="2" presStyleCnt="4" custScaleY="182743">
        <dgm:presLayoutVars>
          <dgm:bulletEnabled val="1"/>
        </dgm:presLayoutVars>
      </dgm:prSet>
      <dgm:spPr/>
    </dgm:pt>
    <dgm:pt modelId="{7900F6D0-0C59-404A-9BC8-67778A861287}" type="pres">
      <dgm:prSet presAssocID="{A5B0E64C-DCDB-4444-940A-FC5D0586DD3D}" presName="spacing" presStyleCnt="0"/>
      <dgm:spPr/>
    </dgm:pt>
    <dgm:pt modelId="{D567755E-3818-443C-AEB8-58F72D376145}" type="pres">
      <dgm:prSet presAssocID="{20C7FD12-B2AC-495B-8396-6643FB9BD874}" presName="composite" presStyleCnt="0"/>
      <dgm:spPr/>
    </dgm:pt>
    <dgm:pt modelId="{67138B3D-AB17-472D-A9AC-E5AE2502F79D}" type="pres">
      <dgm:prSet presAssocID="{20C7FD12-B2AC-495B-8396-6643FB9BD874}" presName="imgShp" presStyleLbl="fgImgPlace1" presStyleIdx="3" presStyleCnt="4" custScaleX="75319" custScaleY="7531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World with solid fill"/>
        </a:ext>
      </dgm:extLst>
    </dgm:pt>
    <dgm:pt modelId="{EAC4E647-0CEB-4489-8259-3EE6616DDFB1}" type="pres">
      <dgm:prSet presAssocID="{20C7FD12-B2AC-495B-8396-6643FB9BD874}" presName="txShp" presStyleLbl="node1" presStyleIdx="3" presStyleCnt="4" custScaleY="82631">
        <dgm:presLayoutVars>
          <dgm:bulletEnabled val="1"/>
        </dgm:presLayoutVars>
      </dgm:prSet>
      <dgm:spPr/>
    </dgm:pt>
  </dgm:ptLst>
  <dgm:cxnLst>
    <dgm:cxn modelId="{C5EDA418-C788-4D9A-9CDD-44B1AF91D2F3}" type="presOf" srcId="{A983313F-5FAD-47D6-A808-A4CEA79C58AF}" destId="{1B15677E-F5C0-4292-A56E-2C66D7F4174B}" srcOrd="0" destOrd="0" presId="urn:microsoft.com/office/officeart/2005/8/layout/vList3"/>
    <dgm:cxn modelId="{B797571B-3C9F-439E-B029-5DC563F6285F}" type="presOf" srcId="{7783A788-3B7B-4C20-BE72-0E73FCCD7699}" destId="{A55918F4-F8EF-446A-BF24-C7E9715180CF}" srcOrd="0" destOrd="1" presId="urn:microsoft.com/office/officeart/2005/8/layout/vList3"/>
    <dgm:cxn modelId="{DAA6FC37-3393-4479-AF3D-BB3D27D402F8}" type="presOf" srcId="{FD0C0982-7D9F-489D-81AD-30CA51F9C22F}" destId="{62F2957A-9302-4D42-8361-47263307C238}" srcOrd="0" destOrd="0" presId="urn:microsoft.com/office/officeart/2005/8/layout/vList3"/>
    <dgm:cxn modelId="{1FCA923E-38CE-4DB2-8686-B62A3514206E}" srcId="{4DC33C7A-1865-425A-A224-2D905C077F19}" destId="{FD0C0982-7D9F-489D-81AD-30CA51F9C22F}" srcOrd="1" destOrd="0" parTransId="{405698D5-649B-4F8D-91C0-016EA80B907F}" sibTransId="{1547A5E2-130B-4118-B162-5D8F7F19DE2E}"/>
    <dgm:cxn modelId="{1EE51A68-28EB-42E6-B4A6-482A8D017211}" type="presOf" srcId="{20C7FD12-B2AC-495B-8396-6643FB9BD874}" destId="{EAC4E647-0CEB-4489-8259-3EE6616DDFB1}" srcOrd="0" destOrd="0" presId="urn:microsoft.com/office/officeart/2005/8/layout/vList3"/>
    <dgm:cxn modelId="{3726D26F-83E1-454E-BC2F-0912E2258983}" srcId="{4DC33C7A-1865-425A-A224-2D905C077F19}" destId="{4E111668-FDC0-47DF-AF65-A84890793A62}" srcOrd="0" destOrd="0" parTransId="{88302C42-7F3F-450C-A3ED-A6646F8C0B08}" sibTransId="{D22EEEAD-8C75-48CF-BED9-B3054AB81F6A}"/>
    <dgm:cxn modelId="{8BA7EE82-C452-4F08-9A32-A1C0202682F0}" type="presOf" srcId="{4E111668-FDC0-47DF-AF65-A84890793A62}" destId="{A55918F4-F8EF-446A-BF24-C7E9715180CF}" srcOrd="0" destOrd="0" presId="urn:microsoft.com/office/officeart/2005/8/layout/vList3"/>
    <dgm:cxn modelId="{18147597-C73D-415C-A4A1-241EA0A56A02}" srcId="{4DC33C7A-1865-425A-A224-2D905C077F19}" destId="{A983313F-5FAD-47D6-A808-A4CEA79C58AF}" srcOrd="2" destOrd="0" parTransId="{616BFF1D-6AA3-47ED-89FF-F41CB5BA8B85}" sibTransId="{A5B0E64C-DCDB-4444-940A-FC5D0586DD3D}"/>
    <dgm:cxn modelId="{2D9FECE1-D47D-4433-A5C6-57171AED53E2}" type="presOf" srcId="{4DC33C7A-1865-425A-A224-2D905C077F19}" destId="{1AAA2B4C-AEC6-4B89-B161-A3CC9B0C95BB}" srcOrd="0" destOrd="0" presId="urn:microsoft.com/office/officeart/2005/8/layout/vList3"/>
    <dgm:cxn modelId="{631919E9-A7F9-48D7-9738-1853BC13BC95}" srcId="{4E111668-FDC0-47DF-AF65-A84890793A62}" destId="{7783A788-3B7B-4C20-BE72-0E73FCCD7699}" srcOrd="0" destOrd="0" parTransId="{39A8A23D-1044-4738-9A15-654F831166AC}" sibTransId="{632B208C-CAC0-4495-91C5-4CDAB222373A}"/>
    <dgm:cxn modelId="{803A89F0-CD99-4EFC-9692-1AD1E81CE1A2}" srcId="{4DC33C7A-1865-425A-A224-2D905C077F19}" destId="{20C7FD12-B2AC-495B-8396-6643FB9BD874}" srcOrd="3" destOrd="0" parTransId="{278EFDFE-E2DF-4910-9CDB-FE640EB6D747}" sibTransId="{792842FC-8F35-4285-B289-2FEC8C226DD5}"/>
    <dgm:cxn modelId="{B9E20BE1-9060-41C0-8807-15A89127CDE9}" type="presParOf" srcId="{1AAA2B4C-AEC6-4B89-B161-A3CC9B0C95BB}" destId="{8077AE14-CE88-442D-A9E3-A9AD65B260FA}" srcOrd="0" destOrd="0" presId="urn:microsoft.com/office/officeart/2005/8/layout/vList3"/>
    <dgm:cxn modelId="{8C4B257B-E1B3-4BD9-8E5E-5AF9F09CE51E}" type="presParOf" srcId="{8077AE14-CE88-442D-A9E3-A9AD65B260FA}" destId="{E1867DEB-E3E5-4ECF-826F-426A9D40D35E}" srcOrd="0" destOrd="0" presId="urn:microsoft.com/office/officeart/2005/8/layout/vList3"/>
    <dgm:cxn modelId="{4227A2E7-90E2-43BF-BFBE-BA5525750669}" type="presParOf" srcId="{8077AE14-CE88-442D-A9E3-A9AD65B260FA}" destId="{A55918F4-F8EF-446A-BF24-C7E9715180CF}" srcOrd="1" destOrd="0" presId="urn:microsoft.com/office/officeart/2005/8/layout/vList3"/>
    <dgm:cxn modelId="{20346C6E-AFE0-4033-80FF-B814E6A19B9E}" type="presParOf" srcId="{1AAA2B4C-AEC6-4B89-B161-A3CC9B0C95BB}" destId="{85CC344A-6246-4A5F-9D39-18B9936E0A87}" srcOrd="1" destOrd="0" presId="urn:microsoft.com/office/officeart/2005/8/layout/vList3"/>
    <dgm:cxn modelId="{3CE98588-904B-43B9-9E76-38624B80C619}" type="presParOf" srcId="{1AAA2B4C-AEC6-4B89-B161-A3CC9B0C95BB}" destId="{13BCB2DA-068B-4BED-9CFA-37F32C0429D7}" srcOrd="2" destOrd="0" presId="urn:microsoft.com/office/officeart/2005/8/layout/vList3"/>
    <dgm:cxn modelId="{FE934012-B825-4914-B529-C83346DA4FD5}" type="presParOf" srcId="{13BCB2DA-068B-4BED-9CFA-37F32C0429D7}" destId="{36B20BA1-B642-4868-A727-AECB2322EB3B}" srcOrd="0" destOrd="0" presId="urn:microsoft.com/office/officeart/2005/8/layout/vList3"/>
    <dgm:cxn modelId="{B6F28847-C322-4CB3-9148-1B9E278390A3}" type="presParOf" srcId="{13BCB2DA-068B-4BED-9CFA-37F32C0429D7}" destId="{62F2957A-9302-4D42-8361-47263307C238}" srcOrd="1" destOrd="0" presId="urn:microsoft.com/office/officeart/2005/8/layout/vList3"/>
    <dgm:cxn modelId="{ABA2B2E6-99FD-4508-AD2A-43E65BEAF4AF}" type="presParOf" srcId="{1AAA2B4C-AEC6-4B89-B161-A3CC9B0C95BB}" destId="{98445B55-FA3C-4927-9568-8967F5EE33E0}" srcOrd="3" destOrd="0" presId="urn:microsoft.com/office/officeart/2005/8/layout/vList3"/>
    <dgm:cxn modelId="{4B5A983F-C710-48ED-85A7-6145EFC576AD}" type="presParOf" srcId="{1AAA2B4C-AEC6-4B89-B161-A3CC9B0C95BB}" destId="{2DF62064-DCA2-4BDE-A1CB-DEDB687138E1}" srcOrd="4" destOrd="0" presId="urn:microsoft.com/office/officeart/2005/8/layout/vList3"/>
    <dgm:cxn modelId="{6B8A721D-D32F-4D36-859C-1548257E6C1F}" type="presParOf" srcId="{2DF62064-DCA2-4BDE-A1CB-DEDB687138E1}" destId="{092EB19D-C838-4F07-87EC-54356DDF0E74}" srcOrd="0" destOrd="0" presId="urn:microsoft.com/office/officeart/2005/8/layout/vList3"/>
    <dgm:cxn modelId="{3F9AAC2F-A812-4876-A552-1F22C8AE5D88}" type="presParOf" srcId="{2DF62064-DCA2-4BDE-A1CB-DEDB687138E1}" destId="{1B15677E-F5C0-4292-A56E-2C66D7F4174B}" srcOrd="1" destOrd="0" presId="urn:microsoft.com/office/officeart/2005/8/layout/vList3"/>
    <dgm:cxn modelId="{8CDA5890-929A-46D0-A1EA-402BAB5148F5}" type="presParOf" srcId="{1AAA2B4C-AEC6-4B89-B161-A3CC9B0C95BB}" destId="{7900F6D0-0C59-404A-9BC8-67778A861287}" srcOrd="5" destOrd="0" presId="urn:microsoft.com/office/officeart/2005/8/layout/vList3"/>
    <dgm:cxn modelId="{4BC6E2A8-48EF-45F1-8641-C17675FEAFB2}" type="presParOf" srcId="{1AAA2B4C-AEC6-4B89-B161-A3CC9B0C95BB}" destId="{D567755E-3818-443C-AEB8-58F72D376145}" srcOrd="6" destOrd="0" presId="urn:microsoft.com/office/officeart/2005/8/layout/vList3"/>
    <dgm:cxn modelId="{ABE2D7C5-BA12-4349-8177-2B36A5A39E1F}" type="presParOf" srcId="{D567755E-3818-443C-AEB8-58F72D376145}" destId="{67138B3D-AB17-472D-A9AC-E5AE2502F79D}" srcOrd="0" destOrd="0" presId="urn:microsoft.com/office/officeart/2005/8/layout/vList3"/>
    <dgm:cxn modelId="{A8CEF828-0309-4336-A137-E8DC1DC81B86}" type="presParOf" srcId="{D567755E-3818-443C-AEB8-58F72D376145}" destId="{EAC4E647-0CEB-4489-8259-3EE6616DDFB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A99DFC9-75CA-40D3-AF93-2E7E133346A3}" type="doc">
      <dgm:prSet loTypeId="urn:microsoft.com/office/officeart/2005/8/layout/process1" loCatId="process" qsTypeId="urn:microsoft.com/office/officeart/2005/8/quickstyle/simple1#7" qsCatId="simple" csTypeId="urn:microsoft.com/office/officeart/2005/8/colors/accent1_1#2" csCatId="accent1" phldr="1"/>
      <dgm:spPr/>
    </dgm:pt>
    <dgm:pt modelId="{AA2B29E3-9296-4D04-9B2A-D0C3AE2A4C5A}">
      <dgm:prSet phldrT="[Tex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The Trust processes applications after the deadline</a:t>
          </a:r>
        </a:p>
      </dgm:t>
    </dgm:pt>
    <dgm:pt modelId="{A3C0311F-DCA3-4B6B-A112-F25ABEB10F42}" type="parTrans" cxnId="{3D00D806-8369-441B-832C-FF0400FF7E05}">
      <dgm:prSet/>
      <dgm:spPr/>
      <dgm:t>
        <a:bodyPr/>
        <a:lstStyle/>
        <a:p>
          <a:endParaRPr lang="en-US" sz="1600"/>
        </a:p>
      </dgm:t>
    </dgm:pt>
    <dgm:pt modelId="{3AF34F03-0729-4B53-8EC5-E6CE2A13CC68}" type="sibTrans" cxnId="{3D00D806-8369-441B-832C-FF0400FF7E05}">
      <dgm:prSet custT="1"/>
      <dgm:spPr/>
      <dgm:t>
        <a:bodyPr/>
        <a:lstStyle/>
        <a:p>
          <a:endParaRPr lang="en-US" sz="1600"/>
        </a:p>
      </dgm:t>
    </dgm:pt>
    <dgm:pt modelId="{C23AA778-D320-478F-869D-B38A903826D9}">
      <dgm:prSet phldrT="[Tex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The Technical Review Committee (TRC) reviews the applications</a:t>
          </a:r>
        </a:p>
      </dgm:t>
    </dgm:pt>
    <dgm:pt modelId="{CEAF425F-FBF2-47F3-9199-5E851BC9475D}" type="parTrans" cxnId="{26B57D00-5707-42D1-9CC0-09F66F20DBDC}">
      <dgm:prSet/>
      <dgm:spPr/>
      <dgm:t>
        <a:bodyPr/>
        <a:lstStyle/>
        <a:p>
          <a:endParaRPr lang="en-US" sz="1600"/>
        </a:p>
      </dgm:t>
    </dgm:pt>
    <dgm:pt modelId="{37B26CB6-AAEA-49B7-AC43-89C80ED4E113}" type="sibTrans" cxnId="{26B57D00-5707-42D1-9CC0-09F66F20DBDC}">
      <dgm:prSet custT="1"/>
      <dgm:spPr/>
      <dgm:t>
        <a:bodyPr/>
        <a:lstStyle/>
        <a:p>
          <a:endParaRPr lang="en-US" sz="1600"/>
        </a:p>
      </dgm:t>
    </dgm:pt>
    <dgm:pt modelId="{292B51E0-5ADC-413D-ADC7-6C31C905A975}">
      <dgm:prSet phldrT="[Tex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The TRC’s recommendations are presented to the Trust’s Board of Trustees for approval</a:t>
          </a:r>
        </a:p>
      </dgm:t>
    </dgm:pt>
    <dgm:pt modelId="{C06680AB-FDD3-41C9-95F7-779CE83612A5}" type="parTrans" cxnId="{40E19F95-729D-4914-8D71-BE40744C42DE}">
      <dgm:prSet/>
      <dgm:spPr/>
      <dgm:t>
        <a:bodyPr/>
        <a:lstStyle/>
        <a:p>
          <a:endParaRPr lang="en-US" sz="1600"/>
        </a:p>
      </dgm:t>
    </dgm:pt>
    <dgm:pt modelId="{FAF88994-529D-4DC7-86DF-B55530A031FC}" type="sibTrans" cxnId="{40E19F95-729D-4914-8D71-BE40744C42DE}">
      <dgm:prSet custT="1"/>
      <dgm:spPr>
        <a:solidFill>
          <a:srgbClr val="CAE2AE"/>
        </a:solidFill>
      </dgm:spPr>
      <dgm:t>
        <a:bodyPr/>
        <a:lstStyle/>
        <a:p>
          <a:endParaRPr lang="en-US" sz="1600"/>
        </a:p>
      </dgm:t>
    </dgm:pt>
    <dgm:pt modelId="{94DEACAB-6099-4712-B08C-C9B257C1C200}">
      <dgm:prSet phldrT="[Tex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The Trust sends out decision letters by email to the applicant</a:t>
          </a:r>
        </a:p>
      </dgm:t>
    </dgm:pt>
    <dgm:pt modelId="{5DCBB8BF-5308-4988-BA4A-E00FEACF2A1E}" type="parTrans" cxnId="{5BEC6660-404A-48FF-815F-D786F61790DF}">
      <dgm:prSet/>
      <dgm:spPr/>
      <dgm:t>
        <a:bodyPr/>
        <a:lstStyle/>
        <a:p>
          <a:endParaRPr lang="en-US" sz="1600"/>
        </a:p>
      </dgm:t>
    </dgm:pt>
    <dgm:pt modelId="{E0213911-9B1C-465E-89FA-B33716EAFCDB}" type="sibTrans" cxnId="{5BEC6660-404A-48FF-815F-D786F61790DF}">
      <dgm:prSet/>
      <dgm:spPr/>
      <dgm:t>
        <a:bodyPr/>
        <a:lstStyle/>
        <a:p>
          <a:endParaRPr lang="en-US" sz="1600"/>
        </a:p>
      </dgm:t>
    </dgm:pt>
    <dgm:pt modelId="{FEB88854-2F9C-42CC-8DC4-3AE2EFB574B1}" type="pres">
      <dgm:prSet presAssocID="{FA99DFC9-75CA-40D3-AF93-2E7E133346A3}" presName="Name0" presStyleCnt="0">
        <dgm:presLayoutVars>
          <dgm:dir/>
          <dgm:resizeHandles val="exact"/>
        </dgm:presLayoutVars>
      </dgm:prSet>
      <dgm:spPr/>
    </dgm:pt>
    <dgm:pt modelId="{28EED05F-E3C6-4A9D-BF19-4BA329EE3F64}" type="pres">
      <dgm:prSet presAssocID="{AA2B29E3-9296-4D04-9B2A-D0C3AE2A4C5A}" presName="node" presStyleLbl="node1" presStyleIdx="0" presStyleCnt="4" custScaleX="2000000">
        <dgm:presLayoutVars>
          <dgm:bulletEnabled val="1"/>
        </dgm:presLayoutVars>
      </dgm:prSet>
      <dgm:spPr/>
    </dgm:pt>
    <dgm:pt modelId="{F0F57CD7-D55D-476D-A8B0-B56EFB8D593B}" type="pres">
      <dgm:prSet presAssocID="{3AF34F03-0729-4B53-8EC5-E6CE2A13CC68}" presName="sibTrans" presStyleLbl="sibTrans2D1" presStyleIdx="0" presStyleCnt="3"/>
      <dgm:spPr/>
    </dgm:pt>
    <dgm:pt modelId="{7A8AE9B6-9A02-47BF-9A3D-A5CE5BA7225A}" type="pres">
      <dgm:prSet presAssocID="{3AF34F03-0729-4B53-8EC5-E6CE2A13CC68}" presName="connectorText" presStyleLbl="sibTrans2D1" presStyleIdx="0" presStyleCnt="3"/>
      <dgm:spPr/>
    </dgm:pt>
    <dgm:pt modelId="{51BA73D6-6781-4B46-89B9-00333A1F96C3}" type="pres">
      <dgm:prSet presAssocID="{C23AA778-D320-478F-869D-B38A903826D9}" presName="node" presStyleLbl="node1" presStyleIdx="1" presStyleCnt="4" custScaleX="2000000">
        <dgm:presLayoutVars>
          <dgm:bulletEnabled val="1"/>
        </dgm:presLayoutVars>
      </dgm:prSet>
      <dgm:spPr/>
    </dgm:pt>
    <dgm:pt modelId="{F2C4D08B-6111-4FA4-B3D1-8C2CD9809CA8}" type="pres">
      <dgm:prSet presAssocID="{37B26CB6-AAEA-49B7-AC43-89C80ED4E113}" presName="sibTrans" presStyleLbl="sibTrans2D1" presStyleIdx="1" presStyleCnt="3"/>
      <dgm:spPr/>
    </dgm:pt>
    <dgm:pt modelId="{16804D84-245B-4468-80E8-21968EF3261E}" type="pres">
      <dgm:prSet presAssocID="{37B26CB6-AAEA-49B7-AC43-89C80ED4E113}" presName="connectorText" presStyleLbl="sibTrans2D1" presStyleIdx="1" presStyleCnt="3"/>
      <dgm:spPr/>
    </dgm:pt>
    <dgm:pt modelId="{E1CB9F56-0585-4E83-B864-2B9C83989BE7}" type="pres">
      <dgm:prSet presAssocID="{292B51E0-5ADC-413D-ADC7-6C31C905A975}" presName="node" presStyleLbl="node1" presStyleIdx="2" presStyleCnt="4" custScaleX="2000000">
        <dgm:presLayoutVars>
          <dgm:bulletEnabled val="1"/>
        </dgm:presLayoutVars>
      </dgm:prSet>
      <dgm:spPr/>
    </dgm:pt>
    <dgm:pt modelId="{A2CEB454-C29A-4330-BCC3-22C62937E0EA}" type="pres">
      <dgm:prSet presAssocID="{FAF88994-529D-4DC7-86DF-B55530A031FC}" presName="sibTrans" presStyleLbl="sibTrans2D1" presStyleIdx="2" presStyleCnt="3"/>
      <dgm:spPr/>
    </dgm:pt>
    <dgm:pt modelId="{665BD8C0-85BD-4BF2-AF08-36F08353F160}" type="pres">
      <dgm:prSet presAssocID="{FAF88994-529D-4DC7-86DF-B55530A031FC}" presName="connectorText" presStyleLbl="sibTrans2D1" presStyleIdx="2" presStyleCnt="3"/>
      <dgm:spPr/>
    </dgm:pt>
    <dgm:pt modelId="{9A972ED5-FDCC-40FF-A218-93FAB042254C}" type="pres">
      <dgm:prSet presAssocID="{94DEACAB-6099-4712-B08C-C9B257C1C200}" presName="node" presStyleLbl="node1" presStyleIdx="3" presStyleCnt="4" custScaleX="2000000">
        <dgm:presLayoutVars>
          <dgm:bulletEnabled val="1"/>
        </dgm:presLayoutVars>
      </dgm:prSet>
      <dgm:spPr/>
    </dgm:pt>
  </dgm:ptLst>
  <dgm:cxnLst>
    <dgm:cxn modelId="{26B57D00-5707-42D1-9CC0-09F66F20DBDC}" srcId="{FA99DFC9-75CA-40D3-AF93-2E7E133346A3}" destId="{C23AA778-D320-478F-869D-B38A903826D9}" srcOrd="1" destOrd="0" parTransId="{CEAF425F-FBF2-47F3-9199-5E851BC9475D}" sibTransId="{37B26CB6-AAEA-49B7-AC43-89C80ED4E113}"/>
    <dgm:cxn modelId="{3D00D806-8369-441B-832C-FF0400FF7E05}" srcId="{FA99DFC9-75CA-40D3-AF93-2E7E133346A3}" destId="{AA2B29E3-9296-4D04-9B2A-D0C3AE2A4C5A}" srcOrd="0" destOrd="0" parTransId="{A3C0311F-DCA3-4B6B-A112-F25ABEB10F42}" sibTransId="{3AF34F03-0729-4B53-8EC5-E6CE2A13CC68}"/>
    <dgm:cxn modelId="{6C235E1C-17C5-433B-B56E-9C3DFA3A6080}" type="presOf" srcId="{FAF88994-529D-4DC7-86DF-B55530A031FC}" destId="{665BD8C0-85BD-4BF2-AF08-36F08353F160}" srcOrd="1" destOrd="0" presId="urn:microsoft.com/office/officeart/2005/8/layout/process1"/>
    <dgm:cxn modelId="{AB47DE1E-DC2F-4252-B931-1866EFB3A87F}" type="presOf" srcId="{C23AA778-D320-478F-869D-B38A903826D9}" destId="{51BA73D6-6781-4B46-89B9-00333A1F96C3}" srcOrd="0" destOrd="0" presId="urn:microsoft.com/office/officeart/2005/8/layout/process1"/>
    <dgm:cxn modelId="{902A2433-A95C-479C-B106-083C7154B279}" type="presOf" srcId="{3AF34F03-0729-4B53-8EC5-E6CE2A13CC68}" destId="{7A8AE9B6-9A02-47BF-9A3D-A5CE5BA7225A}" srcOrd="1" destOrd="0" presId="urn:microsoft.com/office/officeart/2005/8/layout/process1"/>
    <dgm:cxn modelId="{5BEC6660-404A-48FF-815F-D786F61790DF}" srcId="{FA99DFC9-75CA-40D3-AF93-2E7E133346A3}" destId="{94DEACAB-6099-4712-B08C-C9B257C1C200}" srcOrd="3" destOrd="0" parTransId="{5DCBB8BF-5308-4988-BA4A-E00FEACF2A1E}" sibTransId="{E0213911-9B1C-465E-89FA-B33716EAFCDB}"/>
    <dgm:cxn modelId="{D1AE1761-E5C7-4678-83D0-46B85D74AFF4}" type="presOf" srcId="{3AF34F03-0729-4B53-8EC5-E6CE2A13CC68}" destId="{F0F57CD7-D55D-476D-A8B0-B56EFB8D593B}" srcOrd="0" destOrd="0" presId="urn:microsoft.com/office/officeart/2005/8/layout/process1"/>
    <dgm:cxn modelId="{32D04342-E2AF-4810-8145-6E1A3D0EE935}" type="presOf" srcId="{FAF88994-529D-4DC7-86DF-B55530A031FC}" destId="{A2CEB454-C29A-4330-BCC3-22C62937E0EA}" srcOrd="0" destOrd="0" presId="urn:microsoft.com/office/officeart/2005/8/layout/process1"/>
    <dgm:cxn modelId="{40E19F95-729D-4914-8D71-BE40744C42DE}" srcId="{FA99DFC9-75CA-40D3-AF93-2E7E133346A3}" destId="{292B51E0-5ADC-413D-ADC7-6C31C905A975}" srcOrd="2" destOrd="0" parTransId="{C06680AB-FDD3-41C9-95F7-779CE83612A5}" sibTransId="{FAF88994-529D-4DC7-86DF-B55530A031FC}"/>
    <dgm:cxn modelId="{C779D99F-95D4-44D8-BB2A-CA3B46C2D241}" type="presOf" srcId="{FA99DFC9-75CA-40D3-AF93-2E7E133346A3}" destId="{FEB88854-2F9C-42CC-8DC4-3AE2EFB574B1}" srcOrd="0" destOrd="0" presId="urn:microsoft.com/office/officeart/2005/8/layout/process1"/>
    <dgm:cxn modelId="{314195B9-97B1-4F7B-95E8-2549ED8E748D}" type="presOf" srcId="{94DEACAB-6099-4712-B08C-C9B257C1C200}" destId="{9A972ED5-FDCC-40FF-A218-93FAB042254C}" srcOrd="0" destOrd="0" presId="urn:microsoft.com/office/officeart/2005/8/layout/process1"/>
    <dgm:cxn modelId="{7C6CE1E3-1548-4366-8457-FD86584919A4}" type="presOf" srcId="{292B51E0-5ADC-413D-ADC7-6C31C905A975}" destId="{E1CB9F56-0585-4E83-B864-2B9C83989BE7}" srcOrd="0" destOrd="0" presId="urn:microsoft.com/office/officeart/2005/8/layout/process1"/>
    <dgm:cxn modelId="{4C8F9AE7-98B1-4116-9027-6316C2E7FF26}" type="presOf" srcId="{AA2B29E3-9296-4D04-9B2A-D0C3AE2A4C5A}" destId="{28EED05F-E3C6-4A9D-BF19-4BA329EE3F64}" srcOrd="0" destOrd="0" presId="urn:microsoft.com/office/officeart/2005/8/layout/process1"/>
    <dgm:cxn modelId="{AE5E32F0-DF9D-46EB-9166-16550507C418}" type="presOf" srcId="{37B26CB6-AAEA-49B7-AC43-89C80ED4E113}" destId="{F2C4D08B-6111-4FA4-B3D1-8C2CD9809CA8}" srcOrd="0" destOrd="0" presId="urn:microsoft.com/office/officeart/2005/8/layout/process1"/>
    <dgm:cxn modelId="{076095F2-6787-43A4-A4B7-D278B34EC9C7}" type="presOf" srcId="{37B26CB6-AAEA-49B7-AC43-89C80ED4E113}" destId="{16804D84-245B-4468-80E8-21968EF3261E}" srcOrd="1" destOrd="0" presId="urn:microsoft.com/office/officeart/2005/8/layout/process1"/>
    <dgm:cxn modelId="{7CB62AC6-245B-42D3-8897-456C70295A7F}" type="presParOf" srcId="{FEB88854-2F9C-42CC-8DC4-3AE2EFB574B1}" destId="{28EED05F-E3C6-4A9D-BF19-4BA329EE3F64}" srcOrd="0" destOrd="0" presId="urn:microsoft.com/office/officeart/2005/8/layout/process1"/>
    <dgm:cxn modelId="{B3860E9C-462D-4067-81C9-09AD82B8AB7C}" type="presParOf" srcId="{FEB88854-2F9C-42CC-8DC4-3AE2EFB574B1}" destId="{F0F57CD7-D55D-476D-A8B0-B56EFB8D593B}" srcOrd="1" destOrd="0" presId="urn:microsoft.com/office/officeart/2005/8/layout/process1"/>
    <dgm:cxn modelId="{D1AC4231-809F-4D34-B54F-946AF02FB237}" type="presParOf" srcId="{F0F57CD7-D55D-476D-A8B0-B56EFB8D593B}" destId="{7A8AE9B6-9A02-47BF-9A3D-A5CE5BA7225A}" srcOrd="0" destOrd="0" presId="urn:microsoft.com/office/officeart/2005/8/layout/process1"/>
    <dgm:cxn modelId="{74AC11F7-A5AB-42A8-B44A-1017D4C47254}" type="presParOf" srcId="{FEB88854-2F9C-42CC-8DC4-3AE2EFB574B1}" destId="{51BA73D6-6781-4B46-89B9-00333A1F96C3}" srcOrd="2" destOrd="0" presId="urn:microsoft.com/office/officeart/2005/8/layout/process1"/>
    <dgm:cxn modelId="{E0B489C6-0BE7-48EC-913B-4D8240861F4D}" type="presParOf" srcId="{FEB88854-2F9C-42CC-8DC4-3AE2EFB574B1}" destId="{F2C4D08B-6111-4FA4-B3D1-8C2CD9809CA8}" srcOrd="3" destOrd="0" presId="urn:microsoft.com/office/officeart/2005/8/layout/process1"/>
    <dgm:cxn modelId="{758CB682-6A2E-4F07-8E1A-7D7FA09A16FD}" type="presParOf" srcId="{F2C4D08B-6111-4FA4-B3D1-8C2CD9809CA8}" destId="{16804D84-245B-4468-80E8-21968EF3261E}" srcOrd="0" destOrd="0" presId="urn:microsoft.com/office/officeart/2005/8/layout/process1"/>
    <dgm:cxn modelId="{96996963-5D0F-4775-BD19-7E668FAC8FF6}" type="presParOf" srcId="{FEB88854-2F9C-42CC-8DC4-3AE2EFB574B1}" destId="{E1CB9F56-0585-4E83-B864-2B9C83989BE7}" srcOrd="4" destOrd="0" presId="urn:microsoft.com/office/officeart/2005/8/layout/process1"/>
    <dgm:cxn modelId="{A43B8FD5-7AD0-4CEF-B1CF-E129A63827F9}" type="presParOf" srcId="{FEB88854-2F9C-42CC-8DC4-3AE2EFB574B1}" destId="{A2CEB454-C29A-4330-BCC3-22C62937E0EA}" srcOrd="5" destOrd="0" presId="urn:microsoft.com/office/officeart/2005/8/layout/process1"/>
    <dgm:cxn modelId="{6B0E5406-4C3C-4D00-8FCB-8E3CEA0E8770}" type="presParOf" srcId="{A2CEB454-C29A-4330-BCC3-22C62937E0EA}" destId="{665BD8C0-85BD-4BF2-AF08-36F08353F160}" srcOrd="0" destOrd="0" presId="urn:microsoft.com/office/officeart/2005/8/layout/process1"/>
    <dgm:cxn modelId="{97518BCA-E0BB-4888-8A7B-B2848C0FB64B}" type="presParOf" srcId="{FEB88854-2F9C-42CC-8DC4-3AE2EFB574B1}" destId="{9A972ED5-FDCC-40FF-A218-93FAB042254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0E4F6-9163-4951-93E7-2851001D62BD}">
      <dsp:nvSpPr>
        <dsp:cNvPr id="0" name=""/>
        <dsp:cNvSpPr/>
      </dsp:nvSpPr>
      <dsp:spPr>
        <a:xfrm>
          <a:off x="4815407" y="170285"/>
          <a:ext cx="845437" cy="8454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D430B8-9F60-43E9-92F8-FA08D88E577C}">
      <dsp:nvSpPr>
        <dsp:cNvPr id="0" name=""/>
        <dsp:cNvSpPr/>
      </dsp:nvSpPr>
      <dsp:spPr>
        <a:xfrm>
          <a:off x="75828" y="881612"/>
          <a:ext cx="10324595" cy="260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Poppins" panose="00000500000000000000" pitchFamily="2" charset="0"/>
              <a:ea typeface="Open Sans" panose="020B0606030504020204" pitchFamily="34" charset="0"/>
              <a:cs typeface="Poppins" panose="00000500000000000000" pitchFamily="2" charset="0"/>
            </a:rPr>
            <a:t>The Chesapeake Bay Trust is a nonprofit organization. Our mission is to engage and empower diverse groups to take actions that enrich natural resources and local communities of the Chesapeake Bay region. </a:t>
          </a:r>
        </a:p>
        <a:p>
          <a:pPr marL="0" lvl="0" indent="0" algn="ctr" defTabSz="800100">
            <a:lnSpc>
              <a:spcPct val="100000"/>
            </a:lnSpc>
            <a:spcBef>
              <a:spcPct val="0"/>
            </a:spcBef>
            <a:spcAft>
              <a:spcPct val="35000"/>
            </a:spcAft>
            <a:buNone/>
          </a:pPr>
          <a:endParaRPr lang="en-US" sz="1800" kern="1200" dirty="0">
            <a:latin typeface="Poppins" panose="00000500000000000000" pitchFamily="2" charset="0"/>
            <a:ea typeface="Open Sans" panose="020B0606030504020204" pitchFamily="34" charset="0"/>
            <a:cs typeface="Poppins" panose="00000500000000000000" pitchFamily="2" charset="0"/>
          </a:endParaRPr>
        </a:p>
        <a:p>
          <a:pPr marL="0" lvl="0" indent="0" algn="ctr" defTabSz="800100">
            <a:lnSpc>
              <a:spcPct val="100000"/>
            </a:lnSpc>
            <a:spcBef>
              <a:spcPct val="0"/>
            </a:spcBef>
            <a:spcAft>
              <a:spcPct val="35000"/>
            </a:spcAft>
            <a:buNone/>
          </a:pPr>
          <a:r>
            <a:rPr lang="en-US" sz="1800" kern="1200" dirty="0">
              <a:latin typeface="Poppins" panose="00000500000000000000" pitchFamily="2" charset="0"/>
              <a:ea typeface="Open Sans" panose="020B0606030504020204" pitchFamily="34" charset="0"/>
              <a:cs typeface="Poppins" panose="00000500000000000000" pitchFamily="2" charset="0"/>
            </a:rPr>
            <a:t>Prince George’s County Department of the Environment works for a healthy, beautiful, and sustainable County through programs that provide climate resilience, flood control, clean water, trees, recycling and waste management, litter prevention, animal services, and pet adoption in partnership with residents and other stakeholders. </a:t>
          </a:r>
        </a:p>
      </dsp:txBody>
      <dsp:txXfrm>
        <a:off x="75828" y="881612"/>
        <a:ext cx="10324595" cy="2601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FFF7F-5763-4624-BAB6-B3AFCE8CC7B7}">
      <dsp:nvSpPr>
        <dsp:cNvPr id="0" name=""/>
        <dsp:cNvSpPr/>
      </dsp:nvSpPr>
      <dsp:spPr>
        <a:xfrm>
          <a:off x="0" y="1885024"/>
          <a:ext cx="11369842" cy="251749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C2088A-E70A-49E3-A42D-5D06D3021B22}">
      <dsp:nvSpPr>
        <dsp:cNvPr id="0" name=""/>
        <dsp:cNvSpPr/>
      </dsp:nvSpPr>
      <dsp:spPr>
        <a:xfrm>
          <a:off x="599538" y="0"/>
          <a:ext cx="2108614"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marL="0" lvl="0" indent="0" algn="ctr" defTabSz="1022350" rtl="0">
            <a:lnSpc>
              <a:spcPct val="90000"/>
            </a:lnSpc>
            <a:spcBef>
              <a:spcPct val="0"/>
            </a:spcBef>
            <a:spcAft>
              <a:spcPct val="35000"/>
            </a:spcAft>
            <a:buNone/>
          </a:pPr>
          <a:r>
            <a:rPr lang="en-US" sz="2300" kern="1200">
              <a:solidFill>
                <a:schemeClr val="accent4"/>
              </a:solidFill>
              <a:latin typeface="Calibri"/>
              <a:ea typeface="Calibri"/>
              <a:cs typeface="Calibri"/>
            </a:rPr>
            <a:t>Climate </a:t>
          </a:r>
          <a:r>
            <a:rPr lang="en-US" sz="2300" kern="1200" dirty="0">
              <a:solidFill>
                <a:schemeClr val="accent4"/>
              </a:solidFill>
              <a:latin typeface="Calibri"/>
              <a:ea typeface="Calibri"/>
              <a:cs typeface="Calibri"/>
            </a:rPr>
            <a:t>Action Plan</a:t>
          </a:r>
        </a:p>
      </dsp:txBody>
      <dsp:txXfrm>
        <a:off x="599538" y="0"/>
        <a:ext cx="2108614" cy="2517494"/>
      </dsp:txXfrm>
    </dsp:sp>
    <dsp:sp modelId="{CE2B5F96-C530-46B7-95B4-51BE440FBA29}">
      <dsp:nvSpPr>
        <dsp:cNvPr id="0" name=""/>
        <dsp:cNvSpPr/>
      </dsp:nvSpPr>
      <dsp:spPr>
        <a:xfrm>
          <a:off x="1339158"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DAF442-4452-4419-8132-F364B634C7E8}">
      <dsp:nvSpPr>
        <dsp:cNvPr id="0" name=""/>
        <dsp:cNvSpPr/>
      </dsp:nvSpPr>
      <dsp:spPr>
        <a:xfrm>
          <a:off x="3467579" y="3776241"/>
          <a:ext cx="3297698"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t" anchorCtr="0">
          <a:noAutofit/>
        </a:bodyPr>
        <a:lstStyle/>
        <a:p>
          <a:pPr marL="0" lvl="0" indent="0" algn="ctr" defTabSz="1022350" rtl="0">
            <a:lnSpc>
              <a:spcPct val="90000"/>
            </a:lnSpc>
            <a:spcBef>
              <a:spcPct val="0"/>
            </a:spcBef>
            <a:spcAft>
              <a:spcPct val="35000"/>
            </a:spcAft>
            <a:buNone/>
          </a:pPr>
          <a:r>
            <a:rPr lang="en-US" sz="2300" kern="1200" dirty="0">
              <a:solidFill>
                <a:schemeClr val="accent4"/>
              </a:solidFill>
              <a:latin typeface="Calibri"/>
              <a:ea typeface="Calibri"/>
              <a:cs typeface="Calibri"/>
            </a:rPr>
            <a:t>Climate Action Implementation Strategy Plan (CAISP) Resilience Hubs (Adaptation Implementation Strategy 8)</a:t>
          </a:r>
        </a:p>
      </dsp:txBody>
      <dsp:txXfrm>
        <a:off x="3467579" y="3776241"/>
        <a:ext cx="3297698" cy="2517494"/>
      </dsp:txXfrm>
    </dsp:sp>
    <dsp:sp modelId="{B77EE8DD-E2CF-4716-B8F1-AFFD47D694E8}">
      <dsp:nvSpPr>
        <dsp:cNvPr id="0" name=""/>
        <dsp:cNvSpPr/>
      </dsp:nvSpPr>
      <dsp:spPr>
        <a:xfrm>
          <a:off x="4801742"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B78BC-51D6-48AA-A326-5506A4714AB5}">
      <dsp:nvSpPr>
        <dsp:cNvPr id="0" name=""/>
        <dsp:cNvSpPr/>
      </dsp:nvSpPr>
      <dsp:spPr>
        <a:xfrm>
          <a:off x="7241416" y="0"/>
          <a:ext cx="2675191"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b" anchorCtr="0">
          <a:noAutofit/>
        </a:bodyPr>
        <a:lstStyle/>
        <a:p>
          <a:pPr marL="0" lvl="0" indent="0" algn="ctr" defTabSz="1022350" rtl="0">
            <a:lnSpc>
              <a:spcPct val="90000"/>
            </a:lnSpc>
            <a:spcBef>
              <a:spcPct val="0"/>
            </a:spcBef>
            <a:spcAft>
              <a:spcPct val="35000"/>
            </a:spcAft>
            <a:buNone/>
          </a:pPr>
          <a:r>
            <a:rPr lang="en-US" sz="2300" kern="1200" dirty="0">
              <a:solidFill>
                <a:schemeClr val="accent4"/>
              </a:solidFill>
              <a:latin typeface="Calibri"/>
              <a:ea typeface="Calibri"/>
              <a:cs typeface="Calibri"/>
            </a:rPr>
            <a:t>Three County Resilience Hubs and Resilience </a:t>
          </a:r>
          <a:r>
            <a:rPr lang="en-US" sz="2300" kern="1200">
              <a:solidFill>
                <a:schemeClr val="accent4"/>
              </a:solidFill>
              <a:latin typeface="Calibri"/>
              <a:ea typeface="Calibri"/>
              <a:cs typeface="Calibri"/>
            </a:rPr>
            <a:t>Hub Framework</a:t>
          </a:r>
          <a:endParaRPr lang="en-US" sz="2300" kern="1200" dirty="0">
            <a:solidFill>
              <a:schemeClr val="accent4"/>
            </a:solidFill>
            <a:latin typeface="Calibri"/>
            <a:ea typeface="Calibri"/>
            <a:cs typeface="Calibri"/>
          </a:endParaRPr>
        </a:p>
      </dsp:txBody>
      <dsp:txXfrm>
        <a:off x="7241416" y="0"/>
        <a:ext cx="2675191" cy="2517494"/>
      </dsp:txXfrm>
    </dsp:sp>
    <dsp:sp modelId="{771E44B6-3765-4E38-BB5B-F5F7B65AB8FC}">
      <dsp:nvSpPr>
        <dsp:cNvPr id="0" name=""/>
        <dsp:cNvSpPr/>
      </dsp:nvSpPr>
      <dsp:spPr>
        <a:xfrm>
          <a:off x="8264325"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BD87F-5F89-4CA0-8B19-C9ECD95EC0A7}">
      <dsp:nvSpPr>
        <dsp:cNvPr id="0" name=""/>
        <dsp:cNvSpPr/>
      </dsp:nvSpPr>
      <dsp:spPr>
        <a:xfrm>
          <a:off x="1452266" y="22085"/>
          <a:ext cx="6921171" cy="93129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Prince George’s County Program Goals </a:t>
          </a:r>
        </a:p>
      </dsp:txBody>
      <dsp:txXfrm>
        <a:off x="1479543" y="49362"/>
        <a:ext cx="6866617" cy="876736"/>
      </dsp:txXfrm>
    </dsp:sp>
    <dsp:sp modelId="{27D8FCB7-4481-4522-9EA4-25843F571050}">
      <dsp:nvSpPr>
        <dsp:cNvPr id="0" name=""/>
        <dsp:cNvSpPr/>
      </dsp:nvSpPr>
      <dsp:spPr>
        <a:xfrm>
          <a:off x="2098663" y="953375"/>
          <a:ext cx="91440" cy="1338577"/>
        </a:xfrm>
        <a:custGeom>
          <a:avLst/>
          <a:gdLst/>
          <a:ahLst/>
          <a:cxnLst/>
          <a:rect l="0" t="0" r="0" b="0"/>
          <a:pathLst>
            <a:path>
              <a:moveTo>
                <a:pt x="45720" y="0"/>
              </a:moveTo>
              <a:lnTo>
                <a:pt x="45720" y="1338577"/>
              </a:lnTo>
              <a:lnTo>
                <a:pt x="109110" y="1338577"/>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9398FB-C71A-4E16-A276-402F8648496F}">
      <dsp:nvSpPr>
        <dsp:cNvPr id="0" name=""/>
        <dsp:cNvSpPr/>
      </dsp:nvSpPr>
      <dsp:spPr>
        <a:xfrm>
          <a:off x="2207773" y="1195979"/>
          <a:ext cx="8855887" cy="2191947"/>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b="0" kern="1200" dirty="0">
              <a:latin typeface="Poppins" panose="00000500000000000000" pitchFamily="2" charset="0"/>
              <a:ea typeface="Open Sans" panose="020B0606030504020204" pitchFamily="34" charset="0"/>
              <a:cs typeface="Poppins" panose="00000500000000000000" pitchFamily="2" charset="0"/>
            </a:rPr>
            <a:t>Prince George’s County communities have faced increased threats as the climate changes: more severe rain events that cause flooding and power outages, more frequent and persistent excessive heat events that threaten human health, livelihoods and food security, and more. </a:t>
          </a:r>
          <a:endParaRPr lang="en-US" sz="1800" kern="1200" dirty="0">
            <a:latin typeface="Poppins" panose="00000500000000000000" pitchFamily="2" charset="0"/>
            <a:ea typeface="Open Sans" panose="020B0606030504020204" pitchFamily="34" charset="0"/>
            <a:cs typeface="Poppins" panose="00000500000000000000" pitchFamily="2" charset="0"/>
          </a:endParaRPr>
        </a:p>
      </dsp:txBody>
      <dsp:txXfrm>
        <a:off x="2271973" y="1260179"/>
        <a:ext cx="8727487" cy="2063547"/>
      </dsp:txXfrm>
    </dsp:sp>
    <dsp:sp modelId="{07FAE775-007B-42A9-A8B5-9317A7555234}">
      <dsp:nvSpPr>
        <dsp:cNvPr id="0" name=""/>
        <dsp:cNvSpPr/>
      </dsp:nvSpPr>
      <dsp:spPr>
        <a:xfrm>
          <a:off x="2098663" y="953375"/>
          <a:ext cx="91440" cy="3665134"/>
        </a:xfrm>
        <a:custGeom>
          <a:avLst/>
          <a:gdLst/>
          <a:ahLst/>
          <a:cxnLst/>
          <a:rect l="0" t="0" r="0" b="0"/>
          <a:pathLst>
            <a:path>
              <a:moveTo>
                <a:pt x="45720" y="0"/>
              </a:moveTo>
              <a:lnTo>
                <a:pt x="45720" y="3665134"/>
              </a:lnTo>
              <a:lnTo>
                <a:pt x="109110" y="3665134"/>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AAC5C5-367C-4401-84CC-719A1B84054D}">
      <dsp:nvSpPr>
        <dsp:cNvPr id="0" name=""/>
        <dsp:cNvSpPr/>
      </dsp:nvSpPr>
      <dsp:spPr>
        <a:xfrm>
          <a:off x="2207773" y="3648757"/>
          <a:ext cx="8818661" cy="1939504"/>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Poppins" panose="00000500000000000000" pitchFamily="2" charset="0"/>
              <a:ea typeface="Open Sans" panose="020B0606030504020204" pitchFamily="34" charset="0"/>
              <a:cs typeface="Poppins" panose="00000500000000000000" pitchFamily="2" charset="0"/>
            </a:rPr>
            <a:t>Goal: </a:t>
          </a:r>
          <a:r>
            <a:rPr lang="en-US" sz="1800" b="0" kern="1200" dirty="0">
              <a:latin typeface="Poppins" panose="00000500000000000000" pitchFamily="2" charset="0"/>
              <a:ea typeface="Open Sans" panose="020B0606030504020204" pitchFamily="34" charset="0"/>
              <a:cs typeface="Poppins" panose="00000500000000000000" pitchFamily="2" charset="0"/>
            </a:rPr>
            <a:t>Prince George’s County, as recommended in both its Climate Action Plan (CAP) and Climate Action Implementation Strategy Plan (CAISP), aims to create Resilience Hubs to support everyday community needs and assistance during times of disruption and periods of recovery. </a:t>
          </a:r>
          <a:endParaRPr lang="en-US" sz="1800" kern="1200" dirty="0">
            <a:latin typeface="Poppins" panose="00000500000000000000" pitchFamily="2" charset="0"/>
            <a:ea typeface="Open Sans" panose="020B0606030504020204" pitchFamily="34" charset="0"/>
            <a:cs typeface="Poppins" panose="00000500000000000000" pitchFamily="2" charset="0"/>
          </a:endParaRPr>
        </a:p>
      </dsp:txBody>
      <dsp:txXfrm>
        <a:off x="2264579" y="3705563"/>
        <a:ext cx="8705049" cy="1825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FFF7F-5763-4624-BAB6-B3AFCE8CC7B7}">
      <dsp:nvSpPr>
        <dsp:cNvPr id="0" name=""/>
        <dsp:cNvSpPr/>
      </dsp:nvSpPr>
      <dsp:spPr>
        <a:xfrm>
          <a:off x="0" y="1885024"/>
          <a:ext cx="11369842" cy="251749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C2088A-E70A-49E3-A42D-5D06D3021B22}">
      <dsp:nvSpPr>
        <dsp:cNvPr id="0" name=""/>
        <dsp:cNvSpPr/>
      </dsp:nvSpPr>
      <dsp:spPr>
        <a:xfrm>
          <a:off x="449226" y="0"/>
          <a:ext cx="1575070"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rtl="0">
            <a:lnSpc>
              <a:spcPct val="90000"/>
            </a:lnSpc>
            <a:spcBef>
              <a:spcPct val="0"/>
            </a:spcBef>
            <a:spcAft>
              <a:spcPct val="35000"/>
            </a:spcAft>
            <a:buNone/>
          </a:pPr>
          <a:r>
            <a:rPr lang="en-US" sz="2200" kern="1200">
              <a:solidFill>
                <a:schemeClr val="accent4"/>
              </a:solidFill>
              <a:latin typeface="Calibri"/>
              <a:ea typeface="Calibri"/>
              <a:cs typeface="Calibri"/>
            </a:rPr>
            <a:t>Climate </a:t>
          </a:r>
          <a:r>
            <a:rPr lang="en-US" sz="2200" kern="1200" dirty="0">
              <a:solidFill>
                <a:schemeClr val="accent4"/>
              </a:solidFill>
              <a:latin typeface="Calibri"/>
              <a:ea typeface="Calibri"/>
              <a:cs typeface="Calibri"/>
            </a:rPr>
            <a:t>Action Plan</a:t>
          </a:r>
        </a:p>
      </dsp:txBody>
      <dsp:txXfrm>
        <a:off x="449226" y="0"/>
        <a:ext cx="1575070" cy="2517494"/>
      </dsp:txXfrm>
    </dsp:sp>
    <dsp:sp modelId="{CE2B5F96-C530-46B7-95B4-51BE440FBA29}">
      <dsp:nvSpPr>
        <dsp:cNvPr id="0" name=""/>
        <dsp:cNvSpPr/>
      </dsp:nvSpPr>
      <dsp:spPr>
        <a:xfrm>
          <a:off x="922074"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DAF442-4452-4419-8132-F364B634C7E8}">
      <dsp:nvSpPr>
        <dsp:cNvPr id="0" name=""/>
        <dsp:cNvSpPr/>
      </dsp:nvSpPr>
      <dsp:spPr>
        <a:xfrm>
          <a:off x="2591566" y="3776241"/>
          <a:ext cx="2463280"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rtl="0">
            <a:lnSpc>
              <a:spcPct val="90000"/>
            </a:lnSpc>
            <a:spcBef>
              <a:spcPct val="0"/>
            </a:spcBef>
            <a:spcAft>
              <a:spcPct val="35000"/>
            </a:spcAft>
            <a:buNone/>
          </a:pPr>
          <a:r>
            <a:rPr lang="en-US" sz="2200" kern="1200" dirty="0">
              <a:solidFill>
                <a:schemeClr val="accent4"/>
              </a:solidFill>
              <a:latin typeface="Calibri"/>
              <a:ea typeface="Calibri"/>
              <a:cs typeface="Calibri"/>
            </a:rPr>
            <a:t>Climate Action Implementation Strategy Plan (CAISP) Resilience Hubs (Adaptation Implementation Strategy 8)</a:t>
          </a:r>
        </a:p>
      </dsp:txBody>
      <dsp:txXfrm>
        <a:off x="2591566" y="3776241"/>
        <a:ext cx="2463280" cy="2517494"/>
      </dsp:txXfrm>
    </dsp:sp>
    <dsp:sp modelId="{B77EE8DD-E2CF-4716-B8F1-AFFD47D694E8}">
      <dsp:nvSpPr>
        <dsp:cNvPr id="0" name=""/>
        <dsp:cNvSpPr/>
      </dsp:nvSpPr>
      <dsp:spPr>
        <a:xfrm>
          <a:off x="3508519"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B78BC-51D6-48AA-A326-5506A4714AB5}">
      <dsp:nvSpPr>
        <dsp:cNvPr id="0" name=""/>
        <dsp:cNvSpPr/>
      </dsp:nvSpPr>
      <dsp:spPr>
        <a:xfrm>
          <a:off x="5410507" y="0"/>
          <a:ext cx="1998287"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rtl="0">
            <a:lnSpc>
              <a:spcPct val="90000"/>
            </a:lnSpc>
            <a:spcBef>
              <a:spcPct val="0"/>
            </a:spcBef>
            <a:spcAft>
              <a:spcPct val="35000"/>
            </a:spcAft>
            <a:buNone/>
          </a:pPr>
          <a:r>
            <a:rPr lang="en-US" sz="2200" kern="1200" dirty="0">
              <a:solidFill>
                <a:schemeClr val="accent4"/>
              </a:solidFill>
              <a:latin typeface="Calibri"/>
              <a:ea typeface="Calibri"/>
              <a:cs typeface="Calibri"/>
            </a:rPr>
            <a:t>Three County Resilience Hubs and Resilience Hub Framework</a:t>
          </a:r>
        </a:p>
      </dsp:txBody>
      <dsp:txXfrm>
        <a:off x="5410507" y="0"/>
        <a:ext cx="1998287" cy="2517494"/>
      </dsp:txXfrm>
    </dsp:sp>
    <dsp:sp modelId="{771E44B6-3765-4E38-BB5B-F5F7B65AB8FC}">
      <dsp:nvSpPr>
        <dsp:cNvPr id="0" name=""/>
        <dsp:cNvSpPr/>
      </dsp:nvSpPr>
      <dsp:spPr>
        <a:xfrm>
          <a:off x="6094964"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40C878-259C-431C-BEA1-91D5151F9411}">
      <dsp:nvSpPr>
        <dsp:cNvPr id="0" name=""/>
        <dsp:cNvSpPr/>
      </dsp:nvSpPr>
      <dsp:spPr>
        <a:xfrm>
          <a:off x="7764455" y="3776241"/>
          <a:ext cx="2463280"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rtl="0">
            <a:lnSpc>
              <a:spcPct val="90000"/>
            </a:lnSpc>
            <a:spcBef>
              <a:spcPct val="0"/>
            </a:spcBef>
            <a:spcAft>
              <a:spcPct val="35000"/>
            </a:spcAft>
            <a:buNone/>
          </a:pPr>
          <a:r>
            <a:rPr lang="en-US" sz="2200" kern="1200" dirty="0">
              <a:solidFill>
                <a:schemeClr val="accent4"/>
              </a:solidFill>
              <a:latin typeface="Calibri"/>
              <a:ea typeface="Calibri"/>
              <a:cs typeface="Calibri"/>
            </a:rPr>
            <a:t>Community Resilience Hub Grant Program Supporting Community-based </a:t>
          </a:r>
          <a:r>
            <a:rPr lang="en-US" sz="2200" kern="1200">
              <a:solidFill>
                <a:schemeClr val="accent4"/>
              </a:solidFill>
              <a:latin typeface="Calibri"/>
              <a:ea typeface="Calibri"/>
              <a:cs typeface="Calibri"/>
            </a:rPr>
            <a:t>Climate Resilience</a:t>
          </a:r>
          <a:endParaRPr lang="en-US" sz="2200" kern="1200" dirty="0">
            <a:solidFill>
              <a:schemeClr val="accent4"/>
            </a:solidFill>
            <a:latin typeface="Calibri"/>
            <a:ea typeface="Calibri"/>
            <a:cs typeface="Calibri"/>
          </a:endParaRPr>
        </a:p>
      </dsp:txBody>
      <dsp:txXfrm>
        <a:off x="7764455" y="3776241"/>
        <a:ext cx="2463280" cy="2517494"/>
      </dsp:txXfrm>
    </dsp:sp>
    <dsp:sp modelId="{228D3B0C-04A9-4480-BA5A-A5B19915DF32}">
      <dsp:nvSpPr>
        <dsp:cNvPr id="0" name=""/>
        <dsp:cNvSpPr/>
      </dsp:nvSpPr>
      <dsp:spPr>
        <a:xfrm>
          <a:off x="8681409" y="2832181"/>
          <a:ext cx="629373" cy="629373"/>
        </a:xfrm>
        <a:prstGeom prst="ellipse">
          <a:avLst/>
        </a:prstGeom>
        <a:solidFill>
          <a:schemeClr val="accent4"/>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5414A-7912-44B8-8A62-F990E1F0707F}">
      <dsp:nvSpPr>
        <dsp:cNvPr id="0" name=""/>
        <dsp:cNvSpPr/>
      </dsp:nvSpPr>
      <dsp:spPr>
        <a:xfrm>
          <a:off x="8" y="12"/>
          <a:ext cx="3017515" cy="3017508"/>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Services and Programs</a:t>
          </a:r>
        </a:p>
      </dsp:txBody>
      <dsp:txXfrm>
        <a:off x="441913" y="441916"/>
        <a:ext cx="2133705" cy="2133700"/>
      </dsp:txXfrm>
    </dsp:sp>
    <dsp:sp modelId="{AFE76EFA-86FF-4726-9BC2-91AFB8B20864}">
      <dsp:nvSpPr>
        <dsp:cNvPr id="0" name=""/>
        <dsp:cNvSpPr/>
      </dsp:nvSpPr>
      <dsp:spPr>
        <a:xfrm>
          <a:off x="2213946" y="1294011"/>
          <a:ext cx="3017515" cy="3017508"/>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Communication Equipment</a:t>
          </a:r>
        </a:p>
      </dsp:txBody>
      <dsp:txXfrm>
        <a:off x="2655851" y="1735915"/>
        <a:ext cx="2133705" cy="2133700"/>
      </dsp:txXfrm>
    </dsp:sp>
    <dsp:sp modelId="{16C9681F-9BA5-4060-A997-FC4ECDBB3A13}">
      <dsp:nvSpPr>
        <dsp:cNvPr id="0" name=""/>
        <dsp:cNvSpPr/>
      </dsp:nvSpPr>
      <dsp:spPr>
        <a:xfrm>
          <a:off x="8785068" y="3349"/>
          <a:ext cx="3017515" cy="3017508"/>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Buildings and Landscaping</a:t>
          </a:r>
        </a:p>
      </dsp:txBody>
      <dsp:txXfrm>
        <a:off x="9226973" y="445253"/>
        <a:ext cx="2133705" cy="2133700"/>
      </dsp:txXfrm>
    </dsp:sp>
    <dsp:sp modelId="{375A39BE-76FB-4E5B-9477-53F5403A4D42}">
      <dsp:nvSpPr>
        <dsp:cNvPr id="0" name=""/>
        <dsp:cNvSpPr/>
      </dsp:nvSpPr>
      <dsp:spPr>
        <a:xfrm>
          <a:off x="4419792" y="0"/>
          <a:ext cx="3017515" cy="3017508"/>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Power Systems</a:t>
          </a:r>
        </a:p>
      </dsp:txBody>
      <dsp:txXfrm>
        <a:off x="4861697" y="441904"/>
        <a:ext cx="2133705" cy="2133700"/>
      </dsp:txXfrm>
    </dsp:sp>
    <dsp:sp modelId="{9E1BD5AF-C234-44F3-B097-AE8DEF440722}">
      <dsp:nvSpPr>
        <dsp:cNvPr id="0" name=""/>
        <dsp:cNvSpPr/>
      </dsp:nvSpPr>
      <dsp:spPr>
        <a:xfrm>
          <a:off x="6645032" y="1293998"/>
          <a:ext cx="3017515" cy="3017508"/>
        </a:xfrm>
        <a:prstGeom prst="ellipse">
          <a:avLst/>
        </a:prstGeom>
        <a:solidFill>
          <a:schemeClr val="accent6">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oppins Bold" panose="00000800000000000000" pitchFamily="2" charset="0"/>
              <a:cs typeface="Poppins Bold" panose="00000800000000000000" pitchFamily="2" charset="0"/>
            </a:rPr>
            <a:t>Operations</a:t>
          </a:r>
        </a:p>
      </dsp:txBody>
      <dsp:txXfrm>
        <a:off x="7086937" y="1735902"/>
        <a:ext cx="2133705" cy="21337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FFF7F-5763-4624-BAB6-B3AFCE8CC7B7}">
      <dsp:nvSpPr>
        <dsp:cNvPr id="0" name=""/>
        <dsp:cNvSpPr/>
      </dsp:nvSpPr>
      <dsp:spPr>
        <a:xfrm>
          <a:off x="0" y="1885024"/>
          <a:ext cx="11369842" cy="251749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C2088A-E70A-49E3-A42D-5D06D3021B22}">
      <dsp:nvSpPr>
        <dsp:cNvPr id="0" name=""/>
        <dsp:cNvSpPr/>
      </dsp:nvSpPr>
      <dsp:spPr>
        <a:xfrm>
          <a:off x="358970" y="0"/>
          <a:ext cx="1257181"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rtl="0">
            <a:lnSpc>
              <a:spcPct val="90000"/>
            </a:lnSpc>
            <a:spcBef>
              <a:spcPct val="0"/>
            </a:spcBef>
            <a:spcAft>
              <a:spcPct val="35000"/>
            </a:spcAft>
            <a:buNone/>
          </a:pPr>
          <a:r>
            <a:rPr lang="en-US" sz="2000" kern="1200">
              <a:solidFill>
                <a:schemeClr val="accent4"/>
              </a:solidFill>
              <a:latin typeface="Calibri"/>
              <a:ea typeface="Calibri"/>
              <a:cs typeface="Calibri"/>
            </a:rPr>
            <a:t>Climate </a:t>
          </a:r>
          <a:r>
            <a:rPr lang="en-US" sz="2000" kern="1200" dirty="0">
              <a:solidFill>
                <a:schemeClr val="accent4"/>
              </a:solidFill>
              <a:latin typeface="Calibri"/>
              <a:ea typeface="Calibri"/>
              <a:cs typeface="Calibri"/>
            </a:rPr>
            <a:t>Action Plan</a:t>
          </a:r>
        </a:p>
      </dsp:txBody>
      <dsp:txXfrm>
        <a:off x="358970" y="0"/>
        <a:ext cx="1257181" cy="2517494"/>
      </dsp:txXfrm>
    </dsp:sp>
    <dsp:sp modelId="{CE2B5F96-C530-46B7-95B4-51BE440FBA29}">
      <dsp:nvSpPr>
        <dsp:cNvPr id="0" name=""/>
        <dsp:cNvSpPr/>
      </dsp:nvSpPr>
      <dsp:spPr>
        <a:xfrm>
          <a:off x="672873"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DAF442-4452-4419-8132-F364B634C7E8}">
      <dsp:nvSpPr>
        <dsp:cNvPr id="0" name=""/>
        <dsp:cNvSpPr/>
      </dsp:nvSpPr>
      <dsp:spPr>
        <a:xfrm>
          <a:off x="2068930" y="3776241"/>
          <a:ext cx="1966127"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US" sz="2000" kern="1200" dirty="0">
              <a:solidFill>
                <a:schemeClr val="accent4"/>
              </a:solidFill>
              <a:latin typeface="Calibri"/>
              <a:ea typeface="Calibri"/>
              <a:cs typeface="Calibri"/>
            </a:rPr>
            <a:t>Climate Action Implementation Strategy Plan (CAISP) Resilience Hubs (Adaptation Implementation Strategy 8)</a:t>
          </a:r>
        </a:p>
      </dsp:txBody>
      <dsp:txXfrm>
        <a:off x="2068930" y="3776241"/>
        <a:ext cx="1966127" cy="2517494"/>
      </dsp:txXfrm>
    </dsp:sp>
    <dsp:sp modelId="{B77EE8DD-E2CF-4716-B8F1-AFFD47D694E8}">
      <dsp:nvSpPr>
        <dsp:cNvPr id="0" name=""/>
        <dsp:cNvSpPr/>
      </dsp:nvSpPr>
      <dsp:spPr>
        <a:xfrm>
          <a:off x="2737308"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B78BC-51D6-48AA-A326-5506A4714AB5}">
      <dsp:nvSpPr>
        <dsp:cNvPr id="0" name=""/>
        <dsp:cNvSpPr/>
      </dsp:nvSpPr>
      <dsp:spPr>
        <a:xfrm>
          <a:off x="4318938" y="0"/>
          <a:ext cx="1594981"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rtl="0">
            <a:lnSpc>
              <a:spcPct val="90000"/>
            </a:lnSpc>
            <a:spcBef>
              <a:spcPct val="0"/>
            </a:spcBef>
            <a:spcAft>
              <a:spcPct val="35000"/>
            </a:spcAft>
            <a:buNone/>
          </a:pPr>
          <a:r>
            <a:rPr lang="en-US" sz="2000" kern="1200" dirty="0">
              <a:solidFill>
                <a:schemeClr val="accent4"/>
              </a:solidFill>
              <a:latin typeface="Calibri"/>
              <a:ea typeface="Calibri"/>
              <a:cs typeface="Calibri"/>
            </a:rPr>
            <a:t>Three County Resilience Hubs and Resilience Hub Framework</a:t>
          </a:r>
        </a:p>
      </dsp:txBody>
      <dsp:txXfrm>
        <a:off x="4318938" y="0"/>
        <a:ext cx="1594981" cy="2517494"/>
      </dsp:txXfrm>
    </dsp:sp>
    <dsp:sp modelId="{771E44B6-3765-4E38-BB5B-F5F7B65AB8FC}">
      <dsp:nvSpPr>
        <dsp:cNvPr id="0" name=""/>
        <dsp:cNvSpPr/>
      </dsp:nvSpPr>
      <dsp:spPr>
        <a:xfrm>
          <a:off x="4801742" y="2832181"/>
          <a:ext cx="629373" cy="629373"/>
        </a:xfrm>
        <a:prstGeom prst="ellips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40C878-259C-431C-BEA1-91D5151F9411}">
      <dsp:nvSpPr>
        <dsp:cNvPr id="0" name=""/>
        <dsp:cNvSpPr/>
      </dsp:nvSpPr>
      <dsp:spPr>
        <a:xfrm>
          <a:off x="6197799" y="3776241"/>
          <a:ext cx="1966127"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US" sz="2000" kern="1200" dirty="0">
              <a:solidFill>
                <a:schemeClr val="accent4"/>
              </a:solidFill>
              <a:latin typeface="Calibri"/>
              <a:ea typeface="Calibri"/>
              <a:cs typeface="Calibri"/>
            </a:rPr>
            <a:t>Community Resilience Hub Grant Program Supporting Community-based Climate Resilience</a:t>
          </a:r>
        </a:p>
      </dsp:txBody>
      <dsp:txXfrm>
        <a:off x="6197799" y="3776241"/>
        <a:ext cx="1966127" cy="2517494"/>
      </dsp:txXfrm>
    </dsp:sp>
    <dsp:sp modelId="{228D3B0C-04A9-4480-BA5A-A5B19915DF32}">
      <dsp:nvSpPr>
        <dsp:cNvPr id="0" name=""/>
        <dsp:cNvSpPr/>
      </dsp:nvSpPr>
      <dsp:spPr>
        <a:xfrm>
          <a:off x="6866176" y="2832181"/>
          <a:ext cx="629373" cy="629373"/>
        </a:xfrm>
        <a:prstGeom prst="ellipse">
          <a:avLst/>
        </a:prstGeom>
        <a:solidFill>
          <a:schemeClr val="accent4"/>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BC4E9-6E26-4232-B514-284CFE52D3CD}">
      <dsp:nvSpPr>
        <dsp:cNvPr id="0" name=""/>
        <dsp:cNvSpPr/>
      </dsp:nvSpPr>
      <dsp:spPr>
        <a:xfrm>
          <a:off x="8262233" y="0"/>
          <a:ext cx="1966127" cy="2517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b="1" kern="1200" dirty="0">
              <a:solidFill>
                <a:schemeClr val="accent1"/>
              </a:solidFill>
              <a:latin typeface="Calibri"/>
              <a:ea typeface="Calibri"/>
              <a:cs typeface="Calibri"/>
            </a:rPr>
            <a:t>Resilience Hub Support and </a:t>
          </a:r>
          <a:r>
            <a:rPr lang="en-US" sz="1800" b="1" kern="1200" dirty="0">
              <a:solidFill>
                <a:schemeClr val="accent1"/>
              </a:solidFill>
              <a:latin typeface="Calibri" panose="020F0502020204030204" pitchFamily="34" charset="0"/>
              <a:ea typeface="Calibri" panose="020F0502020204030204" pitchFamily="34" charset="0"/>
              <a:cs typeface="Calibri" panose="020F0502020204030204" pitchFamily="34" charset="0"/>
            </a:rPr>
            <a:t>Peer to Peer Countywide Resilience Hub Network </a:t>
          </a:r>
          <a:r>
            <a:rPr lang="en-US" sz="1800" b="1" kern="1200" dirty="0">
              <a:solidFill>
                <a:schemeClr val="accent1"/>
              </a:solidFill>
              <a:latin typeface="Calibri"/>
              <a:ea typeface="Calibri"/>
              <a:cs typeface="Calibri"/>
            </a:rPr>
            <a:t>via Technical Assistance Provider </a:t>
          </a:r>
        </a:p>
      </dsp:txBody>
      <dsp:txXfrm>
        <a:off x="8262233" y="0"/>
        <a:ext cx="1966127" cy="2517494"/>
      </dsp:txXfrm>
    </dsp:sp>
    <dsp:sp modelId="{841C69D9-509C-414C-BBB1-5B00705F13CE}">
      <dsp:nvSpPr>
        <dsp:cNvPr id="0" name=""/>
        <dsp:cNvSpPr/>
      </dsp:nvSpPr>
      <dsp:spPr>
        <a:xfrm>
          <a:off x="8930610" y="2832181"/>
          <a:ext cx="629373" cy="62937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918F4-F8EF-446A-BF24-C7E9715180CF}">
      <dsp:nvSpPr>
        <dsp:cNvPr id="0" name=""/>
        <dsp:cNvSpPr/>
      </dsp:nvSpPr>
      <dsp:spPr>
        <a:xfrm rot="10800000">
          <a:off x="2757564" y="1764"/>
          <a:ext cx="10039744" cy="983117"/>
        </a:xfrm>
        <a:prstGeom prst="homePlat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369" tIns="60960" rIns="113792" bIns="60960" numCol="1" spcCol="1270" anchor="t" anchorCtr="0">
          <a:noAutofit/>
        </a:bodyPr>
        <a:lstStyle/>
        <a:p>
          <a:pPr marL="0" lvl="0" indent="0" algn="l" defTabSz="711200">
            <a:lnSpc>
              <a:spcPct val="90000"/>
            </a:lnSpc>
            <a:spcBef>
              <a:spcPct val="0"/>
            </a:spcBef>
            <a:spcAft>
              <a:spcPct val="35000"/>
            </a:spcAft>
            <a:buNone/>
          </a:pPr>
          <a:r>
            <a:rPr lang="en-US" sz="1600" b="1" kern="1200" dirty="0">
              <a:latin typeface="Poppins" panose="00000500000000000000" pitchFamily="2" charset="0"/>
              <a:ea typeface="Open Sans" panose="020B0606030504020204" pitchFamily="34" charset="0"/>
              <a:cs typeface="Poppins" panose="00000500000000000000" pitchFamily="2" charset="0"/>
            </a:rPr>
            <a:t>Funding Available: </a:t>
          </a:r>
        </a:p>
        <a:p>
          <a:pPr marL="171450" lvl="1" indent="-171450" algn="l" defTabSz="711200">
            <a:lnSpc>
              <a:spcPct val="90000"/>
            </a:lnSpc>
            <a:spcBef>
              <a:spcPct val="0"/>
            </a:spcBef>
            <a:spcAft>
              <a:spcPct val="15000"/>
            </a:spcAft>
            <a:buChar char="•"/>
          </a:pPr>
          <a:r>
            <a:rPr lang="en-US" sz="1600" kern="1200" dirty="0">
              <a:latin typeface="Poppins" panose="00000500000000000000" pitchFamily="2" charset="0"/>
              <a:ea typeface="Open Sans" panose="020B0606030504020204" pitchFamily="34" charset="0"/>
              <a:cs typeface="Poppins" panose="00000500000000000000" pitchFamily="2" charset="0"/>
            </a:rPr>
            <a:t>~$150,00 for FY27 (We anticipate one awardee, though we will consider dividing work across multiple awardees. </a:t>
          </a:r>
        </a:p>
      </dsp:txBody>
      <dsp:txXfrm rot="10800000">
        <a:off x="3003343" y="1764"/>
        <a:ext cx="9793965" cy="983117"/>
      </dsp:txXfrm>
    </dsp:sp>
    <dsp:sp modelId="{E1867DEB-E3E5-4ECF-826F-426A9D40D35E}">
      <dsp:nvSpPr>
        <dsp:cNvPr id="0" name=""/>
        <dsp:cNvSpPr/>
      </dsp:nvSpPr>
      <dsp:spPr>
        <a:xfrm>
          <a:off x="2311596" y="58901"/>
          <a:ext cx="868844" cy="868844"/>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F2957A-9302-4D42-8361-47263307C238}">
      <dsp:nvSpPr>
        <dsp:cNvPr id="0" name=""/>
        <dsp:cNvSpPr/>
      </dsp:nvSpPr>
      <dsp:spPr>
        <a:xfrm rot="10800000">
          <a:off x="2726272" y="1378335"/>
          <a:ext cx="10039744" cy="582883"/>
        </a:xfrm>
        <a:prstGeom prst="homePlat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369" tIns="60960" rIns="113792" bIns="6096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Poppins" panose="00000500000000000000" pitchFamily="2" charset="0"/>
              <a:ea typeface="Open Sans" panose="020B0606030504020204" pitchFamily="34" charset="0"/>
              <a:cs typeface="Poppins" panose="00000500000000000000" pitchFamily="2" charset="0"/>
            </a:rPr>
            <a:t>Deadline: </a:t>
          </a:r>
          <a:r>
            <a:rPr lang="en-US" sz="1600" b="0" kern="1200" dirty="0">
              <a:latin typeface="Poppins" panose="00000500000000000000" pitchFamily="2" charset="0"/>
              <a:ea typeface="Open Sans" panose="020B0606030504020204" pitchFamily="34" charset="0"/>
              <a:cs typeface="Poppins" panose="00000500000000000000" pitchFamily="2" charset="0"/>
            </a:rPr>
            <a:t>Thursday, October 1</a:t>
          </a:r>
          <a:r>
            <a:rPr lang="en-US" sz="1600" b="0" kern="1200" baseline="30000" dirty="0">
              <a:latin typeface="Poppins" panose="00000500000000000000" pitchFamily="2" charset="0"/>
              <a:ea typeface="Open Sans" panose="020B0606030504020204" pitchFamily="34" charset="0"/>
              <a:cs typeface="Poppins" panose="00000500000000000000" pitchFamily="2" charset="0"/>
            </a:rPr>
            <a:t>st</a:t>
          </a:r>
          <a:r>
            <a:rPr lang="en-US" sz="1600" b="0" kern="1200" dirty="0">
              <a:latin typeface="Poppins" panose="00000500000000000000" pitchFamily="2" charset="0"/>
              <a:ea typeface="Open Sans" panose="020B0606030504020204" pitchFamily="34" charset="0"/>
              <a:cs typeface="Poppins" panose="00000500000000000000" pitchFamily="2" charset="0"/>
            </a:rPr>
            <a:t> at 4pm</a:t>
          </a:r>
        </a:p>
      </dsp:txBody>
      <dsp:txXfrm rot="10800000">
        <a:off x="2871993" y="1378335"/>
        <a:ext cx="9894023" cy="582883"/>
      </dsp:txXfrm>
    </dsp:sp>
    <dsp:sp modelId="{36B20BA1-B642-4868-A727-AECB2322EB3B}">
      <dsp:nvSpPr>
        <dsp:cNvPr id="0" name=""/>
        <dsp:cNvSpPr/>
      </dsp:nvSpPr>
      <dsp:spPr>
        <a:xfrm>
          <a:off x="2331343" y="1266757"/>
          <a:ext cx="789856" cy="806039"/>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15677E-F5C0-4292-A56E-2C66D7F4174B}">
      <dsp:nvSpPr>
        <dsp:cNvPr id="0" name=""/>
        <dsp:cNvSpPr/>
      </dsp:nvSpPr>
      <dsp:spPr>
        <a:xfrm rot="10800000">
          <a:off x="2730317" y="2354671"/>
          <a:ext cx="10039744" cy="1920242"/>
        </a:xfrm>
        <a:prstGeom prst="homePlat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369" tIns="60960" rIns="113792" bIns="6096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Poppins" panose="00000500000000000000" pitchFamily="2" charset="0"/>
              <a:ea typeface="Open Sans" panose="020B0606030504020204" pitchFamily="34" charset="0"/>
              <a:cs typeface="Poppins" panose="00000500000000000000" pitchFamily="2" charset="0"/>
            </a:rPr>
            <a:t>Eligible Applicants: </a:t>
          </a:r>
          <a:r>
            <a:rPr lang="en-US" sz="1600" b="0" kern="1200" dirty="0">
              <a:latin typeface="Poppins" panose="00000500000000000000" pitchFamily="2" charset="0"/>
              <a:ea typeface="Open Sans" panose="020B0606030504020204" pitchFamily="34" charset="0"/>
              <a:cs typeface="Poppins" panose="00000500000000000000" pitchFamily="2" charset="0"/>
            </a:rPr>
            <a:t>Public and Independent Higher Educational Institutions; Nonprofit Organizations; Watershed Organizations; Community Associations; Faith-based Organizations; Prince George’s County Municipalities; and Climate Resilience and/or Emergency Preparedness Organizations. </a:t>
          </a:r>
          <a:r>
            <a:rPr lang="en-US" sz="1600" i="1" kern="1200" dirty="0">
              <a:latin typeface="Poppins" panose="00000500000000000000" pitchFamily="2" charset="0"/>
              <a:cs typeface="Poppins" panose="00000500000000000000" pitchFamily="2" charset="0"/>
            </a:rPr>
            <a:t>Applicants that are not based in Prince George’s County must have a Prince George’s-based partner, the role of which should be clearly articulated in the proposal and in a Letter of Commitment from that partner.</a:t>
          </a:r>
          <a:endParaRPr lang="en-US" sz="1600" b="0" i="1" kern="1200" dirty="0">
            <a:latin typeface="Poppins" panose="00000500000000000000" pitchFamily="2" charset="0"/>
            <a:ea typeface="Open Sans" panose="020B0606030504020204" pitchFamily="34" charset="0"/>
            <a:cs typeface="Poppins" panose="00000500000000000000" pitchFamily="2" charset="0"/>
          </a:endParaRPr>
        </a:p>
      </dsp:txBody>
      <dsp:txXfrm rot="10800000">
        <a:off x="3210377" y="2354671"/>
        <a:ext cx="9559684" cy="1920242"/>
      </dsp:txXfrm>
    </dsp:sp>
    <dsp:sp modelId="{092EB19D-C838-4F07-87EC-54356DDF0E74}">
      <dsp:nvSpPr>
        <dsp:cNvPr id="0" name=""/>
        <dsp:cNvSpPr/>
      </dsp:nvSpPr>
      <dsp:spPr>
        <a:xfrm>
          <a:off x="2327298" y="2911773"/>
          <a:ext cx="806039" cy="806039"/>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C4E647-0CEB-4489-8259-3EE6616DDFB1}">
      <dsp:nvSpPr>
        <dsp:cNvPr id="0" name=""/>
        <dsp:cNvSpPr/>
      </dsp:nvSpPr>
      <dsp:spPr>
        <a:xfrm rot="10800000">
          <a:off x="2726668" y="4556788"/>
          <a:ext cx="10039744" cy="868277"/>
        </a:xfrm>
        <a:prstGeom prst="homePlat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3369" tIns="60960" rIns="113792"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Poppins" panose="00000500000000000000" pitchFamily="2" charset="0"/>
              <a:ea typeface="Open Sans" panose="020B0606030504020204" pitchFamily="34" charset="0"/>
              <a:cs typeface="Poppins" panose="00000500000000000000" pitchFamily="2" charset="0"/>
            </a:rPr>
            <a:t>Find the Request for Proposals, online application, resources, and more on the program page at: </a:t>
          </a:r>
          <a:r>
            <a:rPr lang="en-US" sz="1600" kern="1200" dirty="0">
              <a:solidFill>
                <a:schemeClr val="bg1"/>
              </a:solidFill>
              <a:latin typeface="Poppins" panose="00000500000000000000" pitchFamily="2" charset="0"/>
              <a:cs typeface="Poppins" panose="00000500000000000000" pitchFamily="2" charset="0"/>
              <a:hlinkClick xmlns:r="http://schemas.openxmlformats.org/officeDocument/2006/relationships" r:id="rId4">
                <a:extLst>
                  <a:ext uri="{A12FA001-AC4F-418D-AE19-62706E023703}">
                    <ahyp:hlinkClr xmlns:ahyp="http://schemas.microsoft.com/office/drawing/2018/hyperlinkcolor" val="tx"/>
                  </a:ext>
                </a:extLst>
              </a:hlinkClick>
            </a:rPr>
            <a:t>https://cbtrust.org/grants/prince-georges-county-climate-resilience-hub-technical-assistance-provider/</a:t>
          </a:r>
          <a:r>
            <a:rPr lang="en-US" sz="1600" kern="1200" dirty="0">
              <a:solidFill>
                <a:schemeClr val="bg1"/>
              </a:solidFill>
              <a:latin typeface="Poppins" panose="00000500000000000000" pitchFamily="2" charset="0"/>
              <a:cs typeface="Poppins" panose="00000500000000000000" pitchFamily="2" charset="0"/>
            </a:rPr>
            <a:t>.</a:t>
          </a:r>
          <a:endParaRPr lang="en-US" sz="1600" kern="1200" dirty="0">
            <a:solidFill>
              <a:schemeClr val="bg1"/>
            </a:solidFill>
            <a:highlight>
              <a:srgbClr val="FFFF00"/>
            </a:highlight>
            <a:latin typeface="Poppins" panose="00000500000000000000" pitchFamily="2" charset="0"/>
            <a:ea typeface="Open Sans" panose="020B0606030504020204" pitchFamily="34" charset="0"/>
            <a:cs typeface="Poppins" panose="00000500000000000000" pitchFamily="2" charset="0"/>
          </a:endParaRPr>
        </a:p>
      </dsp:txBody>
      <dsp:txXfrm rot="10800000">
        <a:off x="2943737" y="4556788"/>
        <a:ext cx="9822675" cy="868277"/>
      </dsp:txXfrm>
    </dsp:sp>
    <dsp:sp modelId="{67138B3D-AB17-472D-A9AC-E5AE2502F79D}">
      <dsp:nvSpPr>
        <dsp:cNvPr id="0" name=""/>
        <dsp:cNvSpPr/>
      </dsp:nvSpPr>
      <dsp:spPr>
        <a:xfrm>
          <a:off x="2330946" y="4595205"/>
          <a:ext cx="791443" cy="791443"/>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ED05F-E3C6-4A9D-BF19-4BA329EE3F64}">
      <dsp:nvSpPr>
        <dsp:cNvPr id="0" name=""/>
        <dsp:cNvSpPr/>
      </dsp:nvSpPr>
      <dsp:spPr>
        <a:xfrm>
          <a:off x="5190" y="648167"/>
          <a:ext cx="2338181" cy="145280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The Trust processes applications after the deadline</a:t>
          </a:r>
        </a:p>
      </dsp:txBody>
      <dsp:txXfrm>
        <a:off x="47741" y="690718"/>
        <a:ext cx="2253079" cy="1367698"/>
      </dsp:txXfrm>
    </dsp:sp>
    <dsp:sp modelId="{F0F57CD7-D55D-476D-A8B0-B56EFB8D593B}">
      <dsp:nvSpPr>
        <dsp:cNvPr id="0" name=""/>
        <dsp:cNvSpPr/>
      </dsp:nvSpPr>
      <dsp:spPr>
        <a:xfrm>
          <a:off x="2355063" y="1360070"/>
          <a:ext cx="24784" cy="289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355063" y="1365869"/>
        <a:ext cx="17349" cy="17395"/>
      </dsp:txXfrm>
    </dsp:sp>
    <dsp:sp modelId="{51BA73D6-6781-4B46-89B9-00333A1F96C3}">
      <dsp:nvSpPr>
        <dsp:cNvPr id="0" name=""/>
        <dsp:cNvSpPr/>
      </dsp:nvSpPr>
      <dsp:spPr>
        <a:xfrm>
          <a:off x="2390135" y="648167"/>
          <a:ext cx="2338181" cy="145280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The Technical Review Committee (TRC) reviews the applications</a:t>
          </a:r>
        </a:p>
      </dsp:txBody>
      <dsp:txXfrm>
        <a:off x="2432686" y="690718"/>
        <a:ext cx="2253079" cy="1367698"/>
      </dsp:txXfrm>
    </dsp:sp>
    <dsp:sp modelId="{F2C4D08B-6111-4FA4-B3D1-8C2CD9809CA8}">
      <dsp:nvSpPr>
        <dsp:cNvPr id="0" name=""/>
        <dsp:cNvSpPr/>
      </dsp:nvSpPr>
      <dsp:spPr>
        <a:xfrm>
          <a:off x="4740008" y="1360070"/>
          <a:ext cx="24784" cy="289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740008" y="1365869"/>
        <a:ext cx="17349" cy="17395"/>
      </dsp:txXfrm>
    </dsp:sp>
    <dsp:sp modelId="{E1CB9F56-0585-4E83-B864-2B9C83989BE7}">
      <dsp:nvSpPr>
        <dsp:cNvPr id="0" name=""/>
        <dsp:cNvSpPr/>
      </dsp:nvSpPr>
      <dsp:spPr>
        <a:xfrm>
          <a:off x="4775080" y="648167"/>
          <a:ext cx="2338181" cy="145280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The TRC’s recommendations are presented to the Trust’s Board of Trustees for approval</a:t>
          </a:r>
        </a:p>
      </dsp:txBody>
      <dsp:txXfrm>
        <a:off x="4817631" y="690718"/>
        <a:ext cx="2253079" cy="1367698"/>
      </dsp:txXfrm>
    </dsp:sp>
    <dsp:sp modelId="{A2CEB454-C29A-4330-BCC3-22C62937E0EA}">
      <dsp:nvSpPr>
        <dsp:cNvPr id="0" name=""/>
        <dsp:cNvSpPr/>
      </dsp:nvSpPr>
      <dsp:spPr>
        <a:xfrm>
          <a:off x="7124953" y="1360070"/>
          <a:ext cx="24784" cy="28993"/>
        </a:xfrm>
        <a:prstGeom prst="rightArrow">
          <a:avLst>
            <a:gd name="adj1" fmla="val 60000"/>
            <a:gd name="adj2" fmla="val 50000"/>
          </a:avLst>
        </a:prstGeom>
        <a:solidFill>
          <a:srgbClr val="CAE2A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124953" y="1365869"/>
        <a:ext cx="17349" cy="17395"/>
      </dsp:txXfrm>
    </dsp:sp>
    <dsp:sp modelId="{9A972ED5-FDCC-40FF-A218-93FAB042254C}">
      <dsp:nvSpPr>
        <dsp:cNvPr id="0" name=""/>
        <dsp:cNvSpPr/>
      </dsp:nvSpPr>
      <dsp:spPr>
        <a:xfrm>
          <a:off x="7160025" y="648167"/>
          <a:ext cx="2338181" cy="1452800"/>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The Trust sends out decision letters by email to the applicant</a:t>
          </a:r>
        </a:p>
      </dsp:txBody>
      <dsp:txXfrm>
        <a:off x="7202576" y="690718"/>
        <a:ext cx="2253079" cy="136769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58788"/>
          </a:xfrm>
          <a:prstGeom prst="rect">
            <a:avLst/>
          </a:prstGeom>
        </p:spPr>
        <p:txBody>
          <a:bodyPr vert="horz" lIns="91429" tIns="45715" rIns="91429" bIns="45715" rtlCol="0"/>
          <a:lstStyle>
            <a:lvl1pPr algn="l">
              <a:defRPr sz="1200"/>
            </a:lvl1pPr>
          </a:lstStyle>
          <a:p>
            <a:endParaRPr lang="en-US"/>
          </a:p>
        </p:txBody>
      </p:sp>
      <p:sp>
        <p:nvSpPr>
          <p:cNvPr id="3" name="Date Placeholder 2"/>
          <p:cNvSpPr>
            <a:spLocks noGrp="1"/>
          </p:cNvSpPr>
          <p:nvPr>
            <p:ph type="dt" idx="1"/>
          </p:nvPr>
        </p:nvSpPr>
        <p:spPr>
          <a:xfrm>
            <a:off x="3884615" y="1"/>
            <a:ext cx="2971800" cy="458788"/>
          </a:xfrm>
          <a:prstGeom prst="rect">
            <a:avLst/>
          </a:prstGeom>
        </p:spPr>
        <p:txBody>
          <a:bodyPr vert="horz" lIns="91429" tIns="45715" rIns="91429" bIns="45715" rtlCol="0"/>
          <a:lstStyle>
            <a:lvl1pPr algn="r">
              <a:defRPr sz="1200"/>
            </a:lvl1pPr>
          </a:lstStyle>
          <a:p>
            <a:fld id="{A90316CF-7856-45BF-8A40-F0FF09AF1A57}"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29" tIns="45715" rIns="91429" bIns="45715"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29" tIns="45715" rIns="91429"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685214"/>
            <a:ext cx="2971800" cy="458787"/>
          </a:xfrm>
          <a:prstGeom prst="rect">
            <a:avLst/>
          </a:prstGeom>
        </p:spPr>
        <p:txBody>
          <a:bodyPr vert="horz" lIns="91429" tIns="45715" rIns="91429"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884615" y="8685214"/>
            <a:ext cx="2971800" cy="458787"/>
          </a:xfrm>
          <a:prstGeom prst="rect">
            <a:avLst/>
          </a:prstGeom>
        </p:spPr>
        <p:txBody>
          <a:bodyPr vert="horz" lIns="91429" tIns="45715" rIns="91429" bIns="45715" rtlCol="0" anchor="b"/>
          <a:lstStyle>
            <a:lvl1pPr algn="r">
              <a:defRPr sz="1200"/>
            </a:lvl1pPr>
          </a:lstStyle>
          <a:p>
            <a:fld id="{FDA25D77-AB8B-49C8-9D42-2D9E5C745634}" type="slidenum">
              <a:rPr lang="en-US" smtClean="0"/>
              <a:t>‹#›</a:t>
            </a:fld>
            <a:endParaRPr lang="en-US"/>
          </a:p>
        </p:txBody>
      </p:sp>
    </p:spTree>
    <p:extLst>
      <p:ext uri="{BB962C8B-B14F-4D97-AF65-F5344CB8AC3E}">
        <p14:creationId xmlns:p14="http://schemas.microsoft.com/office/powerpoint/2010/main" val="560748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1</a:t>
            </a:fld>
            <a:endParaRPr lang="en-US"/>
          </a:p>
        </p:txBody>
      </p:sp>
    </p:spTree>
    <p:extLst>
      <p:ext uri="{BB962C8B-B14F-4D97-AF65-F5344CB8AC3E}">
        <p14:creationId xmlns:p14="http://schemas.microsoft.com/office/powerpoint/2010/main" val="1038550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6851B-D40F-F7E4-3DD4-E0FC371D9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531B0-4EA5-21C3-E6D2-3AB7D76E1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EF052-5F91-6247-8769-43E67712F0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EC78F7-11EC-D404-8EFA-0CC9CD77020E}"/>
              </a:ext>
            </a:extLst>
          </p:cNvPr>
          <p:cNvSpPr>
            <a:spLocks noGrp="1"/>
          </p:cNvSpPr>
          <p:nvPr>
            <p:ph type="sldNum" sz="quarter" idx="5"/>
          </p:nvPr>
        </p:nvSpPr>
        <p:spPr/>
        <p:txBody>
          <a:bodyPr/>
          <a:lstStyle/>
          <a:p>
            <a:fld id="{FDA25D77-AB8B-49C8-9D42-2D9E5C745634}" type="slidenum">
              <a:rPr lang="en-US" smtClean="0"/>
              <a:t>13</a:t>
            </a:fld>
            <a:endParaRPr lang="en-US"/>
          </a:p>
        </p:txBody>
      </p:sp>
    </p:spTree>
    <p:extLst>
      <p:ext uri="{BB962C8B-B14F-4D97-AF65-F5344CB8AC3E}">
        <p14:creationId xmlns:p14="http://schemas.microsoft.com/office/powerpoint/2010/main" val="1853637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94580-BAC2-AE76-4D6E-AA5061D98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21717-8DDD-7284-70F3-E3D31FCE6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7894DF-C93B-F763-9657-E6CFAB0D3D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AA3C6C-90E4-2D1D-844C-57185CCC7F61}"/>
              </a:ext>
            </a:extLst>
          </p:cNvPr>
          <p:cNvSpPr>
            <a:spLocks noGrp="1"/>
          </p:cNvSpPr>
          <p:nvPr>
            <p:ph type="sldNum" sz="quarter" idx="5"/>
          </p:nvPr>
        </p:nvSpPr>
        <p:spPr/>
        <p:txBody>
          <a:bodyPr/>
          <a:lstStyle/>
          <a:p>
            <a:fld id="{FDA25D77-AB8B-49C8-9D42-2D9E5C745634}" type="slidenum">
              <a:rPr lang="en-US" smtClean="0"/>
              <a:t>14</a:t>
            </a:fld>
            <a:endParaRPr lang="en-US"/>
          </a:p>
        </p:txBody>
      </p:sp>
    </p:spTree>
    <p:extLst>
      <p:ext uri="{BB962C8B-B14F-4D97-AF65-F5344CB8AC3E}">
        <p14:creationId xmlns:p14="http://schemas.microsoft.com/office/powerpoint/2010/main" val="1214945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DA25D77-AB8B-49C8-9D42-2D9E5C745634}" type="slidenum">
              <a:rPr lang="en-US" smtClean="0"/>
              <a:t>15</a:t>
            </a:fld>
            <a:endParaRPr lang="en-US"/>
          </a:p>
        </p:txBody>
      </p:sp>
    </p:spTree>
    <p:extLst>
      <p:ext uri="{BB962C8B-B14F-4D97-AF65-F5344CB8AC3E}">
        <p14:creationId xmlns:p14="http://schemas.microsoft.com/office/powerpoint/2010/main" val="1378926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a:p>
            <a:endParaRPr lang="en-US" dirty="0"/>
          </a:p>
          <a:p>
            <a:r>
              <a:rPr lang="en-US" dirty="0"/>
              <a:t>Photo from project - 19776</a:t>
            </a:r>
          </a:p>
        </p:txBody>
      </p:sp>
      <p:sp>
        <p:nvSpPr>
          <p:cNvPr id="4" name="Slide Number Placeholder 3"/>
          <p:cNvSpPr>
            <a:spLocks noGrp="1"/>
          </p:cNvSpPr>
          <p:nvPr>
            <p:ph type="sldNum" sz="quarter" idx="5"/>
          </p:nvPr>
        </p:nvSpPr>
        <p:spPr/>
        <p:txBody>
          <a:bodyPr/>
          <a:lstStyle/>
          <a:p>
            <a:fld id="{FDA25D77-AB8B-49C8-9D42-2D9E5C745634}" type="slidenum">
              <a:rPr lang="en-US" smtClean="0"/>
              <a:t>16</a:t>
            </a:fld>
            <a:endParaRPr lang="en-US"/>
          </a:p>
        </p:txBody>
      </p:sp>
    </p:spTree>
    <p:extLst>
      <p:ext uri="{BB962C8B-B14F-4D97-AF65-F5344CB8AC3E}">
        <p14:creationId xmlns:p14="http://schemas.microsoft.com/office/powerpoint/2010/main" val="3087204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17</a:t>
            </a:fld>
            <a:endParaRPr lang="en-US"/>
          </a:p>
        </p:txBody>
      </p:sp>
    </p:spTree>
    <p:extLst>
      <p:ext uri="{BB962C8B-B14F-4D97-AF65-F5344CB8AC3E}">
        <p14:creationId xmlns:p14="http://schemas.microsoft.com/office/powerpoint/2010/main" val="4105702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DA25D77-AB8B-49C8-9D42-2D9E5C745634}" type="slidenum">
              <a:rPr lang="en-US" smtClean="0"/>
              <a:t>18</a:t>
            </a:fld>
            <a:endParaRPr lang="en-US"/>
          </a:p>
        </p:txBody>
      </p:sp>
    </p:spTree>
    <p:extLst>
      <p:ext uri="{BB962C8B-B14F-4D97-AF65-F5344CB8AC3E}">
        <p14:creationId xmlns:p14="http://schemas.microsoft.com/office/powerpoint/2010/main" val="4270910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19</a:t>
            </a:fld>
            <a:endParaRPr lang="en-US"/>
          </a:p>
        </p:txBody>
      </p:sp>
    </p:spTree>
    <p:extLst>
      <p:ext uri="{BB962C8B-B14F-4D97-AF65-F5344CB8AC3E}">
        <p14:creationId xmlns:p14="http://schemas.microsoft.com/office/powerpoint/2010/main" val="3398793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KS</a:t>
            </a:r>
          </a:p>
          <a:p>
            <a:endParaRPr lang="en-US" dirty="0"/>
          </a:p>
          <a:p>
            <a:endParaRPr lang="en-US" dirty="0"/>
          </a:p>
          <a:p>
            <a:r>
              <a:rPr lang="en-US" dirty="0"/>
              <a:t>DS – add notes </a:t>
            </a:r>
          </a:p>
        </p:txBody>
      </p:sp>
      <p:sp>
        <p:nvSpPr>
          <p:cNvPr id="4" name="Slide Number Placeholder 3"/>
          <p:cNvSpPr>
            <a:spLocks noGrp="1"/>
          </p:cNvSpPr>
          <p:nvPr>
            <p:ph type="sldNum" sz="quarter" idx="5"/>
          </p:nvPr>
        </p:nvSpPr>
        <p:spPr/>
        <p:txBody>
          <a:bodyPr/>
          <a:lstStyle/>
          <a:p>
            <a:fld id="{FDA25D77-AB8B-49C8-9D42-2D9E5C745634}" type="slidenum">
              <a:rPr lang="en-US" smtClean="0"/>
              <a:t>20</a:t>
            </a:fld>
            <a:endParaRPr lang="en-US"/>
          </a:p>
        </p:txBody>
      </p:sp>
    </p:spTree>
    <p:extLst>
      <p:ext uri="{BB962C8B-B14F-4D97-AF65-F5344CB8AC3E}">
        <p14:creationId xmlns:p14="http://schemas.microsoft.com/office/powerpoint/2010/main" val="291386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21</a:t>
            </a:fld>
            <a:endParaRPr lang="en-US"/>
          </a:p>
        </p:txBody>
      </p:sp>
    </p:spTree>
    <p:extLst>
      <p:ext uri="{BB962C8B-B14F-4D97-AF65-F5344CB8AC3E}">
        <p14:creationId xmlns:p14="http://schemas.microsoft.com/office/powerpoint/2010/main" val="3997263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22</a:t>
            </a:fld>
            <a:endParaRPr lang="en-US"/>
          </a:p>
        </p:txBody>
      </p:sp>
    </p:spTree>
    <p:extLst>
      <p:ext uri="{BB962C8B-B14F-4D97-AF65-F5344CB8AC3E}">
        <p14:creationId xmlns:p14="http://schemas.microsoft.com/office/powerpoint/2010/main" val="2093271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2</a:t>
            </a:fld>
            <a:endParaRPr lang="en-US"/>
          </a:p>
        </p:txBody>
      </p:sp>
    </p:spTree>
    <p:extLst>
      <p:ext uri="{BB962C8B-B14F-4D97-AF65-F5344CB8AC3E}">
        <p14:creationId xmlns:p14="http://schemas.microsoft.com/office/powerpoint/2010/main" val="1021200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KS</a:t>
            </a:r>
          </a:p>
        </p:txBody>
      </p:sp>
      <p:sp>
        <p:nvSpPr>
          <p:cNvPr id="4" name="Slide Number Placeholder 3"/>
          <p:cNvSpPr>
            <a:spLocks noGrp="1"/>
          </p:cNvSpPr>
          <p:nvPr>
            <p:ph type="sldNum" sz="quarter" idx="5"/>
          </p:nvPr>
        </p:nvSpPr>
        <p:spPr/>
        <p:txBody>
          <a:bodyPr/>
          <a:lstStyle/>
          <a:p>
            <a:fld id="{FDA25D77-AB8B-49C8-9D42-2D9E5C745634}" type="slidenum">
              <a:rPr lang="en-US" smtClean="0"/>
              <a:t>23</a:t>
            </a:fld>
            <a:endParaRPr lang="en-US"/>
          </a:p>
        </p:txBody>
      </p:sp>
    </p:spTree>
    <p:extLst>
      <p:ext uri="{BB962C8B-B14F-4D97-AF65-F5344CB8AC3E}">
        <p14:creationId xmlns:p14="http://schemas.microsoft.com/office/powerpoint/2010/main" val="106334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311135" rtl="0" eaLnBrk="1" fontAlgn="auto" latinLnBrk="0" hangingPunct="1">
              <a:lnSpc>
                <a:spcPct val="90000"/>
              </a:lnSpc>
              <a:spcBef>
                <a:spcPct val="0"/>
              </a:spcBef>
              <a:spcAft>
                <a:spcPct val="150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Each application is reviewed by a technical external peer review committee, called the Technical Review Committee (TRC), comprised of individuals who are experts in the fields supported by the RFP and represent communities engaged by projects funded by the RFP.</a:t>
            </a:r>
          </a:p>
          <a:p>
            <a:pPr marL="0" marR="0" lvl="1" indent="0" algn="l" defTabSz="311135" rtl="0" eaLnBrk="1" fontAlgn="auto" latinLnBrk="0" hangingPunct="1">
              <a:lnSpc>
                <a:spcPct val="90000"/>
              </a:lnSpc>
              <a:spcBef>
                <a:spcPct val="0"/>
              </a:spcBef>
              <a:spcAft>
                <a:spcPct val="150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1" indent="0" algn="l" defTabSz="311135" rtl="0" eaLnBrk="1" fontAlgn="auto" latinLnBrk="0" hangingPunct="1">
              <a:lnSpc>
                <a:spcPct val="90000"/>
              </a:lnSpc>
              <a:spcBef>
                <a:spcPct val="0"/>
              </a:spcBef>
              <a:spcAft>
                <a:spcPct val="150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TRC ranks and scores all applications based on the criteria listed in the “Evaluation Criteria” section of the RFP and then meets to discuss the application merits. </a:t>
            </a:r>
          </a:p>
          <a:p>
            <a:pPr algn="l"/>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24</a:t>
            </a:fld>
            <a:endParaRPr lang="en-US"/>
          </a:p>
        </p:txBody>
      </p:sp>
    </p:spTree>
    <p:extLst>
      <p:ext uri="{BB962C8B-B14F-4D97-AF65-F5344CB8AC3E}">
        <p14:creationId xmlns:p14="http://schemas.microsoft.com/office/powerpoint/2010/main" val="1833648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DA25D77-AB8B-49C8-9D42-2D9E5C745634}" type="slidenum">
              <a:rPr lang="en-US" smtClean="0"/>
              <a:t>25</a:t>
            </a:fld>
            <a:endParaRPr lang="en-US"/>
          </a:p>
        </p:txBody>
      </p:sp>
    </p:spTree>
    <p:extLst>
      <p:ext uri="{BB962C8B-B14F-4D97-AF65-F5344CB8AC3E}">
        <p14:creationId xmlns:p14="http://schemas.microsoft.com/office/powerpoint/2010/main" val="293131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 – done</a:t>
            </a:r>
          </a:p>
          <a:p>
            <a:r>
              <a:rPr lang="en-US" dirty="0"/>
              <a:t>- if they want to see more projects, they can go to impact of our work</a:t>
            </a:r>
          </a:p>
          <a:p>
            <a:r>
              <a:rPr lang="en-US" dirty="0"/>
              <a:t>- CBT Awarded Projects Map – Impact of our work page – features all of the Trust projects and you can filter by grant program</a:t>
            </a:r>
          </a:p>
        </p:txBody>
      </p:sp>
      <p:sp>
        <p:nvSpPr>
          <p:cNvPr id="4" name="Slide Number Placeholder 3"/>
          <p:cNvSpPr>
            <a:spLocks noGrp="1"/>
          </p:cNvSpPr>
          <p:nvPr>
            <p:ph type="sldNum" sz="quarter" idx="5"/>
          </p:nvPr>
        </p:nvSpPr>
        <p:spPr/>
        <p:txBody>
          <a:bodyPr/>
          <a:lstStyle/>
          <a:p>
            <a:fld id="{FDA25D77-AB8B-49C8-9D42-2D9E5C745634}" type="slidenum">
              <a:rPr lang="en-US" smtClean="0"/>
              <a:t>26</a:t>
            </a:fld>
            <a:endParaRPr lang="en-US"/>
          </a:p>
        </p:txBody>
      </p:sp>
    </p:spTree>
    <p:extLst>
      <p:ext uri="{BB962C8B-B14F-4D97-AF65-F5344CB8AC3E}">
        <p14:creationId xmlns:p14="http://schemas.microsoft.com/office/powerpoint/2010/main" val="2375999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27</a:t>
            </a:fld>
            <a:endParaRPr lang="en-US"/>
          </a:p>
        </p:txBody>
      </p:sp>
    </p:spTree>
    <p:extLst>
      <p:ext uri="{BB962C8B-B14F-4D97-AF65-F5344CB8AC3E}">
        <p14:creationId xmlns:p14="http://schemas.microsoft.com/office/powerpoint/2010/main" val="168850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3</a:t>
            </a:fld>
            <a:endParaRPr lang="en-US"/>
          </a:p>
        </p:txBody>
      </p:sp>
    </p:spTree>
    <p:extLst>
      <p:ext uri="{BB962C8B-B14F-4D97-AF65-F5344CB8AC3E}">
        <p14:creationId xmlns:p14="http://schemas.microsoft.com/office/powerpoint/2010/main" val="2657465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5F2E1-D341-24AE-9E00-8FB10B19A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21700-14E6-F1F4-B6AC-546CEFE99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0DC6FF-49E1-E6A4-D2B0-AE7FEF594872}"/>
              </a:ext>
            </a:extLst>
          </p:cNvPr>
          <p:cNvSpPr>
            <a:spLocks noGrp="1"/>
          </p:cNvSpPr>
          <p:nvPr>
            <p:ph type="body" idx="1"/>
          </p:nvPr>
        </p:nvSpPr>
        <p:spPr/>
        <p:txBody>
          <a:bodyPr/>
          <a:lstStyle/>
          <a:p>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B9C6AB96-0A4C-B5D1-5F37-89781AC655D5}"/>
              </a:ext>
            </a:extLst>
          </p:cNvPr>
          <p:cNvSpPr>
            <a:spLocks noGrp="1"/>
          </p:cNvSpPr>
          <p:nvPr>
            <p:ph type="sldNum" sz="quarter" idx="5"/>
          </p:nvPr>
        </p:nvSpPr>
        <p:spPr/>
        <p:txBody>
          <a:bodyPr/>
          <a:lstStyle/>
          <a:p>
            <a:fld id="{695A06A9-9345-4E1A-AA7B-138F61673FDE}" type="slidenum">
              <a:rPr lang="en-US" smtClean="0"/>
              <a:t>5</a:t>
            </a:fld>
            <a:endParaRPr lang="en-US"/>
          </a:p>
        </p:txBody>
      </p:sp>
    </p:spTree>
    <p:extLst>
      <p:ext uri="{BB962C8B-B14F-4D97-AF65-F5344CB8AC3E}">
        <p14:creationId xmlns:p14="http://schemas.microsoft.com/office/powerpoint/2010/main" val="2043279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7</a:t>
            </a:fld>
            <a:endParaRPr lang="en-US"/>
          </a:p>
        </p:txBody>
      </p:sp>
    </p:spTree>
    <p:extLst>
      <p:ext uri="{BB962C8B-B14F-4D97-AF65-F5344CB8AC3E}">
        <p14:creationId xmlns:p14="http://schemas.microsoft.com/office/powerpoint/2010/main" val="3316143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a:t>
            </a:r>
          </a:p>
        </p:txBody>
      </p:sp>
      <p:sp>
        <p:nvSpPr>
          <p:cNvPr id="4" name="Slide Number Placeholder 3"/>
          <p:cNvSpPr>
            <a:spLocks noGrp="1"/>
          </p:cNvSpPr>
          <p:nvPr>
            <p:ph type="sldNum" sz="quarter" idx="5"/>
          </p:nvPr>
        </p:nvSpPr>
        <p:spPr/>
        <p:txBody>
          <a:bodyPr/>
          <a:lstStyle/>
          <a:p>
            <a:fld id="{FDA25D77-AB8B-49C8-9D42-2D9E5C745634}" type="slidenum">
              <a:rPr lang="en-US" smtClean="0"/>
              <a:t>8</a:t>
            </a:fld>
            <a:endParaRPr lang="en-US"/>
          </a:p>
        </p:txBody>
      </p:sp>
    </p:spTree>
    <p:extLst>
      <p:ext uri="{BB962C8B-B14F-4D97-AF65-F5344CB8AC3E}">
        <p14:creationId xmlns:p14="http://schemas.microsoft.com/office/powerpoint/2010/main" val="454844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74C5-D966-D48F-DCA0-BC7B69ED5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22E49-3656-399B-7CDA-7C684468B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F4586A-EB2D-130E-9D47-E7A58D572258}"/>
              </a:ext>
            </a:extLst>
          </p:cNvPr>
          <p:cNvSpPr>
            <a:spLocks noGrp="1"/>
          </p:cNvSpPr>
          <p:nvPr>
            <p:ph type="body" idx="1"/>
          </p:nvPr>
        </p:nvSpPr>
        <p:spPr/>
        <p:txBody>
          <a:bodyPr/>
          <a:lstStyle/>
          <a:p>
            <a:r>
              <a:rPr lang="en-US" dirty="0"/>
              <a:t>DS</a:t>
            </a:r>
          </a:p>
        </p:txBody>
      </p:sp>
      <p:sp>
        <p:nvSpPr>
          <p:cNvPr id="4" name="Slide Number Placeholder 3">
            <a:extLst>
              <a:ext uri="{FF2B5EF4-FFF2-40B4-BE49-F238E27FC236}">
                <a16:creationId xmlns:a16="http://schemas.microsoft.com/office/drawing/2014/main" id="{5331E8DC-6B16-A26F-9C14-A503DC05AE17}"/>
              </a:ext>
            </a:extLst>
          </p:cNvPr>
          <p:cNvSpPr>
            <a:spLocks noGrp="1"/>
          </p:cNvSpPr>
          <p:nvPr>
            <p:ph type="sldNum" sz="quarter" idx="5"/>
          </p:nvPr>
        </p:nvSpPr>
        <p:spPr/>
        <p:txBody>
          <a:bodyPr/>
          <a:lstStyle/>
          <a:p>
            <a:fld id="{FDA25D77-AB8B-49C8-9D42-2D9E5C745634}" type="slidenum">
              <a:rPr lang="en-US" smtClean="0"/>
              <a:t>9</a:t>
            </a:fld>
            <a:endParaRPr lang="en-US"/>
          </a:p>
        </p:txBody>
      </p:sp>
    </p:spTree>
    <p:extLst>
      <p:ext uri="{BB962C8B-B14F-4D97-AF65-F5344CB8AC3E}">
        <p14:creationId xmlns:p14="http://schemas.microsoft.com/office/powerpoint/2010/main" val="4261858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Visby CF Ligh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DA25D77-AB8B-49C8-9D42-2D9E5C745634}" type="slidenum">
              <a:rPr lang="en-US" smtClean="0"/>
              <a:t>11</a:t>
            </a:fld>
            <a:endParaRPr lang="en-US"/>
          </a:p>
        </p:txBody>
      </p:sp>
    </p:spTree>
    <p:extLst>
      <p:ext uri="{BB962C8B-B14F-4D97-AF65-F5344CB8AC3E}">
        <p14:creationId xmlns:p14="http://schemas.microsoft.com/office/powerpoint/2010/main" val="2349018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5D77-AB8B-49C8-9D42-2D9E5C745634}" type="slidenum">
              <a:rPr lang="en-US" smtClean="0"/>
              <a:t>12</a:t>
            </a:fld>
            <a:endParaRPr lang="en-US"/>
          </a:p>
        </p:txBody>
      </p:sp>
    </p:spTree>
    <p:extLst>
      <p:ext uri="{BB962C8B-B14F-4D97-AF65-F5344CB8AC3E}">
        <p14:creationId xmlns:p14="http://schemas.microsoft.com/office/powerpoint/2010/main" val="289195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2293689"/>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3304932"/>
            <a:ext cx="10058400" cy="2293689"/>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04F6B9-5830-4FD7-99E3-F78D2BE5FBF9}" type="slidenum">
              <a:rPr lang="en-US" smtClean="0"/>
              <a:t>‹#›</a:t>
            </a:fld>
            <a:endParaRPr lang="en-US"/>
          </a:p>
        </p:txBody>
      </p:sp>
      <p:cxnSp>
        <p:nvCxnSpPr>
          <p:cNvPr id="9" name="Straight Connector 8"/>
          <p:cNvCxnSpPr/>
          <p:nvPr/>
        </p:nvCxnSpPr>
        <p:spPr>
          <a:xfrm>
            <a:off x="1207658" y="3147653"/>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7309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2718435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2210882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242869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DD725-D670-F716-1917-4A41DEB188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E6D954-3AA6-B292-713C-AC8283AA26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913A6B-AA24-5B15-58FF-139E52B076A0}"/>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4C7E85E3-1D12-3D6D-6C9E-D222609925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CD7FE-2151-191A-2910-260D0E516E5B}"/>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1744348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57FE6-3AB1-4909-3F73-AE91B86B65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F662BB-022B-CDF7-D442-BB10EFF037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2E83B9-1CF8-E920-75CC-2FA592198512}"/>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69C8E62E-54E4-D01A-DE64-DC838B6703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B1E777-44F8-D122-1F2D-D1DBED32FAE1}"/>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3517488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604A-7375-4B12-E51B-55D7297187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E68668-DA52-52CF-4BF7-4A7E97ECDFD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90D6F1-364E-35BE-7573-1A6DB425E52C}"/>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9BB1343E-CB51-0192-B51D-D50FEC9C0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E9D4AB-E0D4-16C6-6387-08F562FE75DB}"/>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1451285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D6DA9-12F7-B207-4864-6321143F76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DFEE49-1E95-4C8D-9D49-4858B96F8B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A3BDA1-27AA-68C0-0633-73C30C2816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1483CE-29AB-3852-C3C7-FA69C2E03D47}"/>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6" name="Footer Placeholder 5">
            <a:extLst>
              <a:ext uri="{FF2B5EF4-FFF2-40B4-BE49-F238E27FC236}">
                <a16:creationId xmlns:a16="http://schemas.microsoft.com/office/drawing/2014/main" id="{B228D869-D5DB-8C3B-8CA6-FDC664EBA3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D4148A-5362-53BC-2486-18DF1C8D3032}"/>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3767329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1C45F-0885-6449-0F46-F1212B22FA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697205-A505-2704-F662-ECEB312F61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BA7D4-1EB8-01B9-E1E2-A86A4C95A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555AC7-3B57-D9E8-D983-633ED7D942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69B416-8DF2-4290-BCA6-B31F850778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411E47-EEA8-E9E9-5E3B-79CF940F5ABB}"/>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8" name="Footer Placeholder 7">
            <a:extLst>
              <a:ext uri="{FF2B5EF4-FFF2-40B4-BE49-F238E27FC236}">
                <a16:creationId xmlns:a16="http://schemas.microsoft.com/office/drawing/2014/main" id="{EADCF8B7-D499-6430-CD55-4D6BB14F69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1916CE-5F51-DF9A-1BDE-5DCAFA43756D}"/>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3445787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23021-5F13-8FE0-E157-518D5FC20F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883DB9-3905-C4D1-6489-62F5CB7C03C5}"/>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4" name="Footer Placeholder 3">
            <a:extLst>
              <a:ext uri="{FF2B5EF4-FFF2-40B4-BE49-F238E27FC236}">
                <a16:creationId xmlns:a16="http://schemas.microsoft.com/office/drawing/2014/main" id="{E3218538-A0E7-1C67-925F-44A534A9BC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B33393-D64F-68DD-0A91-42A7C1D8C8B3}"/>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2055674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39229A-C378-51FC-76E6-53595D3A0AC9}"/>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3" name="Footer Placeholder 2">
            <a:extLst>
              <a:ext uri="{FF2B5EF4-FFF2-40B4-BE49-F238E27FC236}">
                <a16:creationId xmlns:a16="http://schemas.microsoft.com/office/drawing/2014/main" id="{7179AB29-E997-5DBA-39C5-EBA9826712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56C858-60C8-7A0F-3EA9-22B7F0A1ACC3}"/>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3789268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959041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99EA-C30D-2CE2-38AD-E158DE786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57F44D-A93F-F0D6-8870-8E6E0C08D4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A628F9-5CB5-C2F8-C5D9-17C26BB84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9DCDA7-3DB2-DEA1-25A3-484E9E1D2129}"/>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6" name="Footer Placeholder 5">
            <a:extLst>
              <a:ext uri="{FF2B5EF4-FFF2-40B4-BE49-F238E27FC236}">
                <a16:creationId xmlns:a16="http://schemas.microsoft.com/office/drawing/2014/main" id="{455D8E72-16BA-3905-ABCC-81D23F2A34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A4524-B911-C5C7-9B28-A52C87A4F17F}"/>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654891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9EB8E-717C-0DF5-D8BA-A647E37BB7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E0F805-C2CF-3AF8-E079-4A165B56DB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EE09F8-C03B-77D3-EED4-A4714744A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594BB2-33D5-BF84-F804-B114DAFD5D78}"/>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6" name="Footer Placeholder 5">
            <a:extLst>
              <a:ext uri="{FF2B5EF4-FFF2-40B4-BE49-F238E27FC236}">
                <a16:creationId xmlns:a16="http://schemas.microsoft.com/office/drawing/2014/main" id="{6A73DB9B-03B8-B2AC-6CC4-057470512C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39F493-7D1B-5637-9A74-B93E53398971}"/>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3704430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17077-5188-007C-2E76-197517D8EF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804B4E-A270-9124-51A1-01D048DBD6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577F91-719E-EC3A-D4AC-48A76B50C197}"/>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BB8971BF-A25B-E530-4E39-8565E03B7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7EA4C4-0278-7ED2-5414-1DBB5D6804CC}"/>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2418825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2A22D2-45B6-B168-05EA-176D61207A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49AFAE-584A-1F60-FF1C-F71D3F1637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C17C5-4B0F-373D-9DE3-C6A4F0425345}"/>
              </a:ext>
            </a:extLst>
          </p:cNvPr>
          <p:cNvSpPr>
            <a:spLocks noGrp="1"/>
          </p:cNvSpPr>
          <p:nvPr>
            <p:ph type="dt" sz="half" idx="10"/>
          </p:nvPr>
        </p:nvSpPr>
        <p:spPr/>
        <p:txBody>
          <a:body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4A1B6C7B-6CE8-AC3C-D2EF-2DF281F7E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1725-5E67-F9CF-85F1-8F59F1A5D598}"/>
              </a:ext>
            </a:extLst>
          </p:cNvPr>
          <p:cNvSpPr>
            <a:spLocks noGrp="1"/>
          </p:cNvSpPr>
          <p:nvPr>
            <p:ph type="sldNum" sz="quarter" idx="12"/>
          </p:nvPr>
        </p:nvSpPr>
        <p:spPr/>
        <p:txBody>
          <a:bodyPr/>
          <a:lstStyle/>
          <a:p>
            <a:fld id="{5A8A207E-64A7-494E-BA5D-3EFBFD1BCDA8}" type="slidenum">
              <a:rPr lang="en-US" smtClean="0"/>
              <a:t>‹#›</a:t>
            </a:fld>
            <a:endParaRPr lang="en-US"/>
          </a:p>
        </p:txBody>
      </p:sp>
    </p:spTree>
    <p:extLst>
      <p:ext uri="{BB962C8B-B14F-4D97-AF65-F5344CB8AC3E}">
        <p14:creationId xmlns:p14="http://schemas.microsoft.com/office/powerpoint/2010/main" val="107565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04F6B9-5830-4FD7-99E3-F78D2BE5FB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86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121971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3173227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2181406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a:xfrm>
            <a:off x="10833330" y="6459785"/>
            <a:ext cx="1312025" cy="365125"/>
          </a:xfrm>
        </p:spPr>
        <p:txBody>
          <a:bodyPr/>
          <a:lstStyle/>
          <a:p>
            <a:fld id="{7B04F6B9-5830-4FD7-99E3-F78D2BE5FBF9}" type="slidenum">
              <a:rPr lang="en-US" smtClean="0"/>
              <a:t>‹#›</a:t>
            </a:fld>
            <a:endParaRPr lang="en-US"/>
          </a:p>
        </p:txBody>
      </p:sp>
    </p:spTree>
    <p:extLst>
      <p:ext uri="{BB962C8B-B14F-4D97-AF65-F5344CB8AC3E}">
        <p14:creationId xmlns:p14="http://schemas.microsoft.com/office/powerpoint/2010/main" val="3520586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B04F6B9-5830-4FD7-99E3-F78D2BE5FBF9}" type="slidenum">
              <a:rPr lang="en-US" smtClean="0"/>
              <a:t>‹#›</a:t>
            </a:fld>
            <a:endParaRPr lang="en-US"/>
          </a:p>
        </p:txBody>
      </p:sp>
    </p:spTree>
    <p:extLst>
      <p:ext uri="{BB962C8B-B14F-4D97-AF65-F5344CB8AC3E}">
        <p14:creationId xmlns:p14="http://schemas.microsoft.com/office/powerpoint/2010/main" val="3523489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1_Content with Caption">
    <p:spTree>
      <p:nvGrpSpPr>
        <p:cNvPr id="1" name=""/>
        <p:cNvGrpSpPr/>
        <p:nvPr/>
      </p:nvGrpSpPr>
      <p:grpSpPr>
        <a:xfrm>
          <a:off x="0" y="0"/>
          <a:ext cx="0" cy="0"/>
          <a:chOff x="0" y="0"/>
          <a:chExt cx="0" cy="0"/>
        </a:xfrm>
      </p:grpSpPr>
      <p:sp>
        <p:nvSpPr>
          <p:cNvPr id="8" name="Rectangle 7"/>
          <p:cNvSpPr/>
          <p:nvPr/>
        </p:nvSpPr>
        <p:spPr>
          <a:xfrm>
            <a:off x="814508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808908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602271"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632460" y="702945"/>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602271"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553433"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B04F6B9-5830-4FD7-99E3-F78D2BE5FBF9}" type="slidenum">
              <a:rPr lang="en-US" smtClean="0"/>
              <a:t>‹#›</a:t>
            </a:fld>
            <a:endParaRPr lang="en-US"/>
          </a:p>
        </p:txBody>
      </p:sp>
    </p:spTree>
    <p:extLst>
      <p:ext uri="{BB962C8B-B14F-4D97-AF65-F5344CB8AC3E}">
        <p14:creationId xmlns:p14="http://schemas.microsoft.com/office/powerpoint/2010/main" val="351534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chemeClr val="tx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91168151"/>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37" r:id="rId9"/>
    <p:sldLayoutId id="2147483822" r:id="rId10"/>
    <p:sldLayoutId id="2147483823" r:id="rId11"/>
    <p:sldLayoutId id="2147483824"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141722-319B-D4E9-3F99-74BEEF8749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1123F5-D8DE-4DD5-2D5E-457B381D1B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2FE0BF-4DD3-9A2A-94FD-28CF4830D4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BDF892-22FD-498E-81B9-02935D0802D7}" type="datetimeFigureOut">
              <a:rPr lang="en-US" smtClean="0"/>
              <a:t>9/2/2026</a:t>
            </a:fld>
            <a:endParaRPr lang="en-US"/>
          </a:p>
        </p:txBody>
      </p:sp>
      <p:sp>
        <p:nvSpPr>
          <p:cNvPr id="5" name="Footer Placeholder 4">
            <a:extLst>
              <a:ext uri="{FF2B5EF4-FFF2-40B4-BE49-F238E27FC236}">
                <a16:creationId xmlns:a16="http://schemas.microsoft.com/office/drawing/2014/main" id="{232EBF77-4E71-0253-C9DB-05EF2DE655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BEFEF9C-F757-1C33-3F33-2608C4D5A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8A207E-64A7-494E-BA5D-3EFBFD1BCDA8}" type="slidenum">
              <a:rPr lang="en-US" smtClean="0"/>
              <a:t>‹#›</a:t>
            </a:fld>
            <a:endParaRPr lang="en-US"/>
          </a:p>
        </p:txBody>
      </p:sp>
    </p:spTree>
    <p:extLst>
      <p:ext uri="{BB962C8B-B14F-4D97-AF65-F5344CB8AC3E}">
        <p14:creationId xmlns:p14="http://schemas.microsoft.com/office/powerpoint/2010/main" val="180104582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cbtrust.org/grants/prince-georges-county-climate-resilience-hub-technical-assistance-provider/" TargetMode="Externa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cbtrust.org/grants/prince-georges-county-climate-resilience-hub-technical-assistance-provider/"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cbtrust.org/impact-of-our-work/"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s://us02web.zoom.us/meeting/register/i1w_b5F5SHqlSLv1i4DgAg" TargetMode="External"/><Relationship Id="rId4" Type="http://schemas.openxmlformats.org/officeDocument/2006/relationships/hyperlink" Target="mailto:dsamons@cbtrust.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0.svg"/><Relationship Id="rId7" Type="http://schemas.openxmlformats.org/officeDocument/2006/relationships/diagramLayout" Target="../diagrams/layout5.xml"/><Relationship Id="rId12"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5.xml"/><Relationship Id="rId11" Type="http://schemas.openxmlformats.org/officeDocument/2006/relationships/image" Target="../media/image3.png"/><Relationship Id="rId5" Type="http://schemas.openxmlformats.org/officeDocument/2006/relationships/image" Target="../media/image12.svg"/><Relationship Id="rId10" Type="http://schemas.microsoft.com/office/2007/relationships/diagramDrawing" Target="../diagrams/drawing5.xml"/><Relationship Id="rId4" Type="http://schemas.openxmlformats.org/officeDocument/2006/relationships/image" Target="../media/image11.svg"/><Relationship Id="rId9" Type="http://schemas.openxmlformats.org/officeDocument/2006/relationships/diagramColors" Target="../diagrams/colors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yellow logo&#10;&#10;Description automatically generated">
            <a:extLst>
              <a:ext uri="{FF2B5EF4-FFF2-40B4-BE49-F238E27FC236}">
                <a16:creationId xmlns:a16="http://schemas.microsoft.com/office/drawing/2014/main" id="{2FFF3862-D132-95C1-9B02-F9EEE4F1624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sp>
        <p:nvSpPr>
          <p:cNvPr id="6" name="TextBox 7">
            <a:extLst>
              <a:ext uri="{FF2B5EF4-FFF2-40B4-BE49-F238E27FC236}">
                <a16:creationId xmlns:a16="http://schemas.microsoft.com/office/drawing/2014/main" id="{FEF5CE3B-4610-7549-21AF-DE7435DECB8B}"/>
              </a:ext>
            </a:extLst>
          </p:cNvPr>
          <p:cNvSpPr txBox="1"/>
          <p:nvPr/>
        </p:nvSpPr>
        <p:spPr>
          <a:xfrm>
            <a:off x="274811" y="5733981"/>
            <a:ext cx="11642378" cy="430887"/>
          </a:xfrm>
          <a:prstGeom prst="rect">
            <a:avLst/>
          </a:prstGeom>
        </p:spPr>
        <p:txBody>
          <a:bodyPr wrap="square" lIns="0" tIns="0" rIns="0" bIns="0" rtlCol="0" anchor="t">
            <a:spAutoFit/>
          </a:bodyPr>
          <a:lstStyle/>
          <a:p>
            <a:pPr>
              <a:lnSpc>
                <a:spcPct val="100000"/>
              </a:lnSpc>
            </a:pPr>
            <a:r>
              <a:rPr lang="en-US" sz="1400" dirty="0">
                <a:solidFill>
                  <a:srgbClr val="FFFFFF"/>
                </a:solidFill>
                <a:latin typeface="Poppins" panose="00000500000000000000" pitchFamily="2" charset="0"/>
                <a:cs typeface="Poppins" panose="00000500000000000000" pitchFamily="2" charset="0"/>
              </a:rPr>
              <a:t>Learn more at: </a:t>
            </a:r>
            <a:r>
              <a:rPr lang="en-US" sz="1400" dirty="0">
                <a:solidFill>
                  <a:schemeClr val="bg1"/>
                </a:solidFill>
                <a:latin typeface="Poppins" panose="00000500000000000000" pitchFamily="2" charset="0"/>
                <a:cs typeface="Poppins" panose="00000500000000000000" pitchFamily="2" charset="0"/>
                <a:hlinkClick r:id="rId4">
                  <a:extLst>
                    <a:ext uri="{A12FA001-AC4F-418D-AE19-62706E023703}">
                      <ahyp:hlinkClr xmlns:ahyp="http://schemas.microsoft.com/office/drawing/2018/hyperlinkcolor" val="tx"/>
                    </a:ext>
                  </a:extLst>
                </a:hlinkClick>
              </a:rPr>
              <a:t>https://cbtrust.org/grants/prince-georges-county-climate-resilience-hub-technical-assistance-provider/</a:t>
            </a:r>
            <a:r>
              <a:rPr lang="en-US" sz="1400" dirty="0">
                <a:solidFill>
                  <a:schemeClr val="bg1"/>
                </a:solidFill>
                <a:latin typeface="Poppins" panose="00000500000000000000" pitchFamily="2" charset="0"/>
                <a:cs typeface="Poppins" panose="00000500000000000000" pitchFamily="2" charset="0"/>
              </a:rPr>
              <a:t>. </a:t>
            </a:r>
          </a:p>
          <a:p>
            <a:pPr>
              <a:lnSpc>
                <a:spcPct val="100000"/>
              </a:lnSpc>
            </a:pPr>
            <a:r>
              <a:rPr lang="en-US" sz="1400" dirty="0">
                <a:solidFill>
                  <a:srgbClr val="FFFFFF"/>
                </a:solidFill>
                <a:latin typeface="Poppins" panose="00000500000000000000" pitchFamily="2" charset="0"/>
                <a:cs typeface="Poppins" panose="00000500000000000000" pitchFamily="2" charset="0"/>
              </a:rPr>
              <a:t>We will begin momentarily. This webinar will be recorded and posted on our website/shared with those who were unable to attend.</a:t>
            </a:r>
          </a:p>
        </p:txBody>
      </p:sp>
      <p:sp>
        <p:nvSpPr>
          <p:cNvPr id="2" name="Rectangle 1">
            <a:extLst>
              <a:ext uri="{FF2B5EF4-FFF2-40B4-BE49-F238E27FC236}">
                <a16:creationId xmlns:a16="http://schemas.microsoft.com/office/drawing/2014/main" id="{D0A64263-694B-99AF-6339-170361A52124}"/>
              </a:ext>
            </a:extLst>
          </p:cNvPr>
          <p:cNvSpPr/>
          <p:nvPr/>
        </p:nvSpPr>
        <p:spPr>
          <a:xfrm>
            <a:off x="1075526" y="537926"/>
            <a:ext cx="6710638" cy="24635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6">
            <a:extLst>
              <a:ext uri="{FF2B5EF4-FFF2-40B4-BE49-F238E27FC236}">
                <a16:creationId xmlns:a16="http://schemas.microsoft.com/office/drawing/2014/main" id="{CD943F2A-4A8A-BE8C-4C2B-DAC9275F5A1D}"/>
              </a:ext>
            </a:extLst>
          </p:cNvPr>
          <p:cNvSpPr txBox="1"/>
          <p:nvPr/>
        </p:nvSpPr>
        <p:spPr>
          <a:xfrm>
            <a:off x="425642" y="770651"/>
            <a:ext cx="6868537" cy="2769989"/>
          </a:xfrm>
          <a:prstGeom prst="rect">
            <a:avLst/>
          </a:prstGeom>
        </p:spPr>
        <p:txBody>
          <a:bodyPr wrap="square" lIns="0" tIns="0" rIns="0" bIns="0" rtlCol="0" anchor="t">
            <a:spAutoFit/>
          </a:bodyPr>
          <a:lstStyle/>
          <a:p>
            <a:pPr algn="ctr"/>
            <a:r>
              <a:rPr lang="en-US" sz="3200" b="1" dirty="0">
                <a:solidFill>
                  <a:srgbClr val="0067A6"/>
                </a:solidFill>
                <a:latin typeface="Poppins"/>
              </a:rPr>
              <a:t>Prince George’s County Climate Resilience Technical Assistance</a:t>
            </a:r>
          </a:p>
          <a:p>
            <a:pPr algn="ctr"/>
            <a:r>
              <a:rPr lang="en-US" sz="3200" b="1" dirty="0">
                <a:solidFill>
                  <a:srgbClr val="0067A6"/>
                </a:solidFill>
                <a:latin typeface="Poppins"/>
              </a:rPr>
              <a:t>Grant Program</a:t>
            </a:r>
          </a:p>
          <a:p>
            <a:pPr algn="ctr"/>
            <a:r>
              <a:rPr lang="en-US" sz="3200" b="1" dirty="0">
                <a:solidFill>
                  <a:srgbClr val="0067A6"/>
                </a:solidFill>
                <a:latin typeface="Poppins"/>
              </a:rPr>
              <a:t>Information Session </a:t>
            </a:r>
          </a:p>
          <a:p>
            <a:endParaRPr lang="en-US" sz="2800" b="1" dirty="0">
              <a:solidFill>
                <a:schemeClr val="accent2"/>
              </a:solidFill>
              <a:latin typeface="Poppins"/>
            </a:endParaRPr>
          </a:p>
          <a:p>
            <a:pPr algn="ctr"/>
            <a:r>
              <a:rPr lang="en-US" sz="2400" dirty="0">
                <a:solidFill>
                  <a:srgbClr val="0067A6"/>
                </a:solidFill>
                <a:latin typeface="Poppins"/>
              </a:rPr>
              <a:t>September 2</a:t>
            </a:r>
            <a:r>
              <a:rPr lang="en-US" sz="2400" baseline="30000" dirty="0">
                <a:solidFill>
                  <a:srgbClr val="0067A6"/>
                </a:solidFill>
                <a:latin typeface="Poppins"/>
              </a:rPr>
              <a:t>nd</a:t>
            </a:r>
            <a:r>
              <a:rPr lang="en-US" sz="2400" dirty="0">
                <a:solidFill>
                  <a:srgbClr val="0067A6"/>
                </a:solidFill>
                <a:latin typeface="Poppins"/>
              </a:rPr>
              <a:t> 12:00pm to 1:00pm</a:t>
            </a:r>
          </a:p>
        </p:txBody>
      </p:sp>
      <p:pic>
        <p:nvPicPr>
          <p:cNvPr id="11" name="Picture 10">
            <a:extLst>
              <a:ext uri="{FF2B5EF4-FFF2-40B4-BE49-F238E27FC236}">
                <a16:creationId xmlns:a16="http://schemas.microsoft.com/office/drawing/2014/main" id="{FF7D5015-4456-2FB3-C2C5-812A358C83C9}"/>
              </a:ext>
            </a:extLst>
          </p:cNvPr>
          <p:cNvPicPr>
            <a:picLocks noChangeAspect="1"/>
          </p:cNvPicPr>
          <p:nvPr/>
        </p:nvPicPr>
        <p:blipFill rotWithShape="1">
          <a:blip r:embed="rId5">
            <a:extLst>
              <a:ext uri="{28A0092B-C50C-407E-A947-70E740481C1C}">
                <a14:useLocalDpi xmlns:a14="http://schemas.microsoft.com/office/drawing/2010/main" val="0"/>
              </a:ext>
            </a:extLst>
          </a:blip>
          <a:srcRect b="58437"/>
          <a:stretch/>
        </p:blipFill>
        <p:spPr>
          <a:xfrm>
            <a:off x="7070065" y="1200150"/>
            <a:ext cx="3033627" cy="955496"/>
          </a:xfrm>
          <a:prstGeom prst="rect">
            <a:avLst/>
          </a:prstGeom>
        </p:spPr>
      </p:pic>
      <p:sp>
        <p:nvSpPr>
          <p:cNvPr id="3" name="Slide Number Placeholder 2">
            <a:extLst>
              <a:ext uri="{FF2B5EF4-FFF2-40B4-BE49-F238E27FC236}">
                <a16:creationId xmlns:a16="http://schemas.microsoft.com/office/drawing/2014/main" id="{743F3F1E-CE23-4F28-7EAF-E5D0D9FA30B5}"/>
              </a:ext>
            </a:extLst>
          </p:cNvPr>
          <p:cNvSpPr>
            <a:spLocks noGrp="1"/>
          </p:cNvSpPr>
          <p:nvPr>
            <p:ph type="sldNum" sz="quarter" idx="12"/>
          </p:nvPr>
        </p:nvSpPr>
        <p:spPr/>
        <p:txBody>
          <a:bodyPr/>
          <a:lstStyle/>
          <a:p>
            <a:fld id="{7B04F6B9-5830-4FD7-99E3-F78D2BE5FBF9}" type="slidenum">
              <a:rPr lang="en-US" smtClean="0"/>
              <a:t>1</a:t>
            </a:fld>
            <a:endParaRPr lang="en-US"/>
          </a:p>
        </p:txBody>
      </p:sp>
      <p:sp>
        <p:nvSpPr>
          <p:cNvPr id="8" name="TextBox 7">
            <a:extLst>
              <a:ext uri="{FF2B5EF4-FFF2-40B4-BE49-F238E27FC236}">
                <a16:creationId xmlns:a16="http://schemas.microsoft.com/office/drawing/2014/main" id="{8427E38E-0AD2-70EF-1109-0B8AE02A2F88}"/>
              </a:ext>
            </a:extLst>
          </p:cNvPr>
          <p:cNvSpPr txBox="1"/>
          <p:nvPr/>
        </p:nvSpPr>
        <p:spPr>
          <a:xfrm>
            <a:off x="6324166" y="4671637"/>
            <a:ext cx="5821189" cy="461665"/>
          </a:xfrm>
          <a:prstGeom prst="rect">
            <a:avLst/>
          </a:prstGeom>
          <a:noFill/>
        </p:spPr>
        <p:txBody>
          <a:bodyPr wrap="square" rtlCol="0">
            <a:spAutoFit/>
          </a:bodyPr>
          <a:lstStyle/>
          <a:p>
            <a:pPr algn="ctr"/>
            <a:r>
              <a:rPr lang="en-US" sz="2400" dirty="0">
                <a:solidFill>
                  <a:schemeClr val="bg1"/>
                </a:solidFill>
                <a:latin typeface="Poppins" panose="00000500000000000000" pitchFamily="2" charset="0"/>
                <a:cs typeface="Poppins" panose="00000500000000000000" pitchFamily="2" charset="0"/>
              </a:rPr>
              <a:t>Presented by: Delaney Samons</a:t>
            </a:r>
          </a:p>
        </p:txBody>
      </p:sp>
      <p:pic>
        <p:nvPicPr>
          <p:cNvPr id="14" name="Picture 13" descr="A close-up of a logo&#10;&#10;AI-generated content may be incorrect.">
            <a:extLst>
              <a:ext uri="{FF2B5EF4-FFF2-40B4-BE49-F238E27FC236}">
                <a16:creationId xmlns:a16="http://schemas.microsoft.com/office/drawing/2014/main" id="{17120F9F-CF62-2BDD-56CD-6A56FD72D2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1101" y="6276"/>
            <a:ext cx="2688800" cy="1193874"/>
          </a:xfrm>
          <a:prstGeom prst="rect">
            <a:avLst/>
          </a:prstGeom>
        </p:spPr>
      </p:pic>
    </p:spTree>
    <p:extLst>
      <p:ext uri="{BB962C8B-B14F-4D97-AF65-F5344CB8AC3E}">
        <p14:creationId xmlns:p14="http://schemas.microsoft.com/office/powerpoint/2010/main" val="2021196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2AC13-A06A-77E9-9432-59ED35B8A2B4}"/>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A9B7E19-9BCE-35F4-F511-A8821BC53286}"/>
              </a:ext>
            </a:extLst>
          </p:cNvPr>
          <p:cNvGraphicFramePr/>
          <p:nvPr/>
        </p:nvGraphicFramePr>
        <p:xfrm>
          <a:off x="822158" y="196516"/>
          <a:ext cx="11369842" cy="629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93B38CF-7E30-37F4-1327-40C2CFFC70AB}"/>
              </a:ext>
            </a:extLst>
          </p:cNvPr>
          <p:cNvSpPr txBox="1"/>
          <p:nvPr/>
        </p:nvSpPr>
        <p:spPr>
          <a:xfrm>
            <a:off x="1620078" y="3112551"/>
            <a:ext cx="87861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1                               2                               3                              4                               5</a:t>
            </a:r>
          </a:p>
        </p:txBody>
      </p:sp>
    </p:spTree>
    <p:extLst>
      <p:ext uri="{BB962C8B-B14F-4D97-AF65-F5344CB8AC3E}">
        <p14:creationId xmlns:p14="http://schemas.microsoft.com/office/powerpoint/2010/main" val="4035285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3378200"/>
            <a:ext cx="685800" cy="3479800"/>
            <a:chOff x="0" y="0"/>
            <a:chExt cx="502638" cy="2193179"/>
          </a:xfrm>
        </p:grpSpPr>
        <p:sp>
          <p:nvSpPr>
            <p:cNvPr id="3" name="Freeform 3"/>
            <p:cNvSpPr>
              <a:spLocks noGrp="1" noRot="1" noMove="1" noResize="1" noEditPoints="1" noAdjustHandles="1" noChangeArrowheads="1" noChangeShapeType="1"/>
            </p:cNvSpPr>
            <p:nvPr/>
          </p:nvSpPr>
          <p:spPr>
            <a:xfrm>
              <a:off x="0" y="0"/>
              <a:ext cx="502638" cy="2193179"/>
            </a:xfrm>
            <a:custGeom>
              <a:avLst/>
              <a:gdLst/>
              <a:ahLst/>
              <a:cxnLst/>
              <a:rect l="l" t="t" r="r" b="b"/>
              <a:pathLst>
                <a:path w="502638" h="2193179">
                  <a:moveTo>
                    <a:pt x="0" y="0"/>
                  </a:moveTo>
                  <a:lnTo>
                    <a:pt x="502638" y="0"/>
                  </a:lnTo>
                  <a:lnTo>
                    <a:pt x="502638" y="2193179"/>
                  </a:lnTo>
                  <a:lnTo>
                    <a:pt x="0" y="2193179"/>
                  </a:lnTo>
                  <a:close/>
                </a:path>
              </a:pathLst>
            </a:custGeom>
            <a:solidFill>
              <a:srgbClr val="00A3D8"/>
            </a:solidFill>
          </p:spPr>
          <p:txBody>
            <a:bodyPr/>
            <a:lstStyle/>
            <a:p>
              <a:endParaRPr lang="en-US" sz="1200"/>
            </a:p>
          </p:txBody>
        </p:sp>
      </p:grpSp>
      <p:grpSp>
        <p:nvGrpSpPr>
          <p:cNvPr id="6" name="Group 6"/>
          <p:cNvGrpSpPr>
            <a:grpSpLocks noGrp="1" noUngrp="1" noRot="1" noMove="1" noResize="1"/>
          </p:cNvGrpSpPr>
          <p:nvPr/>
        </p:nvGrpSpPr>
        <p:grpSpPr>
          <a:xfrm>
            <a:off x="0" y="0"/>
            <a:ext cx="685969" cy="2743200"/>
            <a:chOff x="0" y="0"/>
            <a:chExt cx="502724" cy="1548140"/>
          </a:xfrm>
        </p:grpSpPr>
        <p:sp>
          <p:nvSpPr>
            <p:cNvPr id="7" name="Freeform 7"/>
            <p:cNvSpPr>
              <a:spLocks noGrp="1" noRot="1" noMove="1" noResize="1" noEditPoints="1" noAdjustHandles="1" noChangeArrowheads="1" noChangeShapeType="1"/>
            </p:cNvSpPr>
            <p:nvPr/>
          </p:nvSpPr>
          <p:spPr>
            <a:xfrm>
              <a:off x="0" y="0"/>
              <a:ext cx="502724" cy="1548140"/>
            </a:xfrm>
            <a:custGeom>
              <a:avLst/>
              <a:gdLst/>
              <a:ahLst/>
              <a:cxnLst/>
              <a:rect l="l" t="t" r="r" b="b"/>
              <a:pathLst>
                <a:path w="502724" h="1548140">
                  <a:moveTo>
                    <a:pt x="0" y="0"/>
                  </a:moveTo>
                  <a:lnTo>
                    <a:pt x="502724" y="0"/>
                  </a:lnTo>
                  <a:lnTo>
                    <a:pt x="502724" y="1548140"/>
                  </a:lnTo>
                  <a:lnTo>
                    <a:pt x="0" y="1548140"/>
                  </a:lnTo>
                  <a:close/>
                </a:path>
              </a:pathLst>
            </a:custGeom>
            <a:solidFill>
              <a:srgbClr val="58B947"/>
            </a:solidFill>
          </p:spPr>
          <p:txBody>
            <a:bodyPr/>
            <a:lstStyle/>
            <a:p>
              <a:endParaRPr lang="en-US" sz="1200"/>
            </a:p>
          </p:txBody>
        </p:sp>
      </p:grpSp>
      <p:grpSp>
        <p:nvGrpSpPr>
          <p:cNvPr id="8" name="Group 8"/>
          <p:cNvGrpSpPr>
            <a:grpSpLocks noGrp="1" noUngrp="1" noRot="1" noMove="1" noResize="1"/>
          </p:cNvGrpSpPr>
          <p:nvPr/>
        </p:nvGrpSpPr>
        <p:grpSpPr>
          <a:xfrm>
            <a:off x="0" y="2743200"/>
            <a:ext cx="685969" cy="685800"/>
            <a:chOff x="0" y="0"/>
            <a:chExt cx="464059" cy="347980"/>
          </a:xfrm>
        </p:grpSpPr>
        <p:sp>
          <p:nvSpPr>
            <p:cNvPr id="9" name="Freeform 9"/>
            <p:cNvSpPr>
              <a:spLocks noGrp="1" noRot="1" noMove="1" noResize="1" noEditPoints="1" noAdjustHandles="1" noChangeArrowheads="1" noChangeShapeType="1"/>
            </p:cNvSpPr>
            <p:nvPr/>
          </p:nvSpPr>
          <p:spPr>
            <a:xfrm>
              <a:off x="0" y="0"/>
              <a:ext cx="464059" cy="347980"/>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grpSp>
      <p:sp>
        <p:nvSpPr>
          <p:cNvPr id="12" name="TextBox 12"/>
          <p:cNvSpPr txBox="1"/>
          <p:nvPr/>
        </p:nvSpPr>
        <p:spPr>
          <a:xfrm>
            <a:off x="1150089" y="180620"/>
            <a:ext cx="5399302" cy="492443"/>
          </a:xfrm>
          <a:prstGeom prst="rect">
            <a:avLst/>
          </a:prstGeom>
        </p:spPr>
        <p:txBody>
          <a:bodyPr wrap="square" lIns="0" tIns="0" rIns="0" bIns="0" rtlCol="0" anchor="t">
            <a:spAutoFit/>
          </a:bodyPr>
          <a:lstStyle/>
          <a:p>
            <a:pPr algn="ctr"/>
            <a:r>
              <a:rPr lang="en-US" sz="3200" dirty="0">
                <a:solidFill>
                  <a:srgbClr val="404040"/>
                </a:solidFill>
                <a:latin typeface="Poppins Bold"/>
              </a:rPr>
              <a:t>Grant Program Overview</a:t>
            </a:r>
          </a:p>
        </p:txBody>
      </p:sp>
      <p:sp>
        <p:nvSpPr>
          <p:cNvPr id="4" name="Slide Number Placeholder 3">
            <a:extLst>
              <a:ext uri="{FF2B5EF4-FFF2-40B4-BE49-F238E27FC236}">
                <a16:creationId xmlns:a16="http://schemas.microsoft.com/office/drawing/2014/main" id="{B7C202DB-8F8D-9ED6-236D-7520108D539C}"/>
              </a:ext>
            </a:extLst>
          </p:cNvPr>
          <p:cNvSpPr>
            <a:spLocks noGrp="1"/>
          </p:cNvSpPr>
          <p:nvPr>
            <p:ph type="sldNum" sz="quarter" idx="12"/>
          </p:nvPr>
        </p:nvSpPr>
        <p:spPr/>
        <p:txBody>
          <a:bodyPr/>
          <a:lstStyle/>
          <a:p>
            <a:fld id="{7B04F6B9-5830-4FD7-99E3-F78D2BE5FBF9}" type="slidenum">
              <a:rPr lang="en-US" smtClean="0"/>
              <a:t>11</a:t>
            </a:fld>
            <a:endParaRPr lang="en-US" dirty="0"/>
          </a:p>
        </p:txBody>
      </p:sp>
      <p:sp>
        <p:nvSpPr>
          <p:cNvPr id="10" name="Rectangle 9">
            <a:extLst>
              <a:ext uri="{FF2B5EF4-FFF2-40B4-BE49-F238E27FC236}">
                <a16:creationId xmlns:a16="http://schemas.microsoft.com/office/drawing/2014/main" id="{4A7F0525-F108-23E2-2B1C-D9E216C58FF5}"/>
              </a:ext>
            </a:extLst>
          </p:cNvPr>
          <p:cNvSpPr/>
          <p:nvPr/>
        </p:nvSpPr>
        <p:spPr>
          <a:xfrm>
            <a:off x="1306561" y="1890647"/>
            <a:ext cx="7059614" cy="11237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graphicFrame>
        <p:nvGraphicFramePr>
          <p:cNvPr id="22" name="Diagram 21">
            <a:extLst>
              <a:ext uri="{FF2B5EF4-FFF2-40B4-BE49-F238E27FC236}">
                <a16:creationId xmlns:a16="http://schemas.microsoft.com/office/drawing/2014/main" id="{4CEAD69F-D1F0-4DC9-4DA9-2E6F52169A20}"/>
              </a:ext>
            </a:extLst>
          </p:cNvPr>
          <p:cNvGraphicFramePr/>
          <p:nvPr>
            <p:extLst>
              <p:ext uri="{D42A27DB-BD31-4B8C-83A1-F6EECF244321}">
                <p14:modId xmlns:p14="http://schemas.microsoft.com/office/powerpoint/2010/main" val="2392440874"/>
              </p:ext>
            </p:extLst>
          </p:nvPr>
        </p:nvGraphicFramePr>
        <p:xfrm>
          <a:off x="-1370727" y="952704"/>
          <a:ext cx="15097360" cy="5426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8A839DF-9B88-20FC-A772-DC21177F07FC}"/>
              </a:ext>
            </a:extLst>
          </p:cNvPr>
          <p:cNvPicPr>
            <a:picLocks noChangeAspect="1"/>
          </p:cNvPicPr>
          <p:nvPr/>
        </p:nvPicPr>
        <p:blipFill rotWithShape="1">
          <a:blip r:embed="rId8">
            <a:extLst>
              <a:ext uri="{28A0092B-C50C-407E-A947-70E740481C1C}">
                <a14:useLocalDpi xmlns:a14="http://schemas.microsoft.com/office/drawing/2010/main" val="0"/>
              </a:ext>
            </a:extLst>
          </a:blip>
          <a:srcRect b="58437"/>
          <a:stretch/>
        </p:blipFill>
        <p:spPr>
          <a:xfrm>
            <a:off x="9444247" y="165503"/>
            <a:ext cx="2260073" cy="711851"/>
          </a:xfrm>
          <a:prstGeom prst="rect">
            <a:avLst/>
          </a:prstGeom>
        </p:spPr>
      </p:pic>
      <p:pic>
        <p:nvPicPr>
          <p:cNvPr id="11" name="Picture 10" descr="A close-up of a logo&#10;&#10;AI-generated content may be incorrect.">
            <a:extLst>
              <a:ext uri="{FF2B5EF4-FFF2-40B4-BE49-F238E27FC236}">
                <a16:creationId xmlns:a16="http://schemas.microsoft.com/office/drawing/2014/main" id="{854C75F4-1FE6-0144-FCF1-FBE6CD2AC9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79676" y="90112"/>
            <a:ext cx="1772998" cy="787242"/>
          </a:xfrm>
          <a:prstGeom prst="rect">
            <a:avLst/>
          </a:prstGeom>
        </p:spPr>
      </p:pic>
    </p:spTree>
    <p:extLst>
      <p:ext uri="{BB962C8B-B14F-4D97-AF65-F5344CB8AC3E}">
        <p14:creationId xmlns:p14="http://schemas.microsoft.com/office/powerpoint/2010/main" val="872417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10"/>
          <p:cNvSpPr>
            <a:spLocks noGrp="1" noRot="1" noMove="1" noResize="1" noEditPoints="1" noAdjustHandles="1" noChangeArrowheads="1" noChangeShapeType="1"/>
          </p:cNvSpPr>
          <p:nvPr/>
        </p:nvSpPr>
        <p:spPr>
          <a:xfrm rot="6680">
            <a:off x="6604692" y="6345651"/>
            <a:ext cx="4901513" cy="0"/>
          </a:xfrm>
          <a:prstGeom prst="line">
            <a:avLst/>
          </a:prstGeom>
          <a:ln w="28575" cap="flat">
            <a:solidFill>
              <a:srgbClr val="58B947"/>
            </a:solidFill>
            <a:prstDash val="solid"/>
            <a:headEnd type="none" w="sm" len="sm"/>
            <a:tailEnd type="none" w="sm" len="sm"/>
          </a:ln>
        </p:spPr>
        <p:txBody>
          <a:bodyPr/>
          <a:lstStyle/>
          <a:p>
            <a:endParaRPr lang="en-US" sz="1200" dirty="0"/>
          </a:p>
        </p:txBody>
      </p:sp>
      <p:sp>
        <p:nvSpPr>
          <p:cNvPr id="16" name="Freeform 9">
            <a:extLst>
              <a:ext uri="{FF2B5EF4-FFF2-40B4-BE49-F238E27FC236}">
                <a16:creationId xmlns:a16="http://schemas.microsoft.com/office/drawing/2014/main" id="{CCEFA7A2-8195-A022-321E-E21B7CFEDCB3}"/>
              </a:ext>
            </a:extLst>
          </p:cNvPr>
          <p:cNvSpPr/>
          <p:nvPr/>
        </p:nvSpPr>
        <p:spPr>
          <a:xfrm>
            <a:off x="-1" y="1"/>
            <a:ext cx="7454971" cy="1415772"/>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sp>
        <p:nvSpPr>
          <p:cNvPr id="12" name="TextBox 12"/>
          <p:cNvSpPr txBox="1"/>
          <p:nvPr/>
        </p:nvSpPr>
        <p:spPr>
          <a:xfrm>
            <a:off x="350520" y="224979"/>
            <a:ext cx="6884670" cy="1107996"/>
          </a:xfrm>
          <a:prstGeom prst="rect">
            <a:avLst/>
          </a:prstGeom>
        </p:spPr>
        <p:txBody>
          <a:bodyPr wrap="square" lIns="0" tIns="0" rIns="0" bIns="0" rtlCol="0" anchor="t">
            <a:spAutoFit/>
          </a:bodyPr>
          <a:lstStyle/>
          <a:p>
            <a:r>
              <a:rPr lang="en-US" sz="3600" dirty="0">
                <a:solidFill>
                  <a:srgbClr val="404040"/>
                </a:solidFill>
                <a:latin typeface="Poppins Bold"/>
              </a:rPr>
              <a:t>Program Overview</a:t>
            </a:r>
            <a:endParaRPr lang="en-US" sz="2200" b="1" dirty="0">
              <a:solidFill>
                <a:srgbClr val="404040"/>
              </a:solidFill>
              <a:latin typeface="Poppins" panose="00000500000000000000" pitchFamily="2" charset="0"/>
              <a:cs typeface="Poppins" panose="00000500000000000000" pitchFamily="2" charset="0"/>
            </a:endParaRPr>
          </a:p>
          <a:p>
            <a:r>
              <a:rPr lang="en-US" sz="3600" dirty="0">
                <a:solidFill>
                  <a:srgbClr val="404040"/>
                </a:solidFill>
                <a:latin typeface="Poppins Bold"/>
              </a:rPr>
              <a:t> </a:t>
            </a:r>
          </a:p>
        </p:txBody>
      </p:sp>
      <p:sp>
        <p:nvSpPr>
          <p:cNvPr id="3" name="Slide Number Placeholder 2">
            <a:extLst>
              <a:ext uri="{FF2B5EF4-FFF2-40B4-BE49-F238E27FC236}">
                <a16:creationId xmlns:a16="http://schemas.microsoft.com/office/drawing/2014/main" id="{61EE8D8A-C2DB-D1C4-26A7-D7B5AAB245D4}"/>
              </a:ext>
            </a:extLst>
          </p:cNvPr>
          <p:cNvSpPr>
            <a:spLocks noGrp="1"/>
          </p:cNvSpPr>
          <p:nvPr>
            <p:ph type="sldNum" sz="quarter" idx="12"/>
          </p:nvPr>
        </p:nvSpPr>
        <p:spPr/>
        <p:txBody>
          <a:bodyPr/>
          <a:lstStyle/>
          <a:p>
            <a:fld id="{7B04F6B9-5830-4FD7-99E3-F78D2BE5FBF9}" type="slidenum">
              <a:rPr lang="en-US" smtClean="0">
                <a:solidFill>
                  <a:schemeClr val="tx1"/>
                </a:solidFill>
              </a:rPr>
              <a:t>12</a:t>
            </a:fld>
            <a:endParaRPr lang="en-US" dirty="0">
              <a:solidFill>
                <a:schemeClr val="tx1"/>
              </a:solidFill>
            </a:endParaRPr>
          </a:p>
        </p:txBody>
      </p:sp>
      <p:sp>
        <p:nvSpPr>
          <p:cNvPr id="4" name="TextBox 3">
            <a:extLst>
              <a:ext uri="{FF2B5EF4-FFF2-40B4-BE49-F238E27FC236}">
                <a16:creationId xmlns:a16="http://schemas.microsoft.com/office/drawing/2014/main" id="{E7B25583-6FBE-A3FB-4635-C1691F0CFA78}"/>
              </a:ext>
            </a:extLst>
          </p:cNvPr>
          <p:cNvSpPr txBox="1"/>
          <p:nvPr/>
        </p:nvSpPr>
        <p:spPr>
          <a:xfrm>
            <a:off x="350520" y="1539317"/>
            <a:ext cx="11317486" cy="2714205"/>
          </a:xfrm>
          <a:prstGeom prst="rect">
            <a:avLst/>
          </a:prstGeom>
          <a:noFill/>
        </p:spPr>
        <p:txBody>
          <a:bodyPr wrap="square" rtlCol="0">
            <a:spAutoFit/>
          </a:bodyPr>
          <a:lstStyle/>
          <a:p>
            <a:r>
              <a:rPr lang="en-US" sz="1500" b="1" dirty="0">
                <a:latin typeface="Poppins" panose="00000500000000000000" pitchFamily="2" charset="0"/>
                <a:ea typeface="Open Sans" panose="020B0606030504020204" pitchFamily="34" charset="0"/>
                <a:cs typeface="Poppins" panose="00000500000000000000" pitchFamily="2" charset="0"/>
              </a:rPr>
              <a:t>We seek Technical Assistance providers to: </a:t>
            </a:r>
          </a:p>
          <a:p>
            <a:pPr>
              <a:lnSpc>
                <a:spcPct val="150000"/>
              </a:lnSpc>
            </a:pPr>
            <a:r>
              <a:rPr lang="en-US" sz="1500" dirty="0">
                <a:latin typeface="Poppins" panose="00000500000000000000" pitchFamily="2" charset="0"/>
                <a:ea typeface="Open Sans" panose="020B0606030504020204" pitchFamily="34" charset="0"/>
                <a:cs typeface="Poppins" panose="00000500000000000000" pitchFamily="2" charset="0"/>
              </a:rPr>
              <a:t>1. Provide technical and organizational support for individual Resilience Hubs and/or </a:t>
            </a:r>
          </a:p>
          <a:p>
            <a:pPr>
              <a:lnSpc>
                <a:spcPct val="150000"/>
              </a:lnSpc>
            </a:pPr>
            <a:r>
              <a:rPr lang="en-US" sz="1500" dirty="0">
                <a:latin typeface="Poppins" panose="00000500000000000000" pitchFamily="2" charset="0"/>
                <a:ea typeface="Open Sans" panose="020B0606030504020204" pitchFamily="34" charset="0"/>
                <a:cs typeface="Poppins" panose="00000500000000000000" pitchFamily="2" charset="0"/>
              </a:rPr>
              <a:t>2. Create and provide support for a peer-to-peer Countywide Resilience Hub Network. </a:t>
            </a:r>
          </a:p>
          <a:p>
            <a:pPr>
              <a:lnSpc>
                <a:spcPct val="150000"/>
              </a:lnSpc>
            </a:pPr>
            <a:endParaRPr lang="en-US" sz="1500" dirty="0">
              <a:latin typeface="Poppins" panose="00000500000000000000" pitchFamily="2" charset="0"/>
              <a:ea typeface="Open Sans" panose="020B0606030504020204" pitchFamily="34" charset="0"/>
              <a:cs typeface="Poppins" panose="00000500000000000000" pitchFamily="2" charset="0"/>
            </a:endParaRPr>
          </a:p>
          <a:p>
            <a:pPr>
              <a:lnSpc>
                <a:spcPct val="150000"/>
              </a:lnSpc>
            </a:pPr>
            <a:r>
              <a:rPr lang="en-US" sz="1500" i="1" dirty="0">
                <a:latin typeface="Poppins" panose="00000500000000000000" pitchFamily="2" charset="0"/>
                <a:ea typeface="Open Sans" panose="020B0606030504020204" pitchFamily="34" charset="0"/>
                <a:cs typeface="Poppins" panose="00000500000000000000" pitchFamily="2" charset="0"/>
              </a:rPr>
              <a:t>Applicants may apply to provide support for one or both scopes of work. We anticipate one awardee for scopes 1 and 2, though we will consider dividing the work across multiple awardees. </a:t>
            </a:r>
          </a:p>
          <a:p>
            <a:pPr>
              <a:lnSpc>
                <a:spcPct val="150000"/>
              </a:lnSpc>
            </a:pPr>
            <a:endParaRPr lang="en-US" sz="1500" i="1" dirty="0">
              <a:latin typeface="Poppins" panose="00000500000000000000" pitchFamily="2" charset="0"/>
              <a:ea typeface="Open Sans" panose="020B0606030504020204" pitchFamily="34" charset="0"/>
              <a:cs typeface="Poppins" panose="00000500000000000000" pitchFamily="2" charset="0"/>
            </a:endParaRPr>
          </a:p>
          <a:p>
            <a:pPr>
              <a:lnSpc>
                <a:spcPct val="150000"/>
              </a:lnSpc>
            </a:pPr>
            <a:endParaRPr lang="en-US" sz="1500" i="1" dirty="0">
              <a:latin typeface="Poppins" panose="00000500000000000000" pitchFamily="2" charset="0"/>
              <a:ea typeface="Open Sans" panose="020B0606030504020204" pitchFamily="34" charset="0"/>
              <a:cs typeface="Poppins" panose="00000500000000000000" pitchFamily="2" charset="0"/>
            </a:endParaRPr>
          </a:p>
        </p:txBody>
      </p:sp>
      <p:sp>
        <p:nvSpPr>
          <p:cNvPr id="5" name="Slide Number Placeholder 3">
            <a:extLst>
              <a:ext uri="{FF2B5EF4-FFF2-40B4-BE49-F238E27FC236}">
                <a16:creationId xmlns:a16="http://schemas.microsoft.com/office/drawing/2014/main" id="{59BA6E5C-A7AD-9CCE-5917-AC7BE46E6F59}"/>
              </a:ext>
            </a:extLst>
          </p:cNvPr>
          <p:cNvSpPr txBox="1">
            <a:spLocks/>
          </p:cNvSpPr>
          <p:nvPr/>
        </p:nvSpPr>
        <p:spPr>
          <a:xfrm>
            <a:off x="6604696" y="6277222"/>
            <a:ext cx="5063311" cy="39821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04F6B9-5830-4FD7-99E3-F78D2BE5FBF9}" type="slidenum">
              <a:rPr lang="en-US" smtClean="0"/>
              <a:pPr/>
              <a:t>12</a:t>
            </a:fld>
            <a:endParaRPr lang="en-US" dirty="0"/>
          </a:p>
        </p:txBody>
      </p:sp>
      <p:grpSp>
        <p:nvGrpSpPr>
          <p:cNvPr id="2" name="Group 1">
            <a:extLst>
              <a:ext uri="{FF2B5EF4-FFF2-40B4-BE49-F238E27FC236}">
                <a16:creationId xmlns:a16="http://schemas.microsoft.com/office/drawing/2014/main" id="{5D288632-9CCC-5553-BDE0-A5CE24EDA435}"/>
              </a:ext>
            </a:extLst>
          </p:cNvPr>
          <p:cNvGrpSpPr/>
          <p:nvPr/>
        </p:nvGrpSpPr>
        <p:grpSpPr>
          <a:xfrm>
            <a:off x="7564458" y="180738"/>
            <a:ext cx="4410660" cy="906284"/>
            <a:chOff x="7655879" y="57374"/>
            <a:chExt cx="4410660" cy="906284"/>
          </a:xfrm>
        </p:grpSpPr>
        <p:pic>
          <p:nvPicPr>
            <p:cNvPr id="7" name="Picture 6" descr="A close-up of a logo&#10;&#10;AI-generated content may be incorrect.">
              <a:extLst>
                <a:ext uri="{FF2B5EF4-FFF2-40B4-BE49-F238E27FC236}">
                  <a16:creationId xmlns:a16="http://schemas.microsoft.com/office/drawing/2014/main" id="{A47C3501-6576-E8AA-8E49-4434926864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8" name="Picture 7">
              <a:extLst>
                <a:ext uri="{FF2B5EF4-FFF2-40B4-BE49-F238E27FC236}">
                  <a16:creationId xmlns:a16="http://schemas.microsoft.com/office/drawing/2014/main" id="{EFCFBC4B-992B-9C6D-56F2-7F762470E013}"/>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pic>
        <p:nvPicPr>
          <p:cNvPr id="9" name="Picture 8">
            <a:extLst>
              <a:ext uri="{FF2B5EF4-FFF2-40B4-BE49-F238E27FC236}">
                <a16:creationId xmlns:a16="http://schemas.microsoft.com/office/drawing/2014/main" id="{603D04B1-9112-83AA-6C9C-733C5D2FF5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2225441" y="3690795"/>
            <a:ext cx="3706363" cy="2768990"/>
          </a:xfrm>
          <a:prstGeom prst="rect">
            <a:avLst/>
          </a:prstGeom>
          <a:noFill/>
          <a:ln w="38100">
            <a:solidFill>
              <a:srgbClr val="F6C05F"/>
            </a:solidFill>
          </a:ln>
        </p:spPr>
      </p:pic>
      <p:pic>
        <p:nvPicPr>
          <p:cNvPr id="13" name="Picture 12">
            <a:extLst>
              <a:ext uri="{FF2B5EF4-FFF2-40B4-BE49-F238E27FC236}">
                <a16:creationId xmlns:a16="http://schemas.microsoft.com/office/drawing/2014/main" id="{1AFCC217-6D9A-4A71-0053-8D9DCAE9CB27}"/>
              </a:ext>
            </a:extLst>
          </p:cNvPr>
          <p:cNvPicPr>
            <a:picLocks noChangeAspect="1"/>
          </p:cNvPicPr>
          <p:nvPr/>
        </p:nvPicPr>
        <p:blipFill>
          <a:blip r:embed="rId6">
            <a:extLst>
              <a:ext uri="{28A0092B-C50C-407E-A947-70E740481C1C}">
                <a14:useLocalDpi xmlns:a14="http://schemas.microsoft.com/office/drawing/2010/main" val="0"/>
              </a:ext>
            </a:extLst>
          </a:blip>
          <a:srcRect l="5359" r="5359"/>
          <a:stretch/>
        </p:blipFill>
        <p:spPr bwMode="auto">
          <a:xfrm>
            <a:off x="6667393" y="3690795"/>
            <a:ext cx="3299166" cy="2770632"/>
          </a:xfrm>
          <a:prstGeom prst="rect">
            <a:avLst/>
          </a:prstGeom>
          <a:noFill/>
          <a:ln w="38100">
            <a:solidFill>
              <a:srgbClr val="F6C05F"/>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8653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80CD8-3717-DB9D-50A5-54D070DC9C23}"/>
            </a:ext>
          </a:extLst>
        </p:cNvPr>
        <p:cNvGrpSpPr/>
        <p:nvPr/>
      </p:nvGrpSpPr>
      <p:grpSpPr>
        <a:xfrm>
          <a:off x="0" y="0"/>
          <a:ext cx="0" cy="0"/>
          <a:chOff x="0" y="0"/>
          <a:chExt cx="0" cy="0"/>
        </a:xfrm>
      </p:grpSpPr>
      <p:sp>
        <p:nvSpPr>
          <p:cNvPr id="10" name="AutoShape 10">
            <a:extLst>
              <a:ext uri="{FF2B5EF4-FFF2-40B4-BE49-F238E27FC236}">
                <a16:creationId xmlns:a16="http://schemas.microsoft.com/office/drawing/2014/main" id="{142BF4DA-6056-7ED8-DBE1-0BA10EA030F0}"/>
              </a:ext>
            </a:extLst>
          </p:cNvPr>
          <p:cNvSpPr>
            <a:spLocks noGrp="1" noRot="1" noMove="1" noResize="1" noEditPoints="1" noAdjustHandles="1" noChangeArrowheads="1" noChangeShapeType="1"/>
          </p:cNvSpPr>
          <p:nvPr/>
        </p:nvSpPr>
        <p:spPr>
          <a:xfrm rot="6680">
            <a:off x="6604692" y="6345651"/>
            <a:ext cx="4901513" cy="0"/>
          </a:xfrm>
          <a:prstGeom prst="line">
            <a:avLst/>
          </a:prstGeom>
          <a:ln w="28575" cap="flat">
            <a:solidFill>
              <a:srgbClr val="58B947"/>
            </a:solidFill>
            <a:prstDash val="solid"/>
            <a:headEnd type="none" w="sm" len="sm"/>
            <a:tailEnd type="none" w="sm" len="sm"/>
          </a:ln>
        </p:spPr>
        <p:txBody>
          <a:bodyPr/>
          <a:lstStyle/>
          <a:p>
            <a:endParaRPr lang="en-US" sz="1200" dirty="0"/>
          </a:p>
        </p:txBody>
      </p:sp>
      <p:sp>
        <p:nvSpPr>
          <p:cNvPr id="16" name="Freeform 9">
            <a:extLst>
              <a:ext uri="{FF2B5EF4-FFF2-40B4-BE49-F238E27FC236}">
                <a16:creationId xmlns:a16="http://schemas.microsoft.com/office/drawing/2014/main" id="{301EEAE4-64C8-6BAF-FAFD-0CB70CC1B0B8}"/>
              </a:ext>
            </a:extLst>
          </p:cNvPr>
          <p:cNvSpPr/>
          <p:nvPr/>
        </p:nvSpPr>
        <p:spPr>
          <a:xfrm>
            <a:off x="0" y="1"/>
            <a:ext cx="7383779" cy="1451610"/>
          </a:xfrm>
          <a:custGeom>
            <a:avLst/>
            <a:gdLst/>
            <a:ahLst/>
            <a:cxnLst/>
            <a:rect l="l" t="t" r="r" b="b"/>
            <a:pathLst>
              <a:path w="464059" h="347980">
                <a:moveTo>
                  <a:pt x="0" y="0"/>
                </a:moveTo>
                <a:lnTo>
                  <a:pt x="464059" y="0"/>
                </a:lnTo>
                <a:lnTo>
                  <a:pt x="464059" y="347980"/>
                </a:lnTo>
                <a:lnTo>
                  <a:pt x="0" y="347980"/>
                </a:lnTo>
                <a:close/>
              </a:path>
            </a:pathLst>
          </a:custGeom>
          <a:solidFill>
            <a:srgbClr val="92D050"/>
          </a:solidFill>
        </p:spPr>
        <p:txBody>
          <a:bodyPr/>
          <a:lstStyle/>
          <a:p>
            <a:endParaRPr lang="en-US" sz="1200"/>
          </a:p>
        </p:txBody>
      </p:sp>
      <p:sp>
        <p:nvSpPr>
          <p:cNvPr id="12" name="TextBox 12">
            <a:extLst>
              <a:ext uri="{FF2B5EF4-FFF2-40B4-BE49-F238E27FC236}">
                <a16:creationId xmlns:a16="http://schemas.microsoft.com/office/drawing/2014/main" id="{27E6BDDF-CDD7-4455-28F4-ED5586CC6A39}"/>
              </a:ext>
            </a:extLst>
          </p:cNvPr>
          <p:cNvSpPr txBox="1"/>
          <p:nvPr/>
        </p:nvSpPr>
        <p:spPr>
          <a:xfrm>
            <a:off x="148202" y="117981"/>
            <a:ext cx="7033260" cy="1600438"/>
          </a:xfrm>
          <a:prstGeom prst="rect">
            <a:avLst/>
          </a:prstGeom>
        </p:spPr>
        <p:txBody>
          <a:bodyPr wrap="square" lIns="0" tIns="0" rIns="0" bIns="0" rtlCol="0" anchor="t">
            <a:spAutoFit/>
          </a:bodyPr>
          <a:lstStyle/>
          <a:p>
            <a:r>
              <a:rPr lang="en-US" sz="2800" dirty="0">
                <a:solidFill>
                  <a:schemeClr val="bg1"/>
                </a:solidFill>
                <a:latin typeface="Poppins Bold"/>
              </a:rPr>
              <a:t>Scope of Work #1: </a:t>
            </a:r>
          </a:p>
          <a:p>
            <a:r>
              <a:rPr lang="en-US" sz="2200" b="1" dirty="0">
                <a:solidFill>
                  <a:schemeClr val="bg1"/>
                </a:solidFill>
                <a:latin typeface="Poppins" panose="00000500000000000000" pitchFamily="2" charset="0"/>
                <a:cs typeface="Poppins" panose="00000500000000000000" pitchFamily="2" charset="0"/>
              </a:rPr>
              <a:t>Provide technical and organizational support for individual Resilience Hubs</a:t>
            </a:r>
          </a:p>
          <a:p>
            <a:endParaRPr lang="en-US" sz="3200" dirty="0">
              <a:solidFill>
                <a:srgbClr val="404040"/>
              </a:solidFill>
              <a:latin typeface="Poppins Bold"/>
            </a:endParaRPr>
          </a:p>
        </p:txBody>
      </p:sp>
      <p:sp>
        <p:nvSpPr>
          <p:cNvPr id="3" name="Slide Number Placeholder 2">
            <a:extLst>
              <a:ext uri="{FF2B5EF4-FFF2-40B4-BE49-F238E27FC236}">
                <a16:creationId xmlns:a16="http://schemas.microsoft.com/office/drawing/2014/main" id="{2CACB77E-05CB-29B7-8C95-0C9A3957244B}"/>
              </a:ext>
            </a:extLst>
          </p:cNvPr>
          <p:cNvSpPr>
            <a:spLocks noGrp="1"/>
          </p:cNvSpPr>
          <p:nvPr>
            <p:ph type="sldNum" sz="quarter" idx="12"/>
          </p:nvPr>
        </p:nvSpPr>
        <p:spPr/>
        <p:txBody>
          <a:bodyPr/>
          <a:lstStyle/>
          <a:p>
            <a:fld id="{7B04F6B9-5830-4FD7-99E3-F78D2BE5FBF9}" type="slidenum">
              <a:rPr lang="en-US" smtClean="0">
                <a:solidFill>
                  <a:schemeClr val="tx1"/>
                </a:solidFill>
              </a:rPr>
              <a:t>13</a:t>
            </a:fld>
            <a:endParaRPr lang="en-US" dirty="0">
              <a:solidFill>
                <a:schemeClr val="tx1"/>
              </a:solidFill>
            </a:endParaRPr>
          </a:p>
        </p:txBody>
      </p:sp>
      <p:sp>
        <p:nvSpPr>
          <p:cNvPr id="4" name="TextBox 3">
            <a:extLst>
              <a:ext uri="{FF2B5EF4-FFF2-40B4-BE49-F238E27FC236}">
                <a16:creationId xmlns:a16="http://schemas.microsoft.com/office/drawing/2014/main" id="{217FCCAA-8C2C-CD2E-944C-62128E7C8DC3}"/>
              </a:ext>
            </a:extLst>
          </p:cNvPr>
          <p:cNvSpPr txBox="1"/>
          <p:nvPr/>
        </p:nvSpPr>
        <p:spPr>
          <a:xfrm>
            <a:off x="148202" y="1965433"/>
            <a:ext cx="7391788" cy="3416320"/>
          </a:xfrm>
          <a:prstGeom prst="rect">
            <a:avLst/>
          </a:prstGeom>
          <a:noFill/>
        </p:spPr>
        <p:txBody>
          <a:bodyPr wrap="square" rtlCol="0">
            <a:spAutoFit/>
          </a:bodyPr>
          <a:lstStyle/>
          <a:p>
            <a:r>
              <a:rPr lang="en-US" b="1" dirty="0">
                <a:latin typeface="Poppins" panose="00000500000000000000" pitchFamily="2" charset="0"/>
                <a:ea typeface="Open Sans" panose="020B0606030504020204" pitchFamily="34" charset="0"/>
                <a:cs typeface="Poppins" panose="00000500000000000000" pitchFamily="2" charset="0"/>
              </a:rPr>
              <a:t>1A: Assist with technical implementation of the Resilience Hubs: </a:t>
            </a:r>
          </a:p>
          <a:p>
            <a:endParaRPr lang="en-US" b="1" dirty="0">
              <a:latin typeface="Poppins" panose="00000500000000000000" pitchFamily="2" charset="0"/>
              <a:ea typeface="Open Sans" panose="020B0606030504020204" pitchFamily="34" charset="0"/>
              <a:cs typeface="Poppins" panose="00000500000000000000" pitchFamily="2" charset="0"/>
            </a:endParaRPr>
          </a:p>
          <a:p>
            <a:pPr marL="857250" lvl="1" indent="-400050">
              <a:buFont typeface="+mj-lt"/>
              <a:buAutoNum type="romanLcPeriod"/>
            </a:pPr>
            <a:r>
              <a:rPr lang="en-US" dirty="0">
                <a:latin typeface="Poppins" panose="00000500000000000000" pitchFamily="2" charset="0"/>
                <a:ea typeface="Open Sans" panose="020B0606030504020204" pitchFamily="34" charset="0"/>
                <a:cs typeface="Poppins" panose="00000500000000000000" pitchFamily="2" charset="0"/>
              </a:rPr>
              <a:t>Develop/refine an implementation plan;</a:t>
            </a:r>
          </a:p>
          <a:p>
            <a:pPr marL="857250" lvl="1" indent="-400050">
              <a:buFont typeface="+mj-lt"/>
              <a:buAutoNum type="romanLcPeriod"/>
            </a:pPr>
            <a:r>
              <a:rPr lang="en-US" dirty="0">
                <a:latin typeface="Poppins" panose="00000500000000000000" pitchFamily="2" charset="0"/>
                <a:ea typeface="Open Sans" panose="020B0606030504020204" pitchFamily="34" charset="0"/>
                <a:cs typeface="Poppins" panose="00000500000000000000" pitchFamily="2" charset="0"/>
              </a:rPr>
              <a:t>Help with procurement of goods or services, feasibility studies, permitting, and developing staffing solutions; </a:t>
            </a:r>
          </a:p>
          <a:p>
            <a:pPr marL="857250" lvl="1" indent="-400050">
              <a:buFont typeface="+mj-lt"/>
              <a:buAutoNum type="romanLcPeriod"/>
            </a:pPr>
            <a:r>
              <a:rPr lang="en-US" dirty="0">
                <a:latin typeface="Poppins" panose="00000500000000000000" pitchFamily="2" charset="0"/>
                <a:ea typeface="Open Sans" panose="020B0606030504020204" pitchFamily="34" charset="0"/>
                <a:cs typeface="Poppins" panose="00000500000000000000" pitchFamily="2" charset="0"/>
              </a:rPr>
              <a:t>Develop a sustainability plan; and</a:t>
            </a:r>
          </a:p>
          <a:p>
            <a:pPr marL="857250" lvl="1" indent="-400050">
              <a:buFont typeface="+mj-lt"/>
              <a:buAutoNum type="romanLcPeriod"/>
            </a:pPr>
            <a:r>
              <a:rPr lang="en-US" dirty="0">
                <a:latin typeface="Poppins" panose="00000500000000000000" pitchFamily="2" charset="0"/>
                <a:ea typeface="Open Sans" panose="020B0606030504020204" pitchFamily="34" charset="0"/>
                <a:cs typeface="Poppins" panose="00000500000000000000" pitchFamily="2" charset="0"/>
              </a:rPr>
              <a:t>Assist with organizational capacity of the Resilience. </a:t>
            </a:r>
          </a:p>
          <a:p>
            <a:pPr marL="857250" lvl="1" indent="-400050">
              <a:buFont typeface="+mj-lt"/>
              <a:buAutoNum type="romanLcPeriod"/>
            </a:pPr>
            <a:endParaRPr lang="en-US" dirty="0">
              <a:latin typeface="Poppins" panose="00000500000000000000" pitchFamily="2" charset="0"/>
              <a:ea typeface="Open Sans" panose="020B0606030504020204" pitchFamily="34" charset="0"/>
              <a:cs typeface="Poppins" panose="00000500000000000000" pitchFamily="2" charset="0"/>
            </a:endParaRPr>
          </a:p>
          <a:p>
            <a:r>
              <a:rPr lang="en-US" i="1" dirty="0">
                <a:latin typeface="Poppins" panose="00000500000000000000" pitchFamily="2" charset="0"/>
                <a:ea typeface="Open Sans" panose="020B0606030504020204" pitchFamily="34" charset="0"/>
                <a:cs typeface="Poppins" panose="00000500000000000000" pitchFamily="2" charset="0"/>
              </a:rPr>
              <a:t>Note: Resilience hubs will be offered the option of support from a Technical Assistance provider; however, resilience hubs are not required to receive support. </a:t>
            </a:r>
          </a:p>
        </p:txBody>
      </p:sp>
      <p:sp>
        <p:nvSpPr>
          <p:cNvPr id="5" name="Slide Number Placeholder 3">
            <a:extLst>
              <a:ext uri="{FF2B5EF4-FFF2-40B4-BE49-F238E27FC236}">
                <a16:creationId xmlns:a16="http://schemas.microsoft.com/office/drawing/2014/main" id="{FB7AB641-57F4-9FCE-EBF5-4C7CAEF04BC2}"/>
              </a:ext>
            </a:extLst>
          </p:cNvPr>
          <p:cNvSpPr txBox="1">
            <a:spLocks/>
          </p:cNvSpPr>
          <p:nvPr/>
        </p:nvSpPr>
        <p:spPr>
          <a:xfrm>
            <a:off x="6604696" y="6277222"/>
            <a:ext cx="5063311" cy="39821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04F6B9-5830-4FD7-99E3-F78D2BE5FBF9}" type="slidenum">
              <a:rPr lang="en-US" smtClean="0"/>
              <a:pPr/>
              <a:t>13</a:t>
            </a:fld>
            <a:endParaRPr lang="en-US" dirty="0"/>
          </a:p>
        </p:txBody>
      </p:sp>
      <p:grpSp>
        <p:nvGrpSpPr>
          <p:cNvPr id="2" name="Group 1">
            <a:extLst>
              <a:ext uri="{FF2B5EF4-FFF2-40B4-BE49-F238E27FC236}">
                <a16:creationId xmlns:a16="http://schemas.microsoft.com/office/drawing/2014/main" id="{07A99A1E-5361-4FCA-463A-7AAA34AE9479}"/>
              </a:ext>
            </a:extLst>
          </p:cNvPr>
          <p:cNvGrpSpPr/>
          <p:nvPr/>
        </p:nvGrpSpPr>
        <p:grpSpPr>
          <a:xfrm>
            <a:off x="7539990" y="148069"/>
            <a:ext cx="4410660" cy="906284"/>
            <a:chOff x="7655879" y="57374"/>
            <a:chExt cx="4410660" cy="906284"/>
          </a:xfrm>
        </p:grpSpPr>
        <p:pic>
          <p:nvPicPr>
            <p:cNvPr id="7" name="Picture 6" descr="A close-up of a logo&#10;&#10;AI-generated content may be incorrect.">
              <a:extLst>
                <a:ext uri="{FF2B5EF4-FFF2-40B4-BE49-F238E27FC236}">
                  <a16:creationId xmlns:a16="http://schemas.microsoft.com/office/drawing/2014/main" id="{4BCB4F6E-4855-ED7F-9B5E-B3D7A2EA0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8" name="Picture 7">
              <a:extLst>
                <a:ext uri="{FF2B5EF4-FFF2-40B4-BE49-F238E27FC236}">
                  <a16:creationId xmlns:a16="http://schemas.microsoft.com/office/drawing/2014/main" id="{DF2C4BEA-253D-9670-7F6D-848AF535750C}"/>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pic>
        <p:nvPicPr>
          <p:cNvPr id="15" name="Picture 14">
            <a:extLst>
              <a:ext uri="{FF2B5EF4-FFF2-40B4-BE49-F238E27FC236}">
                <a16:creationId xmlns:a16="http://schemas.microsoft.com/office/drawing/2014/main" id="{E3FE6E64-26BA-5D24-0223-73A435F7DC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9591" y="3884908"/>
            <a:ext cx="4194207" cy="2591421"/>
          </a:xfrm>
          <a:prstGeom prst="rect">
            <a:avLst/>
          </a:prstGeom>
        </p:spPr>
      </p:pic>
      <p:pic>
        <p:nvPicPr>
          <p:cNvPr id="18" name="Picture 17" descr="A diagram of a house with icons&#10;&#10;AI-generated content may be incorrect.">
            <a:extLst>
              <a:ext uri="{FF2B5EF4-FFF2-40B4-BE49-F238E27FC236}">
                <a16:creationId xmlns:a16="http://schemas.microsoft.com/office/drawing/2014/main" id="{2EF3A916-C8FA-8BCD-851C-7C22264ECD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9591" y="1278317"/>
            <a:ext cx="4194207" cy="2480676"/>
          </a:xfrm>
          <a:prstGeom prst="rect">
            <a:avLst/>
          </a:prstGeom>
        </p:spPr>
      </p:pic>
    </p:spTree>
    <p:extLst>
      <p:ext uri="{BB962C8B-B14F-4D97-AF65-F5344CB8AC3E}">
        <p14:creationId xmlns:p14="http://schemas.microsoft.com/office/powerpoint/2010/main" val="2141758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9E730-95AC-4106-797D-D7164CEA7CC5}"/>
            </a:ext>
          </a:extLst>
        </p:cNvPr>
        <p:cNvGrpSpPr/>
        <p:nvPr/>
      </p:nvGrpSpPr>
      <p:grpSpPr>
        <a:xfrm>
          <a:off x="0" y="0"/>
          <a:ext cx="0" cy="0"/>
          <a:chOff x="0" y="0"/>
          <a:chExt cx="0" cy="0"/>
        </a:xfrm>
      </p:grpSpPr>
      <p:sp>
        <p:nvSpPr>
          <p:cNvPr id="10" name="AutoShape 10">
            <a:extLst>
              <a:ext uri="{FF2B5EF4-FFF2-40B4-BE49-F238E27FC236}">
                <a16:creationId xmlns:a16="http://schemas.microsoft.com/office/drawing/2014/main" id="{A30C5482-B088-277A-C5CA-3642A88F170B}"/>
              </a:ext>
            </a:extLst>
          </p:cNvPr>
          <p:cNvSpPr>
            <a:spLocks noGrp="1" noRot="1" noMove="1" noResize="1" noEditPoints="1" noAdjustHandles="1" noChangeArrowheads="1" noChangeShapeType="1"/>
          </p:cNvSpPr>
          <p:nvPr/>
        </p:nvSpPr>
        <p:spPr>
          <a:xfrm rot="6680">
            <a:off x="6604692" y="6345651"/>
            <a:ext cx="4901513" cy="0"/>
          </a:xfrm>
          <a:prstGeom prst="line">
            <a:avLst/>
          </a:prstGeom>
          <a:ln w="28575" cap="flat">
            <a:solidFill>
              <a:srgbClr val="58B947"/>
            </a:solidFill>
            <a:prstDash val="solid"/>
            <a:headEnd type="none" w="sm" len="sm"/>
            <a:tailEnd type="none" w="sm" len="sm"/>
          </a:ln>
        </p:spPr>
        <p:txBody>
          <a:bodyPr/>
          <a:lstStyle/>
          <a:p>
            <a:endParaRPr lang="en-US" sz="1200" dirty="0"/>
          </a:p>
        </p:txBody>
      </p:sp>
      <p:sp>
        <p:nvSpPr>
          <p:cNvPr id="16" name="Freeform 9">
            <a:extLst>
              <a:ext uri="{FF2B5EF4-FFF2-40B4-BE49-F238E27FC236}">
                <a16:creationId xmlns:a16="http://schemas.microsoft.com/office/drawing/2014/main" id="{C78996E8-7609-2EB0-C09E-237DC134107D}"/>
              </a:ext>
            </a:extLst>
          </p:cNvPr>
          <p:cNvSpPr/>
          <p:nvPr/>
        </p:nvSpPr>
        <p:spPr>
          <a:xfrm>
            <a:off x="0" y="0"/>
            <a:ext cx="7360919" cy="1689267"/>
          </a:xfrm>
          <a:custGeom>
            <a:avLst/>
            <a:gdLst/>
            <a:ahLst/>
            <a:cxnLst/>
            <a:rect l="l" t="t" r="r" b="b"/>
            <a:pathLst>
              <a:path w="464059" h="347980">
                <a:moveTo>
                  <a:pt x="0" y="0"/>
                </a:moveTo>
                <a:lnTo>
                  <a:pt x="464059" y="0"/>
                </a:lnTo>
                <a:lnTo>
                  <a:pt x="464059" y="347980"/>
                </a:lnTo>
                <a:lnTo>
                  <a:pt x="0" y="347980"/>
                </a:lnTo>
                <a:close/>
              </a:path>
            </a:pathLst>
          </a:custGeom>
          <a:solidFill>
            <a:schemeClr val="accent6"/>
          </a:solidFill>
        </p:spPr>
        <p:txBody>
          <a:bodyPr/>
          <a:lstStyle/>
          <a:p>
            <a:endParaRPr lang="en-US" sz="1200"/>
          </a:p>
        </p:txBody>
      </p:sp>
      <p:sp>
        <p:nvSpPr>
          <p:cNvPr id="12" name="TextBox 12">
            <a:extLst>
              <a:ext uri="{FF2B5EF4-FFF2-40B4-BE49-F238E27FC236}">
                <a16:creationId xmlns:a16="http://schemas.microsoft.com/office/drawing/2014/main" id="{355D15EF-A512-7462-27F4-8FD31DE89C71}"/>
              </a:ext>
            </a:extLst>
          </p:cNvPr>
          <p:cNvSpPr txBox="1"/>
          <p:nvPr/>
        </p:nvSpPr>
        <p:spPr>
          <a:xfrm>
            <a:off x="251282" y="225996"/>
            <a:ext cx="6858354" cy="1107996"/>
          </a:xfrm>
          <a:prstGeom prst="rect">
            <a:avLst/>
          </a:prstGeom>
        </p:spPr>
        <p:txBody>
          <a:bodyPr wrap="square" lIns="0" tIns="0" rIns="0" bIns="0" rtlCol="0" anchor="t">
            <a:spAutoFit/>
          </a:bodyPr>
          <a:lstStyle/>
          <a:p>
            <a:r>
              <a:rPr lang="en-US" sz="2800" dirty="0">
                <a:solidFill>
                  <a:schemeClr val="bg1"/>
                </a:solidFill>
                <a:latin typeface="Poppins Bold"/>
              </a:rPr>
              <a:t>Scope of Work #2:</a:t>
            </a:r>
          </a:p>
          <a:p>
            <a:r>
              <a:rPr lang="en-US" sz="2200" b="1" dirty="0">
                <a:solidFill>
                  <a:schemeClr val="bg1"/>
                </a:solidFill>
                <a:latin typeface="Poppins" panose="00000500000000000000" pitchFamily="2" charset="0"/>
                <a:cs typeface="Poppins" panose="00000500000000000000" pitchFamily="2" charset="0"/>
              </a:rPr>
              <a:t>Create and provide support for a peer-to-peer Countywide Resilience Hub</a:t>
            </a:r>
            <a:endParaRPr lang="en-US" sz="3600" dirty="0">
              <a:solidFill>
                <a:srgbClr val="404040"/>
              </a:solidFill>
              <a:latin typeface="Poppins Bold"/>
            </a:endParaRPr>
          </a:p>
        </p:txBody>
      </p:sp>
      <p:sp>
        <p:nvSpPr>
          <p:cNvPr id="3" name="Slide Number Placeholder 2">
            <a:extLst>
              <a:ext uri="{FF2B5EF4-FFF2-40B4-BE49-F238E27FC236}">
                <a16:creationId xmlns:a16="http://schemas.microsoft.com/office/drawing/2014/main" id="{9497A392-9405-D113-3235-C1CE155AF480}"/>
              </a:ext>
            </a:extLst>
          </p:cNvPr>
          <p:cNvSpPr>
            <a:spLocks noGrp="1"/>
          </p:cNvSpPr>
          <p:nvPr>
            <p:ph type="sldNum" sz="quarter" idx="12"/>
          </p:nvPr>
        </p:nvSpPr>
        <p:spPr/>
        <p:txBody>
          <a:bodyPr/>
          <a:lstStyle/>
          <a:p>
            <a:fld id="{7B04F6B9-5830-4FD7-99E3-F78D2BE5FBF9}" type="slidenum">
              <a:rPr lang="en-US" smtClean="0">
                <a:solidFill>
                  <a:schemeClr val="tx1"/>
                </a:solidFill>
              </a:rPr>
              <a:t>14</a:t>
            </a:fld>
            <a:endParaRPr lang="en-US" dirty="0">
              <a:solidFill>
                <a:schemeClr val="tx1"/>
              </a:solidFill>
            </a:endParaRPr>
          </a:p>
        </p:txBody>
      </p:sp>
      <p:sp>
        <p:nvSpPr>
          <p:cNvPr id="4" name="TextBox 3">
            <a:extLst>
              <a:ext uri="{FF2B5EF4-FFF2-40B4-BE49-F238E27FC236}">
                <a16:creationId xmlns:a16="http://schemas.microsoft.com/office/drawing/2014/main" id="{EAD69A8F-13C6-FE85-BCE1-232A92E39304}"/>
              </a:ext>
            </a:extLst>
          </p:cNvPr>
          <p:cNvSpPr txBox="1"/>
          <p:nvPr/>
        </p:nvSpPr>
        <p:spPr>
          <a:xfrm>
            <a:off x="159632" y="2384813"/>
            <a:ext cx="7201287" cy="2585323"/>
          </a:xfrm>
          <a:prstGeom prst="rect">
            <a:avLst/>
          </a:prstGeom>
          <a:noFill/>
        </p:spPr>
        <p:txBody>
          <a:bodyPr wrap="square" rtlCol="0">
            <a:spAutoFit/>
          </a:bodyPr>
          <a:lstStyle/>
          <a:p>
            <a:r>
              <a:rPr lang="en-US" dirty="0">
                <a:latin typeface="Poppins" panose="00000500000000000000" pitchFamily="2" charset="0"/>
                <a:ea typeface="Open Sans" panose="020B0606030504020204" pitchFamily="34" charset="0"/>
                <a:cs typeface="Poppins" panose="00000500000000000000" pitchFamily="2" charset="0"/>
              </a:rPr>
              <a:t>The network will be comprised of the 15 resilience hubs awarded through the Prince George’s County Community Resilience Hub Grant Program and the two to three previously selected County-facilitated pilot resilience Hubs.</a:t>
            </a:r>
          </a:p>
          <a:p>
            <a:endParaRPr lang="en-US" dirty="0">
              <a:latin typeface="Poppins" panose="00000500000000000000" pitchFamily="2" charset="0"/>
              <a:ea typeface="Open Sans" panose="020B0606030504020204" pitchFamily="34"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ea typeface="Open Sans" panose="020B0606030504020204" pitchFamily="34" charset="0"/>
                <a:cs typeface="Poppins" panose="00000500000000000000" pitchFamily="2" charset="0"/>
              </a:rPr>
              <a:t>Goals of the resilience network: </a:t>
            </a:r>
          </a:p>
          <a:p>
            <a:pPr marL="742950" lvl="1" indent="-285750">
              <a:buFont typeface="Arial" panose="020B0604020202020204" pitchFamily="34" charset="0"/>
              <a:buChar char="•"/>
            </a:pPr>
            <a:r>
              <a:rPr lang="en-US" dirty="0">
                <a:latin typeface="Poppins" panose="00000500000000000000" pitchFamily="2" charset="0"/>
                <a:ea typeface="Open Sans" panose="020B0606030504020204" pitchFamily="34" charset="0"/>
                <a:cs typeface="Poppins" panose="00000500000000000000" pitchFamily="2" charset="0"/>
              </a:rPr>
              <a:t>Foster sharing of resources and cost efficiencies and </a:t>
            </a:r>
          </a:p>
          <a:p>
            <a:pPr marL="742950" lvl="1" indent="-285750">
              <a:buFont typeface="Arial" panose="020B0604020202020204" pitchFamily="34" charset="0"/>
              <a:buChar char="•"/>
            </a:pPr>
            <a:r>
              <a:rPr lang="en-US" dirty="0">
                <a:latin typeface="Poppins" panose="00000500000000000000" pitchFamily="2" charset="0"/>
                <a:ea typeface="Open Sans" panose="020B0606030504020204" pitchFamily="34" charset="0"/>
                <a:cs typeface="Poppins" panose="00000500000000000000" pitchFamily="2" charset="0"/>
              </a:rPr>
              <a:t>To leverage other opportunities such as joint purchasing agreements and funding opportunities. </a:t>
            </a:r>
          </a:p>
        </p:txBody>
      </p:sp>
      <p:sp>
        <p:nvSpPr>
          <p:cNvPr id="5" name="Slide Number Placeholder 3">
            <a:extLst>
              <a:ext uri="{FF2B5EF4-FFF2-40B4-BE49-F238E27FC236}">
                <a16:creationId xmlns:a16="http://schemas.microsoft.com/office/drawing/2014/main" id="{A9269A5F-E6BD-F669-4A0D-BA4618925766}"/>
              </a:ext>
            </a:extLst>
          </p:cNvPr>
          <p:cNvSpPr txBox="1">
            <a:spLocks/>
          </p:cNvSpPr>
          <p:nvPr/>
        </p:nvSpPr>
        <p:spPr>
          <a:xfrm>
            <a:off x="6604696" y="6277222"/>
            <a:ext cx="5063311" cy="39821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04F6B9-5830-4FD7-99E3-F78D2BE5FBF9}" type="slidenum">
              <a:rPr lang="en-US" smtClean="0"/>
              <a:pPr/>
              <a:t>14</a:t>
            </a:fld>
            <a:endParaRPr lang="en-US" dirty="0"/>
          </a:p>
        </p:txBody>
      </p:sp>
      <p:grpSp>
        <p:nvGrpSpPr>
          <p:cNvPr id="2" name="Group 1">
            <a:extLst>
              <a:ext uri="{FF2B5EF4-FFF2-40B4-BE49-F238E27FC236}">
                <a16:creationId xmlns:a16="http://schemas.microsoft.com/office/drawing/2014/main" id="{EA6408EC-6812-6E64-FED8-8F0006ED9E82}"/>
              </a:ext>
            </a:extLst>
          </p:cNvPr>
          <p:cNvGrpSpPr/>
          <p:nvPr/>
        </p:nvGrpSpPr>
        <p:grpSpPr>
          <a:xfrm>
            <a:off x="7610536" y="155056"/>
            <a:ext cx="4410660" cy="906284"/>
            <a:chOff x="7655879" y="57374"/>
            <a:chExt cx="4410660" cy="906284"/>
          </a:xfrm>
        </p:grpSpPr>
        <p:pic>
          <p:nvPicPr>
            <p:cNvPr id="7" name="Picture 6" descr="A close-up of a logo&#10;&#10;AI-generated content may be incorrect.">
              <a:extLst>
                <a:ext uri="{FF2B5EF4-FFF2-40B4-BE49-F238E27FC236}">
                  <a16:creationId xmlns:a16="http://schemas.microsoft.com/office/drawing/2014/main" id="{581F252D-8FD7-3FE2-E13A-223FDB066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8" name="Picture 7">
              <a:extLst>
                <a:ext uri="{FF2B5EF4-FFF2-40B4-BE49-F238E27FC236}">
                  <a16:creationId xmlns:a16="http://schemas.microsoft.com/office/drawing/2014/main" id="{C74D24E1-7DE3-8638-AD25-259869478D97}"/>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pic>
        <p:nvPicPr>
          <p:cNvPr id="9" name="Picture 8">
            <a:extLst>
              <a:ext uri="{FF2B5EF4-FFF2-40B4-BE49-F238E27FC236}">
                <a16:creationId xmlns:a16="http://schemas.microsoft.com/office/drawing/2014/main" id="{208844F9-6B0A-1160-CF4A-B58276033192}"/>
              </a:ext>
            </a:extLst>
          </p:cNvPr>
          <p:cNvPicPr>
            <a:picLocks noChangeAspect="1"/>
          </p:cNvPicPr>
          <p:nvPr/>
        </p:nvPicPr>
        <p:blipFill>
          <a:blip r:embed="rId5" cstate="print">
            <a:extLst>
              <a:ext uri="{28A0092B-C50C-407E-A947-70E740481C1C}">
                <a14:useLocalDpi xmlns:a14="http://schemas.microsoft.com/office/drawing/2010/main" val="0"/>
              </a:ext>
            </a:extLst>
          </a:blip>
          <a:srcRect l="5358" r="5358"/>
          <a:stretch/>
        </p:blipFill>
        <p:spPr bwMode="auto">
          <a:xfrm>
            <a:off x="7920049" y="2038671"/>
            <a:ext cx="3901120" cy="3277608"/>
          </a:xfrm>
          <a:prstGeom prst="rect">
            <a:avLst/>
          </a:prstGeom>
          <a:noFill/>
          <a:ln w="38100" cap="flat" cmpd="sng" algn="ctr">
            <a:solidFill>
              <a:srgbClr val="4F81BD"/>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5026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10"/>
          <p:cNvSpPr>
            <a:spLocks noGrp="1" noRot="1" noMove="1" noResize="1" noEditPoints="1" noAdjustHandles="1" noChangeArrowheads="1" noChangeShapeType="1"/>
          </p:cNvSpPr>
          <p:nvPr/>
        </p:nvSpPr>
        <p:spPr>
          <a:xfrm rot="6680">
            <a:off x="6604692" y="6345651"/>
            <a:ext cx="4901513"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6" name="Freeform 9">
            <a:extLst>
              <a:ext uri="{FF2B5EF4-FFF2-40B4-BE49-F238E27FC236}">
                <a16:creationId xmlns:a16="http://schemas.microsoft.com/office/drawing/2014/main" id="{CCEFA7A2-8195-A022-321E-E21B7CFEDCB3}"/>
              </a:ext>
            </a:extLst>
          </p:cNvPr>
          <p:cNvSpPr/>
          <p:nvPr/>
        </p:nvSpPr>
        <p:spPr>
          <a:xfrm>
            <a:off x="1" y="0"/>
            <a:ext cx="7566660" cy="1458276"/>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sp>
        <p:nvSpPr>
          <p:cNvPr id="12" name="TextBox 12"/>
          <p:cNvSpPr txBox="1"/>
          <p:nvPr/>
        </p:nvSpPr>
        <p:spPr>
          <a:xfrm>
            <a:off x="148837" y="172172"/>
            <a:ext cx="7124700" cy="1107996"/>
          </a:xfrm>
          <a:prstGeom prst="rect">
            <a:avLst/>
          </a:prstGeom>
        </p:spPr>
        <p:txBody>
          <a:bodyPr wrap="square" lIns="0" tIns="0" rIns="0" bIns="0" rtlCol="0" anchor="t">
            <a:spAutoFit/>
          </a:bodyPr>
          <a:lstStyle/>
          <a:p>
            <a:r>
              <a:rPr lang="en-US" sz="3600" dirty="0">
                <a:solidFill>
                  <a:srgbClr val="404040"/>
                </a:solidFill>
                <a:latin typeface="Poppins Bold"/>
              </a:rPr>
              <a:t>Expected Outcomes of Technical Assistance</a:t>
            </a:r>
          </a:p>
        </p:txBody>
      </p:sp>
      <p:sp>
        <p:nvSpPr>
          <p:cNvPr id="3" name="Slide Number Placeholder 2">
            <a:extLst>
              <a:ext uri="{FF2B5EF4-FFF2-40B4-BE49-F238E27FC236}">
                <a16:creationId xmlns:a16="http://schemas.microsoft.com/office/drawing/2014/main" id="{61EE8D8A-C2DB-D1C4-26A7-D7B5AAB245D4}"/>
              </a:ext>
            </a:extLst>
          </p:cNvPr>
          <p:cNvSpPr>
            <a:spLocks noGrp="1"/>
          </p:cNvSpPr>
          <p:nvPr>
            <p:ph type="sldNum" sz="quarter" idx="12"/>
          </p:nvPr>
        </p:nvSpPr>
        <p:spPr/>
        <p:txBody>
          <a:bodyPr/>
          <a:lstStyle/>
          <a:p>
            <a:fld id="{7B04F6B9-5830-4FD7-99E3-F78D2BE5FBF9}" type="slidenum">
              <a:rPr lang="en-US" smtClean="0">
                <a:solidFill>
                  <a:schemeClr val="tx1"/>
                </a:solidFill>
              </a:rPr>
              <a:t>15</a:t>
            </a:fld>
            <a:endParaRPr lang="en-US" dirty="0">
              <a:solidFill>
                <a:schemeClr val="tx1"/>
              </a:solidFill>
            </a:endParaRPr>
          </a:p>
        </p:txBody>
      </p:sp>
      <p:sp>
        <p:nvSpPr>
          <p:cNvPr id="4" name="TextBox 3">
            <a:extLst>
              <a:ext uri="{FF2B5EF4-FFF2-40B4-BE49-F238E27FC236}">
                <a16:creationId xmlns:a16="http://schemas.microsoft.com/office/drawing/2014/main" id="{3F56FC07-21C7-9057-FDF5-BD643A1DC878}"/>
              </a:ext>
            </a:extLst>
          </p:cNvPr>
          <p:cNvSpPr txBox="1"/>
          <p:nvPr/>
        </p:nvSpPr>
        <p:spPr>
          <a:xfrm>
            <a:off x="148837" y="1732835"/>
            <a:ext cx="7268987" cy="2246769"/>
          </a:xfrm>
          <a:prstGeom prst="rect">
            <a:avLst/>
          </a:prstGeom>
          <a:noFill/>
        </p:spPr>
        <p:txBody>
          <a:bodyPr wrap="square" rtlCol="0">
            <a:spAutoFit/>
          </a:bodyPr>
          <a:lstStyle/>
          <a:p>
            <a:pPr marL="457200" indent="-457200">
              <a:buAutoNum type="arabicPeriod"/>
            </a:pPr>
            <a:r>
              <a:rPr lang="en-US" sz="2000" dirty="0">
                <a:latin typeface="Poppins" panose="00000500000000000000" pitchFamily="2" charset="0"/>
                <a:ea typeface="Open Sans" panose="020B0606030504020204" pitchFamily="34" charset="0"/>
                <a:cs typeface="Poppins" panose="00000500000000000000" pitchFamily="2" charset="0"/>
              </a:rPr>
              <a:t>Increased understanding of resilience hubs and increased capacity of the identified target audience(s);</a:t>
            </a:r>
          </a:p>
          <a:p>
            <a:pPr marL="457200" indent="-457200">
              <a:buAutoNum type="arabicPeriod"/>
            </a:pPr>
            <a:r>
              <a:rPr lang="en-US" sz="2000" dirty="0">
                <a:latin typeface="Poppins" panose="00000500000000000000" pitchFamily="2" charset="0"/>
                <a:ea typeface="Open Sans" panose="020B0606030504020204" pitchFamily="34" charset="0"/>
                <a:cs typeface="Poppins" panose="00000500000000000000" pitchFamily="2" charset="0"/>
              </a:rPr>
              <a:t>Implementation of one or more features of the resilience hub;</a:t>
            </a:r>
          </a:p>
          <a:p>
            <a:pPr marL="457200" indent="-457200">
              <a:buAutoNum type="arabicPeriod"/>
            </a:pPr>
            <a:r>
              <a:rPr lang="en-US" sz="2000" dirty="0">
                <a:latin typeface="Poppins" panose="00000500000000000000" pitchFamily="2" charset="0"/>
                <a:ea typeface="Open Sans" panose="020B0606030504020204" pitchFamily="34" charset="0"/>
                <a:cs typeface="Poppins" panose="00000500000000000000" pitchFamily="2" charset="0"/>
              </a:rPr>
              <a:t>Deployment of the individual resilience hubs; and</a:t>
            </a:r>
          </a:p>
          <a:p>
            <a:pPr marL="457200" indent="-457200">
              <a:buAutoNum type="arabicPeriod"/>
            </a:pPr>
            <a:r>
              <a:rPr lang="en-US" sz="2000" dirty="0">
                <a:latin typeface="Poppins" panose="00000500000000000000" pitchFamily="2" charset="0"/>
                <a:ea typeface="Open Sans" panose="020B0606030504020204" pitchFamily="34" charset="0"/>
                <a:cs typeface="Poppins" panose="00000500000000000000" pitchFamily="2" charset="0"/>
              </a:rPr>
              <a:t>Launch of a Countywide Resilience Hub Network. </a:t>
            </a:r>
            <a:endParaRPr lang="en-US" dirty="0">
              <a:latin typeface="Poppins" panose="00000500000000000000" pitchFamily="2" charset="0"/>
              <a:ea typeface="Open Sans" panose="020B0606030504020204" pitchFamily="34" charset="0"/>
              <a:cs typeface="Poppins" panose="00000500000000000000" pitchFamily="2" charset="0"/>
            </a:endParaRPr>
          </a:p>
        </p:txBody>
      </p:sp>
      <p:sp>
        <p:nvSpPr>
          <p:cNvPr id="5" name="Slide Number Placeholder 3">
            <a:extLst>
              <a:ext uri="{FF2B5EF4-FFF2-40B4-BE49-F238E27FC236}">
                <a16:creationId xmlns:a16="http://schemas.microsoft.com/office/drawing/2014/main" id="{80E83EA2-EE62-0072-B60B-BA507806AEF5}"/>
              </a:ext>
            </a:extLst>
          </p:cNvPr>
          <p:cNvSpPr txBox="1">
            <a:spLocks/>
          </p:cNvSpPr>
          <p:nvPr/>
        </p:nvSpPr>
        <p:spPr>
          <a:xfrm>
            <a:off x="10194176" y="6421165"/>
            <a:ext cx="1312025" cy="36512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04F6B9-5830-4FD7-99E3-F78D2BE5FBF9}" type="slidenum">
              <a:rPr lang="en-US" smtClean="0"/>
              <a:pPr/>
              <a:t>15</a:t>
            </a:fld>
            <a:endParaRPr lang="en-US" dirty="0"/>
          </a:p>
        </p:txBody>
      </p:sp>
      <p:sp>
        <p:nvSpPr>
          <p:cNvPr id="7" name="Rectangle 6">
            <a:extLst>
              <a:ext uri="{FF2B5EF4-FFF2-40B4-BE49-F238E27FC236}">
                <a16:creationId xmlns:a16="http://schemas.microsoft.com/office/drawing/2014/main" id="{1ECDFE36-C762-1AEE-B6B9-2EAFD1515545}"/>
              </a:ext>
            </a:extLst>
          </p:cNvPr>
          <p:cNvSpPr/>
          <p:nvPr/>
        </p:nvSpPr>
        <p:spPr>
          <a:xfrm>
            <a:off x="6484825" y="6038736"/>
            <a:ext cx="2088851" cy="6043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FABC0879-B929-0B37-79B1-101F431CD5B1}"/>
              </a:ext>
            </a:extLst>
          </p:cNvPr>
          <p:cNvGrpSpPr/>
          <p:nvPr/>
        </p:nvGrpSpPr>
        <p:grpSpPr>
          <a:xfrm>
            <a:off x="7720047" y="172172"/>
            <a:ext cx="4410660" cy="906284"/>
            <a:chOff x="7655879" y="57374"/>
            <a:chExt cx="4410660" cy="906284"/>
          </a:xfrm>
        </p:grpSpPr>
        <p:pic>
          <p:nvPicPr>
            <p:cNvPr id="8" name="Picture 7" descr="A close-up of a logo&#10;&#10;AI-generated content may be incorrect.">
              <a:extLst>
                <a:ext uri="{FF2B5EF4-FFF2-40B4-BE49-F238E27FC236}">
                  <a16:creationId xmlns:a16="http://schemas.microsoft.com/office/drawing/2014/main" id="{BA2CA39C-6112-5771-D7DF-6ECDD8F65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9" name="Picture 8">
              <a:extLst>
                <a:ext uri="{FF2B5EF4-FFF2-40B4-BE49-F238E27FC236}">
                  <a16:creationId xmlns:a16="http://schemas.microsoft.com/office/drawing/2014/main" id="{137B0AC8-A5A6-3B66-A67A-BC6B9AA95EEE}"/>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pic>
        <p:nvPicPr>
          <p:cNvPr id="14" name="Picture 13" descr="Solar panels on a roof&#10;&#10;AI-generated content may be incorrect.">
            <a:extLst>
              <a:ext uri="{FF2B5EF4-FFF2-40B4-BE49-F238E27FC236}">
                <a16:creationId xmlns:a16="http://schemas.microsoft.com/office/drawing/2014/main" id="{3F21CE9F-A2A4-6C20-3E30-00D5660DD5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6661" y="1689677"/>
            <a:ext cx="4386962" cy="4278308"/>
          </a:xfrm>
          <a:prstGeom prst="rect">
            <a:avLst/>
          </a:prstGeom>
        </p:spPr>
      </p:pic>
    </p:spTree>
    <p:extLst>
      <p:ext uri="{BB962C8B-B14F-4D97-AF65-F5344CB8AC3E}">
        <p14:creationId xmlns:p14="http://schemas.microsoft.com/office/powerpoint/2010/main" val="4517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10"/>
          <p:cNvSpPr>
            <a:spLocks noGrp="1" noRot="1" noMove="1" noResize="1" noEditPoints="1" noAdjustHandles="1" noChangeArrowheads="1" noChangeShapeType="1"/>
          </p:cNvSpPr>
          <p:nvPr/>
        </p:nvSpPr>
        <p:spPr>
          <a:xfrm rot="6680">
            <a:off x="6604692" y="6345651"/>
            <a:ext cx="4901513"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6" name="Freeform 9">
            <a:extLst>
              <a:ext uri="{FF2B5EF4-FFF2-40B4-BE49-F238E27FC236}">
                <a16:creationId xmlns:a16="http://schemas.microsoft.com/office/drawing/2014/main" id="{CCEFA7A2-8195-A022-321E-E21B7CFEDCB3}"/>
              </a:ext>
            </a:extLst>
          </p:cNvPr>
          <p:cNvSpPr/>
          <p:nvPr/>
        </p:nvSpPr>
        <p:spPr>
          <a:xfrm>
            <a:off x="0" y="0"/>
            <a:ext cx="7454971" cy="1477328"/>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sp>
        <p:nvSpPr>
          <p:cNvPr id="12" name="TextBox 12"/>
          <p:cNvSpPr txBox="1"/>
          <p:nvPr/>
        </p:nvSpPr>
        <p:spPr>
          <a:xfrm>
            <a:off x="350520" y="164822"/>
            <a:ext cx="7104451" cy="1107996"/>
          </a:xfrm>
          <a:prstGeom prst="rect">
            <a:avLst/>
          </a:prstGeom>
        </p:spPr>
        <p:txBody>
          <a:bodyPr wrap="square" lIns="0" tIns="0" rIns="0" bIns="0" rtlCol="0" anchor="t">
            <a:spAutoFit/>
          </a:bodyPr>
          <a:lstStyle/>
          <a:p>
            <a:r>
              <a:rPr lang="en-US" sz="3600" dirty="0">
                <a:solidFill>
                  <a:srgbClr val="404040"/>
                </a:solidFill>
                <a:latin typeface="Poppins Bold"/>
              </a:rPr>
              <a:t>Qualifications and Experience</a:t>
            </a:r>
            <a:endParaRPr lang="en-US" sz="2400" b="1" dirty="0">
              <a:solidFill>
                <a:srgbClr val="404040"/>
              </a:solidFill>
              <a:latin typeface="Poppins" panose="00000500000000000000" pitchFamily="2" charset="0"/>
              <a:cs typeface="Poppins" panose="00000500000000000000" pitchFamily="2" charset="0"/>
            </a:endParaRPr>
          </a:p>
          <a:p>
            <a:pPr algn="ctr"/>
            <a:endParaRPr lang="en-US" sz="3600" dirty="0">
              <a:solidFill>
                <a:srgbClr val="404040"/>
              </a:solidFill>
              <a:latin typeface="Poppins Bold"/>
            </a:endParaRPr>
          </a:p>
        </p:txBody>
      </p:sp>
      <p:sp>
        <p:nvSpPr>
          <p:cNvPr id="3" name="Slide Number Placeholder 3">
            <a:extLst>
              <a:ext uri="{FF2B5EF4-FFF2-40B4-BE49-F238E27FC236}">
                <a16:creationId xmlns:a16="http://schemas.microsoft.com/office/drawing/2014/main" id="{8B8F74F5-8DA6-8845-D58F-72F0E636147B}"/>
              </a:ext>
            </a:extLst>
          </p:cNvPr>
          <p:cNvSpPr>
            <a:spLocks noGrp="1"/>
          </p:cNvSpPr>
          <p:nvPr>
            <p:ph type="sldNum" sz="quarter" idx="12"/>
          </p:nvPr>
        </p:nvSpPr>
        <p:spPr>
          <a:xfrm>
            <a:off x="10194176" y="6434913"/>
            <a:ext cx="1312025" cy="365125"/>
          </a:xfrm>
        </p:spPr>
        <p:txBody>
          <a:bodyPr/>
          <a:lstStyle/>
          <a:p>
            <a:fld id="{7B04F6B9-5830-4FD7-99E3-F78D2BE5FBF9}" type="slidenum">
              <a:rPr lang="en-US" smtClean="0"/>
              <a:t>16</a:t>
            </a:fld>
            <a:endParaRPr lang="en-US" dirty="0"/>
          </a:p>
        </p:txBody>
      </p:sp>
      <p:sp>
        <p:nvSpPr>
          <p:cNvPr id="5" name="Rectangle 4">
            <a:extLst>
              <a:ext uri="{FF2B5EF4-FFF2-40B4-BE49-F238E27FC236}">
                <a16:creationId xmlns:a16="http://schemas.microsoft.com/office/drawing/2014/main" id="{4AE03278-18CE-7243-7786-67A8E11E03E8}"/>
              </a:ext>
            </a:extLst>
          </p:cNvPr>
          <p:cNvSpPr/>
          <p:nvPr/>
        </p:nvSpPr>
        <p:spPr>
          <a:xfrm>
            <a:off x="6200441" y="5919515"/>
            <a:ext cx="5305760" cy="6043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06C190B2-099F-0871-67CE-65460AB9D412}"/>
              </a:ext>
            </a:extLst>
          </p:cNvPr>
          <p:cNvGrpSpPr/>
          <p:nvPr/>
        </p:nvGrpSpPr>
        <p:grpSpPr>
          <a:xfrm>
            <a:off x="7564458" y="180738"/>
            <a:ext cx="4410660" cy="906284"/>
            <a:chOff x="7655879" y="57374"/>
            <a:chExt cx="4410660" cy="906284"/>
          </a:xfrm>
        </p:grpSpPr>
        <p:pic>
          <p:nvPicPr>
            <p:cNvPr id="7" name="Picture 6" descr="A close-up of a logo&#10;&#10;AI-generated content may be incorrect.">
              <a:extLst>
                <a:ext uri="{FF2B5EF4-FFF2-40B4-BE49-F238E27FC236}">
                  <a16:creationId xmlns:a16="http://schemas.microsoft.com/office/drawing/2014/main" id="{B83A80E2-C6F7-869C-BC47-BC1A1AAAF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8" name="Picture 7">
              <a:extLst>
                <a:ext uri="{FF2B5EF4-FFF2-40B4-BE49-F238E27FC236}">
                  <a16:creationId xmlns:a16="http://schemas.microsoft.com/office/drawing/2014/main" id="{3BC2EF99-4E30-7B74-2829-BCA06D954F29}"/>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pic>
        <p:nvPicPr>
          <p:cNvPr id="14" name="Picture 13">
            <a:extLst>
              <a:ext uri="{FF2B5EF4-FFF2-40B4-BE49-F238E27FC236}">
                <a16:creationId xmlns:a16="http://schemas.microsoft.com/office/drawing/2014/main" id="{2321AC3E-810B-F6D2-C4C3-A913DE2DBE60}"/>
              </a:ext>
            </a:extLst>
          </p:cNvPr>
          <p:cNvPicPr>
            <a:picLocks noChangeAspect="1"/>
          </p:cNvPicPr>
          <p:nvPr/>
        </p:nvPicPr>
        <p:blipFill>
          <a:blip r:embed="rId5"/>
          <a:stretch>
            <a:fillRect/>
          </a:stretch>
        </p:blipFill>
        <p:spPr>
          <a:xfrm>
            <a:off x="2131248" y="1116437"/>
            <a:ext cx="7929503" cy="5501038"/>
          </a:xfrm>
          <a:prstGeom prst="rect">
            <a:avLst/>
          </a:prstGeom>
        </p:spPr>
      </p:pic>
    </p:spTree>
    <p:extLst>
      <p:ext uri="{BB962C8B-B14F-4D97-AF65-F5344CB8AC3E}">
        <p14:creationId xmlns:p14="http://schemas.microsoft.com/office/powerpoint/2010/main" val="180018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7D6F-8C4F-466C-A8FF-7532423707FD}"/>
              </a:ext>
            </a:extLst>
          </p:cNvPr>
          <p:cNvSpPr>
            <a:spLocks noGrp="1"/>
          </p:cNvSpPr>
          <p:nvPr>
            <p:ph type="title"/>
          </p:nvPr>
        </p:nvSpPr>
        <p:spPr>
          <a:xfrm>
            <a:off x="118402" y="129500"/>
            <a:ext cx="8396739" cy="770780"/>
          </a:xfrm>
        </p:spPr>
        <p:txBody>
          <a:bodyPr>
            <a:normAutofit/>
          </a:bodyPr>
          <a:lstStyle/>
          <a:p>
            <a:pPr algn="ctr"/>
            <a:r>
              <a:rPr lang="en-US" sz="4000" dirty="0">
                <a:solidFill>
                  <a:schemeClr val="tx1"/>
                </a:solidFill>
                <a:latin typeface="Poppins Bold" panose="00000800000000000000" pitchFamily="2" charset="0"/>
                <a:cs typeface="Poppins Bold" panose="00000800000000000000" pitchFamily="2" charset="0"/>
              </a:rPr>
              <a:t>Program Timeline and Overview</a:t>
            </a:r>
          </a:p>
        </p:txBody>
      </p:sp>
      <p:sp>
        <p:nvSpPr>
          <p:cNvPr id="4" name="Rectangle 3">
            <a:extLst>
              <a:ext uri="{FF2B5EF4-FFF2-40B4-BE49-F238E27FC236}">
                <a16:creationId xmlns:a16="http://schemas.microsoft.com/office/drawing/2014/main" id="{8EB65BB1-BA2E-73ED-C0F0-D7E0B7032126}"/>
              </a:ext>
            </a:extLst>
          </p:cNvPr>
          <p:cNvSpPr/>
          <p:nvPr/>
        </p:nvSpPr>
        <p:spPr>
          <a:xfrm>
            <a:off x="367734" y="3678290"/>
            <a:ext cx="11456531" cy="1828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ontent Placeholder 2">
            <a:extLst>
              <a:ext uri="{FF2B5EF4-FFF2-40B4-BE49-F238E27FC236}">
                <a16:creationId xmlns:a16="http://schemas.microsoft.com/office/drawing/2014/main" id="{417086E5-25B3-CA8F-B3BC-EBDD2EC5130F}"/>
              </a:ext>
            </a:extLst>
          </p:cNvPr>
          <p:cNvSpPr txBox="1">
            <a:spLocks/>
          </p:cNvSpPr>
          <p:nvPr/>
        </p:nvSpPr>
        <p:spPr>
          <a:xfrm>
            <a:off x="7472968" y="1802598"/>
            <a:ext cx="2763297" cy="8549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dirty="0">
                <a:solidFill>
                  <a:schemeClr val="tx1"/>
                </a:solidFill>
                <a:latin typeface="Poppins Light" panose="00000400000000000000" pitchFamily="2" charset="0"/>
                <a:cs typeface="Poppins Light" panose="00000400000000000000" pitchFamily="2" charset="0"/>
              </a:rPr>
              <a:t>Funding decision made and letter(s) sent out</a:t>
            </a:r>
          </a:p>
        </p:txBody>
      </p:sp>
      <p:sp>
        <p:nvSpPr>
          <p:cNvPr id="9" name="Content Placeholder 2">
            <a:extLst>
              <a:ext uri="{FF2B5EF4-FFF2-40B4-BE49-F238E27FC236}">
                <a16:creationId xmlns:a16="http://schemas.microsoft.com/office/drawing/2014/main" id="{D2D0CA12-60BD-D868-8863-335746A2C660}"/>
              </a:ext>
            </a:extLst>
          </p:cNvPr>
          <p:cNvSpPr txBox="1">
            <a:spLocks/>
          </p:cNvSpPr>
          <p:nvPr/>
        </p:nvSpPr>
        <p:spPr>
          <a:xfrm>
            <a:off x="4078206" y="1836426"/>
            <a:ext cx="1852239" cy="91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dirty="0">
                <a:solidFill>
                  <a:schemeClr val="tx1"/>
                </a:solidFill>
                <a:latin typeface="Poppins Light" panose="00000400000000000000" pitchFamily="2" charset="0"/>
                <a:cs typeface="Poppins Light" panose="00000400000000000000" pitchFamily="2" charset="0"/>
              </a:rPr>
              <a:t>Program Deadline, 4pm EST</a:t>
            </a:r>
          </a:p>
        </p:txBody>
      </p:sp>
      <p:sp>
        <p:nvSpPr>
          <p:cNvPr id="11" name="Content Placeholder 2">
            <a:extLst>
              <a:ext uri="{FF2B5EF4-FFF2-40B4-BE49-F238E27FC236}">
                <a16:creationId xmlns:a16="http://schemas.microsoft.com/office/drawing/2014/main" id="{7F8DBD0C-06E0-B783-2C11-F1B4311F35B0}"/>
              </a:ext>
            </a:extLst>
          </p:cNvPr>
          <p:cNvSpPr txBox="1">
            <a:spLocks/>
          </p:cNvSpPr>
          <p:nvPr/>
        </p:nvSpPr>
        <p:spPr>
          <a:xfrm>
            <a:off x="5435901" y="4759578"/>
            <a:ext cx="2783394" cy="869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dirty="0">
                <a:solidFill>
                  <a:schemeClr val="tx1"/>
                </a:solidFill>
                <a:latin typeface="Poppins Light" panose="00000400000000000000" pitchFamily="2" charset="0"/>
                <a:cs typeface="Poppins Light" panose="00000400000000000000" pitchFamily="2" charset="0"/>
              </a:rPr>
              <a:t>Review process and Technical Review Committee Meeting </a:t>
            </a:r>
          </a:p>
        </p:txBody>
      </p:sp>
      <p:sp>
        <p:nvSpPr>
          <p:cNvPr id="13" name="Content Placeholder 2">
            <a:extLst>
              <a:ext uri="{FF2B5EF4-FFF2-40B4-BE49-F238E27FC236}">
                <a16:creationId xmlns:a16="http://schemas.microsoft.com/office/drawing/2014/main" id="{2F8C34D1-AF11-C323-8DCD-F1094E45A149}"/>
              </a:ext>
            </a:extLst>
          </p:cNvPr>
          <p:cNvSpPr txBox="1">
            <a:spLocks/>
          </p:cNvSpPr>
          <p:nvPr/>
        </p:nvSpPr>
        <p:spPr>
          <a:xfrm>
            <a:off x="118402" y="2072309"/>
            <a:ext cx="2481785" cy="91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800"/>
              </a:spcAft>
              <a:buNone/>
            </a:pPr>
            <a:r>
              <a:rPr lang="en-US" sz="1800" dirty="0">
                <a:solidFill>
                  <a:schemeClr val="tx1"/>
                </a:solidFill>
                <a:latin typeface="Poppins Light" panose="020B0502040204020203" pitchFamily="2" charset="0"/>
                <a:cs typeface="Poppins Light" panose="020B0502040204020203" pitchFamily="2" charset="0"/>
              </a:rPr>
              <a:t>Program opened on August 13</a:t>
            </a:r>
            <a:r>
              <a:rPr lang="en-US" sz="1800" baseline="30000" dirty="0">
                <a:solidFill>
                  <a:schemeClr val="tx1"/>
                </a:solidFill>
                <a:latin typeface="Poppins Light" panose="020B0502040204020203" pitchFamily="2" charset="0"/>
                <a:cs typeface="Poppins Light" panose="020B0502040204020203" pitchFamily="2" charset="0"/>
              </a:rPr>
              <a:t>th</a:t>
            </a:r>
            <a:r>
              <a:rPr lang="en-US" sz="1800" dirty="0">
                <a:solidFill>
                  <a:schemeClr val="tx1"/>
                </a:solidFill>
                <a:latin typeface="Poppins Light" panose="020B0502040204020203" pitchFamily="2" charset="0"/>
                <a:cs typeface="Poppins Light" panose="020B0502040204020203" pitchFamily="2" charset="0"/>
              </a:rPr>
              <a:t>, 2026</a:t>
            </a:r>
          </a:p>
        </p:txBody>
      </p:sp>
      <p:sp>
        <p:nvSpPr>
          <p:cNvPr id="15" name="Content Placeholder 2">
            <a:extLst>
              <a:ext uri="{FF2B5EF4-FFF2-40B4-BE49-F238E27FC236}">
                <a16:creationId xmlns:a16="http://schemas.microsoft.com/office/drawing/2014/main" id="{F8BE11C6-0C7F-8D4B-EA4F-8A9C25F271BC}"/>
              </a:ext>
            </a:extLst>
          </p:cNvPr>
          <p:cNvSpPr txBox="1">
            <a:spLocks/>
          </p:cNvSpPr>
          <p:nvPr/>
        </p:nvSpPr>
        <p:spPr>
          <a:xfrm>
            <a:off x="1752792" y="4825600"/>
            <a:ext cx="2712632" cy="13305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dirty="0">
                <a:solidFill>
                  <a:schemeClr val="tx1"/>
                </a:solidFill>
                <a:latin typeface="Poppins Light" panose="00000400000000000000" pitchFamily="2" charset="0"/>
                <a:cs typeface="Poppins Light" panose="00000400000000000000" pitchFamily="2" charset="0"/>
              </a:rPr>
              <a:t>Information Session</a:t>
            </a:r>
          </a:p>
        </p:txBody>
      </p:sp>
      <p:sp>
        <p:nvSpPr>
          <p:cNvPr id="16" name="Content Placeholder 2">
            <a:extLst>
              <a:ext uri="{FF2B5EF4-FFF2-40B4-BE49-F238E27FC236}">
                <a16:creationId xmlns:a16="http://schemas.microsoft.com/office/drawing/2014/main" id="{F70A8A9C-FE91-0DBB-EDF0-C11D14323ED2}"/>
              </a:ext>
            </a:extLst>
          </p:cNvPr>
          <p:cNvSpPr txBox="1">
            <a:spLocks/>
          </p:cNvSpPr>
          <p:nvPr/>
        </p:nvSpPr>
        <p:spPr>
          <a:xfrm>
            <a:off x="441367" y="3916638"/>
            <a:ext cx="1567538" cy="10427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August 2026</a:t>
            </a:r>
          </a:p>
        </p:txBody>
      </p:sp>
      <p:sp>
        <p:nvSpPr>
          <p:cNvPr id="17" name="Content Placeholder 2">
            <a:extLst>
              <a:ext uri="{FF2B5EF4-FFF2-40B4-BE49-F238E27FC236}">
                <a16:creationId xmlns:a16="http://schemas.microsoft.com/office/drawing/2014/main" id="{A5CFC7F4-1180-E1E6-F2EA-575577C25B5B}"/>
              </a:ext>
            </a:extLst>
          </p:cNvPr>
          <p:cNvSpPr txBox="1">
            <a:spLocks/>
          </p:cNvSpPr>
          <p:nvPr/>
        </p:nvSpPr>
        <p:spPr>
          <a:xfrm>
            <a:off x="2189626" y="2806952"/>
            <a:ext cx="1852239" cy="6531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September 2nd, 2026</a:t>
            </a:r>
          </a:p>
        </p:txBody>
      </p:sp>
      <p:sp>
        <p:nvSpPr>
          <p:cNvPr id="20" name="Content Placeholder 2">
            <a:extLst>
              <a:ext uri="{FF2B5EF4-FFF2-40B4-BE49-F238E27FC236}">
                <a16:creationId xmlns:a16="http://schemas.microsoft.com/office/drawing/2014/main" id="{3B908997-BFAF-0DFC-B497-779B781060BA}"/>
              </a:ext>
            </a:extLst>
          </p:cNvPr>
          <p:cNvSpPr txBox="1">
            <a:spLocks/>
          </p:cNvSpPr>
          <p:nvPr/>
        </p:nvSpPr>
        <p:spPr>
          <a:xfrm>
            <a:off x="8079670" y="3899022"/>
            <a:ext cx="2071053" cy="5814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November – December  2026</a:t>
            </a:r>
          </a:p>
        </p:txBody>
      </p:sp>
      <p:sp>
        <p:nvSpPr>
          <p:cNvPr id="19" name="Content Placeholder 2">
            <a:extLst>
              <a:ext uri="{FF2B5EF4-FFF2-40B4-BE49-F238E27FC236}">
                <a16:creationId xmlns:a16="http://schemas.microsoft.com/office/drawing/2014/main" id="{644512E5-D83B-C017-C2F2-4A2ABD162343}"/>
              </a:ext>
            </a:extLst>
          </p:cNvPr>
          <p:cNvSpPr txBox="1">
            <a:spLocks/>
          </p:cNvSpPr>
          <p:nvPr/>
        </p:nvSpPr>
        <p:spPr>
          <a:xfrm>
            <a:off x="4056560" y="3959651"/>
            <a:ext cx="1895533" cy="8690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October 1</a:t>
            </a:r>
            <a:r>
              <a:rPr lang="en-US" sz="1800" b="1" baseline="30000" dirty="0">
                <a:solidFill>
                  <a:schemeClr val="tx1"/>
                </a:solidFill>
                <a:latin typeface="Poppins Bold" panose="00000800000000000000" pitchFamily="2" charset="0"/>
                <a:cs typeface="Poppins Bold" panose="00000800000000000000" pitchFamily="2" charset="0"/>
              </a:rPr>
              <a:t>st</a:t>
            </a:r>
            <a:r>
              <a:rPr lang="en-US" sz="1800" b="1" dirty="0">
                <a:solidFill>
                  <a:schemeClr val="tx1"/>
                </a:solidFill>
                <a:latin typeface="Poppins Bold" panose="00000800000000000000" pitchFamily="2" charset="0"/>
                <a:cs typeface="Poppins Bold" panose="00000800000000000000" pitchFamily="2" charset="0"/>
              </a:rPr>
              <a:t>, 2026 </a:t>
            </a:r>
          </a:p>
        </p:txBody>
      </p:sp>
      <p:grpSp>
        <p:nvGrpSpPr>
          <p:cNvPr id="5" name="Group 4">
            <a:extLst>
              <a:ext uri="{FF2B5EF4-FFF2-40B4-BE49-F238E27FC236}">
                <a16:creationId xmlns:a16="http://schemas.microsoft.com/office/drawing/2014/main" id="{682D9658-19A2-4B82-E734-E5226C727D03}"/>
              </a:ext>
            </a:extLst>
          </p:cNvPr>
          <p:cNvGrpSpPr/>
          <p:nvPr/>
        </p:nvGrpSpPr>
        <p:grpSpPr>
          <a:xfrm>
            <a:off x="1052807" y="2735007"/>
            <a:ext cx="365760" cy="1161695"/>
            <a:chOff x="1052807" y="2735007"/>
            <a:chExt cx="365760" cy="1161695"/>
          </a:xfrm>
        </p:grpSpPr>
        <p:grpSp>
          <p:nvGrpSpPr>
            <p:cNvPr id="54" name="Group 53">
              <a:extLst>
                <a:ext uri="{FF2B5EF4-FFF2-40B4-BE49-F238E27FC236}">
                  <a16:creationId xmlns:a16="http://schemas.microsoft.com/office/drawing/2014/main" id="{65031CC6-7431-6900-3AAC-2474D81B1EF2}"/>
                </a:ext>
              </a:extLst>
            </p:cNvPr>
            <p:cNvGrpSpPr/>
            <p:nvPr/>
          </p:nvGrpSpPr>
          <p:grpSpPr>
            <a:xfrm flipV="1">
              <a:off x="1052807" y="2735007"/>
              <a:ext cx="365760" cy="1161695"/>
              <a:chOff x="8946298" y="3624153"/>
              <a:chExt cx="365760" cy="1161695"/>
            </a:xfrm>
          </p:grpSpPr>
          <p:grpSp>
            <p:nvGrpSpPr>
              <p:cNvPr id="55" name="Group 54">
                <a:extLst>
                  <a:ext uri="{FF2B5EF4-FFF2-40B4-BE49-F238E27FC236}">
                    <a16:creationId xmlns:a16="http://schemas.microsoft.com/office/drawing/2014/main" id="{E8774DFE-341F-10E9-3298-D90427D22565}"/>
                  </a:ext>
                </a:extLst>
              </p:cNvPr>
              <p:cNvGrpSpPr/>
              <p:nvPr/>
            </p:nvGrpSpPr>
            <p:grpSpPr>
              <a:xfrm flipV="1">
                <a:off x="8946298" y="3624153"/>
                <a:ext cx="365760" cy="1077296"/>
                <a:chOff x="2673152" y="2240337"/>
                <a:chExt cx="175982" cy="551991"/>
              </a:xfrm>
            </p:grpSpPr>
            <p:sp>
              <p:nvSpPr>
                <p:cNvPr id="57" name="Rectangle 56">
                  <a:extLst>
                    <a:ext uri="{FF2B5EF4-FFF2-40B4-BE49-F238E27FC236}">
                      <a16:creationId xmlns:a16="http://schemas.microsoft.com/office/drawing/2014/main" id="{10D48348-FE7C-3F28-BF65-734D09643504}"/>
                    </a:ext>
                  </a:extLst>
                </p:cNvPr>
                <p:cNvSpPr/>
                <p:nvPr/>
              </p:nvSpPr>
              <p:spPr>
                <a:xfrm>
                  <a:off x="2754544" y="2240337"/>
                  <a:ext cx="13199" cy="468526"/>
                </a:xfrm>
                <a:prstGeom prst="rect">
                  <a:avLst/>
                </a:prstGeom>
                <a:solidFill>
                  <a:srgbClr val="006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D9DA25F-97D8-A462-F421-93685E628F33}"/>
                    </a:ext>
                  </a:extLst>
                </p:cNvPr>
                <p:cNvSpPr/>
                <p:nvPr/>
              </p:nvSpPr>
              <p:spPr>
                <a:xfrm>
                  <a:off x="2673152" y="2604918"/>
                  <a:ext cx="175982" cy="187410"/>
                </a:xfrm>
                <a:prstGeom prst="ellipse">
                  <a:avLst/>
                </a:prstGeom>
                <a:solidFill>
                  <a:schemeClr val="bg1"/>
                </a:solidFill>
                <a:ln>
                  <a:solidFill>
                    <a:srgbClr val="006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Oval 55">
                <a:extLst>
                  <a:ext uri="{FF2B5EF4-FFF2-40B4-BE49-F238E27FC236}">
                    <a16:creationId xmlns:a16="http://schemas.microsoft.com/office/drawing/2014/main" id="{40D436C4-D004-259B-8E84-981AF6F4751C}"/>
                  </a:ext>
                </a:extLst>
              </p:cNvPr>
              <p:cNvSpPr/>
              <p:nvPr/>
            </p:nvSpPr>
            <p:spPr>
              <a:xfrm flipV="1">
                <a:off x="9060598" y="4648688"/>
                <a:ext cx="137160" cy="137160"/>
              </a:xfrm>
              <a:prstGeom prst="ellipse">
                <a:avLst/>
              </a:prstGeom>
              <a:solidFill>
                <a:srgbClr val="0067A6"/>
              </a:solidFill>
              <a:ln>
                <a:solidFill>
                  <a:srgbClr val="006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Oval 2">
              <a:extLst>
                <a:ext uri="{FF2B5EF4-FFF2-40B4-BE49-F238E27FC236}">
                  <a16:creationId xmlns:a16="http://schemas.microsoft.com/office/drawing/2014/main" id="{0DA2EFA2-1FF5-B708-4433-67E65E7E550F}"/>
                </a:ext>
              </a:extLst>
            </p:cNvPr>
            <p:cNvSpPr/>
            <p:nvPr/>
          </p:nvSpPr>
          <p:spPr>
            <a:xfrm>
              <a:off x="1121387" y="3599522"/>
              <a:ext cx="228600" cy="228600"/>
            </a:xfrm>
            <a:prstGeom prst="ellipse">
              <a:avLst/>
            </a:prstGeom>
            <a:solidFill>
              <a:srgbClr val="0067A6"/>
            </a:solidFill>
            <a:ln>
              <a:solidFill>
                <a:srgbClr val="006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C0778FFC-06DC-6C89-72F2-F077146B4350}"/>
              </a:ext>
            </a:extLst>
          </p:cNvPr>
          <p:cNvGrpSpPr/>
          <p:nvPr/>
        </p:nvGrpSpPr>
        <p:grpSpPr>
          <a:xfrm>
            <a:off x="2929595" y="3532376"/>
            <a:ext cx="365760" cy="1161695"/>
            <a:chOff x="3462464" y="3509706"/>
            <a:chExt cx="365760" cy="1161695"/>
          </a:xfrm>
        </p:grpSpPr>
        <p:grpSp>
          <p:nvGrpSpPr>
            <p:cNvPr id="59" name="Group 58">
              <a:extLst>
                <a:ext uri="{FF2B5EF4-FFF2-40B4-BE49-F238E27FC236}">
                  <a16:creationId xmlns:a16="http://schemas.microsoft.com/office/drawing/2014/main" id="{29FA982E-C318-8171-E784-3F485C576A94}"/>
                </a:ext>
              </a:extLst>
            </p:cNvPr>
            <p:cNvGrpSpPr/>
            <p:nvPr/>
          </p:nvGrpSpPr>
          <p:grpSpPr>
            <a:xfrm>
              <a:off x="3462464" y="3509706"/>
              <a:ext cx="365760" cy="1161695"/>
              <a:chOff x="8946298" y="3624153"/>
              <a:chExt cx="365760" cy="1161695"/>
            </a:xfrm>
          </p:grpSpPr>
          <p:grpSp>
            <p:nvGrpSpPr>
              <p:cNvPr id="60" name="Group 59">
                <a:extLst>
                  <a:ext uri="{FF2B5EF4-FFF2-40B4-BE49-F238E27FC236}">
                    <a16:creationId xmlns:a16="http://schemas.microsoft.com/office/drawing/2014/main" id="{C3CF91EA-6991-5C38-BEFB-2E4A8915867A}"/>
                  </a:ext>
                </a:extLst>
              </p:cNvPr>
              <p:cNvGrpSpPr/>
              <p:nvPr/>
            </p:nvGrpSpPr>
            <p:grpSpPr>
              <a:xfrm flipV="1">
                <a:off x="8946298" y="3624153"/>
                <a:ext cx="365760" cy="1077296"/>
                <a:chOff x="2673152" y="2240337"/>
                <a:chExt cx="175982" cy="551991"/>
              </a:xfrm>
            </p:grpSpPr>
            <p:sp>
              <p:nvSpPr>
                <p:cNvPr id="62" name="Rectangle 61">
                  <a:extLst>
                    <a:ext uri="{FF2B5EF4-FFF2-40B4-BE49-F238E27FC236}">
                      <a16:creationId xmlns:a16="http://schemas.microsoft.com/office/drawing/2014/main" id="{71A6B350-0968-639E-8293-CBD98D8B8DF7}"/>
                    </a:ext>
                  </a:extLst>
                </p:cNvPr>
                <p:cNvSpPr/>
                <p:nvPr/>
              </p:nvSpPr>
              <p:spPr>
                <a:xfrm>
                  <a:off x="2754544" y="2240337"/>
                  <a:ext cx="13199" cy="468526"/>
                </a:xfrm>
                <a:prstGeom prst="rect">
                  <a:avLst/>
                </a:prstGeom>
                <a:solidFill>
                  <a:srgbClr val="539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1A4A14F3-05EB-E225-7D74-42638D26BB92}"/>
                    </a:ext>
                  </a:extLst>
                </p:cNvPr>
                <p:cNvSpPr/>
                <p:nvPr/>
              </p:nvSpPr>
              <p:spPr>
                <a:xfrm>
                  <a:off x="2673152" y="2604918"/>
                  <a:ext cx="175982" cy="187410"/>
                </a:xfrm>
                <a:prstGeom prst="ellipse">
                  <a:avLst/>
                </a:prstGeom>
                <a:solidFill>
                  <a:schemeClr val="bg1"/>
                </a:solidFill>
                <a:ln>
                  <a:solidFill>
                    <a:srgbClr val="5395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a:extLst>
                  <a:ext uri="{FF2B5EF4-FFF2-40B4-BE49-F238E27FC236}">
                    <a16:creationId xmlns:a16="http://schemas.microsoft.com/office/drawing/2014/main" id="{0F7B5EE2-B728-346A-16D9-807659B054DC}"/>
                  </a:ext>
                </a:extLst>
              </p:cNvPr>
              <p:cNvSpPr/>
              <p:nvPr/>
            </p:nvSpPr>
            <p:spPr>
              <a:xfrm flipV="1">
                <a:off x="9060598" y="4648688"/>
                <a:ext cx="137160" cy="137160"/>
              </a:xfrm>
              <a:prstGeom prst="ellipse">
                <a:avLst/>
              </a:prstGeom>
              <a:solidFill>
                <a:srgbClr val="539536"/>
              </a:solidFill>
              <a:ln>
                <a:solidFill>
                  <a:srgbClr val="5395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a:extLst>
                <a:ext uri="{FF2B5EF4-FFF2-40B4-BE49-F238E27FC236}">
                  <a16:creationId xmlns:a16="http://schemas.microsoft.com/office/drawing/2014/main" id="{7918BE4F-1F87-1E41-CA37-CA9328DE8D67}"/>
                </a:ext>
              </a:extLst>
            </p:cNvPr>
            <p:cNvSpPr/>
            <p:nvPr/>
          </p:nvSpPr>
          <p:spPr>
            <a:xfrm>
              <a:off x="3527677" y="3573134"/>
              <a:ext cx="228600" cy="228600"/>
            </a:xfrm>
            <a:prstGeom prst="ellipse">
              <a:avLst/>
            </a:prstGeom>
            <a:solidFill>
              <a:srgbClr val="539536"/>
            </a:solidFill>
            <a:ln>
              <a:solidFill>
                <a:srgbClr val="5395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12FF6633-EFB2-1364-AB9F-8D40496755D9}"/>
              </a:ext>
            </a:extLst>
          </p:cNvPr>
          <p:cNvGrpSpPr/>
          <p:nvPr/>
        </p:nvGrpSpPr>
        <p:grpSpPr>
          <a:xfrm>
            <a:off x="4801164" y="2735007"/>
            <a:ext cx="365760" cy="1161695"/>
            <a:chOff x="5892825" y="2735007"/>
            <a:chExt cx="365760" cy="1161695"/>
          </a:xfrm>
        </p:grpSpPr>
        <p:grpSp>
          <p:nvGrpSpPr>
            <p:cNvPr id="44" name="Group 43">
              <a:extLst>
                <a:ext uri="{FF2B5EF4-FFF2-40B4-BE49-F238E27FC236}">
                  <a16:creationId xmlns:a16="http://schemas.microsoft.com/office/drawing/2014/main" id="{8B6BF370-66BC-683D-A620-BAF7E3ABCC7B}"/>
                </a:ext>
              </a:extLst>
            </p:cNvPr>
            <p:cNvGrpSpPr/>
            <p:nvPr/>
          </p:nvGrpSpPr>
          <p:grpSpPr>
            <a:xfrm flipV="1">
              <a:off x="5892825" y="2735007"/>
              <a:ext cx="365760" cy="1161695"/>
              <a:chOff x="8946298" y="3624153"/>
              <a:chExt cx="365760" cy="1161695"/>
            </a:xfrm>
          </p:grpSpPr>
          <p:grpSp>
            <p:nvGrpSpPr>
              <p:cNvPr id="45" name="Group 44">
                <a:extLst>
                  <a:ext uri="{FF2B5EF4-FFF2-40B4-BE49-F238E27FC236}">
                    <a16:creationId xmlns:a16="http://schemas.microsoft.com/office/drawing/2014/main" id="{E4E53E27-366C-CC66-853F-22F0EDC2A95D}"/>
                  </a:ext>
                </a:extLst>
              </p:cNvPr>
              <p:cNvGrpSpPr/>
              <p:nvPr/>
            </p:nvGrpSpPr>
            <p:grpSpPr>
              <a:xfrm flipV="1">
                <a:off x="8946298" y="3624153"/>
                <a:ext cx="365760" cy="1077296"/>
                <a:chOff x="2673152" y="2240337"/>
                <a:chExt cx="175982" cy="551991"/>
              </a:xfrm>
            </p:grpSpPr>
            <p:sp>
              <p:nvSpPr>
                <p:cNvPr id="47" name="Rectangle 46">
                  <a:extLst>
                    <a:ext uri="{FF2B5EF4-FFF2-40B4-BE49-F238E27FC236}">
                      <a16:creationId xmlns:a16="http://schemas.microsoft.com/office/drawing/2014/main" id="{D20F551A-660D-179C-6AC7-C2C84839B2A1}"/>
                    </a:ext>
                  </a:extLst>
                </p:cNvPr>
                <p:cNvSpPr/>
                <p:nvPr/>
              </p:nvSpPr>
              <p:spPr>
                <a:xfrm>
                  <a:off x="2754544" y="2240337"/>
                  <a:ext cx="13199" cy="468526"/>
                </a:xfrm>
                <a:prstGeom prst="rect">
                  <a:avLst/>
                </a:prstGeom>
                <a:solidFill>
                  <a:srgbClr val="00A3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3DC5A63-9A22-19C8-058F-F3BF8F2F418E}"/>
                    </a:ext>
                  </a:extLst>
                </p:cNvPr>
                <p:cNvSpPr/>
                <p:nvPr/>
              </p:nvSpPr>
              <p:spPr>
                <a:xfrm>
                  <a:off x="2673152" y="2604918"/>
                  <a:ext cx="175982" cy="187410"/>
                </a:xfrm>
                <a:prstGeom prst="ellipse">
                  <a:avLst/>
                </a:prstGeom>
                <a:solidFill>
                  <a:schemeClr val="bg1"/>
                </a:solidFill>
                <a:ln>
                  <a:solidFill>
                    <a:srgbClr val="00A3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Oval 45">
                <a:extLst>
                  <a:ext uri="{FF2B5EF4-FFF2-40B4-BE49-F238E27FC236}">
                    <a16:creationId xmlns:a16="http://schemas.microsoft.com/office/drawing/2014/main" id="{E4CF3123-7731-A968-B98D-C9FEA603544D}"/>
                  </a:ext>
                </a:extLst>
              </p:cNvPr>
              <p:cNvSpPr/>
              <p:nvPr/>
            </p:nvSpPr>
            <p:spPr>
              <a:xfrm flipV="1">
                <a:off x="9060598" y="4648688"/>
                <a:ext cx="137160" cy="137160"/>
              </a:xfrm>
              <a:prstGeom prst="ellipse">
                <a:avLst/>
              </a:prstGeom>
              <a:solidFill>
                <a:srgbClr val="00A3D8"/>
              </a:solidFill>
              <a:ln>
                <a:solidFill>
                  <a:srgbClr val="00A3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a:extLst>
                <a:ext uri="{FF2B5EF4-FFF2-40B4-BE49-F238E27FC236}">
                  <a16:creationId xmlns:a16="http://schemas.microsoft.com/office/drawing/2014/main" id="{EB58726B-F295-0F4C-52A4-F3E3EC719A3E}"/>
                </a:ext>
              </a:extLst>
            </p:cNvPr>
            <p:cNvSpPr/>
            <p:nvPr/>
          </p:nvSpPr>
          <p:spPr>
            <a:xfrm>
              <a:off x="5962144" y="3599522"/>
              <a:ext cx="228600" cy="228600"/>
            </a:xfrm>
            <a:prstGeom prst="ellipse">
              <a:avLst/>
            </a:prstGeom>
            <a:solidFill>
              <a:srgbClr val="00A3D8"/>
            </a:solidFill>
            <a:ln>
              <a:solidFill>
                <a:srgbClr val="00A3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EE98BFC9-B543-DF77-FB4B-58C303F70B7F}"/>
              </a:ext>
            </a:extLst>
          </p:cNvPr>
          <p:cNvGrpSpPr/>
          <p:nvPr/>
        </p:nvGrpSpPr>
        <p:grpSpPr>
          <a:xfrm>
            <a:off x="6644718" y="3530942"/>
            <a:ext cx="365760" cy="1161695"/>
            <a:chOff x="8312833" y="3509706"/>
            <a:chExt cx="365760" cy="1161695"/>
          </a:xfrm>
        </p:grpSpPr>
        <p:grpSp>
          <p:nvGrpSpPr>
            <p:cNvPr id="43" name="Group 42">
              <a:extLst>
                <a:ext uri="{FF2B5EF4-FFF2-40B4-BE49-F238E27FC236}">
                  <a16:creationId xmlns:a16="http://schemas.microsoft.com/office/drawing/2014/main" id="{A4C9887B-4612-0C2E-D0CA-36094CA0DEDD}"/>
                </a:ext>
              </a:extLst>
            </p:cNvPr>
            <p:cNvGrpSpPr/>
            <p:nvPr/>
          </p:nvGrpSpPr>
          <p:grpSpPr>
            <a:xfrm>
              <a:off x="8312833" y="3509706"/>
              <a:ext cx="365760" cy="1161695"/>
              <a:chOff x="8946298" y="3624153"/>
              <a:chExt cx="365760" cy="1161695"/>
            </a:xfrm>
          </p:grpSpPr>
          <p:grpSp>
            <p:nvGrpSpPr>
              <p:cNvPr id="34" name="Group 33">
                <a:extLst>
                  <a:ext uri="{FF2B5EF4-FFF2-40B4-BE49-F238E27FC236}">
                    <a16:creationId xmlns:a16="http://schemas.microsoft.com/office/drawing/2014/main" id="{E8497061-BE3A-FF45-1F9D-3ECCDC550A52}"/>
                  </a:ext>
                </a:extLst>
              </p:cNvPr>
              <p:cNvGrpSpPr/>
              <p:nvPr/>
            </p:nvGrpSpPr>
            <p:grpSpPr>
              <a:xfrm flipV="1">
                <a:off x="8946298" y="3624153"/>
                <a:ext cx="365760" cy="1077296"/>
                <a:chOff x="2673152" y="2240337"/>
                <a:chExt cx="175982" cy="551991"/>
              </a:xfrm>
            </p:grpSpPr>
            <p:sp>
              <p:nvSpPr>
                <p:cNvPr id="35" name="Rectangle 34">
                  <a:extLst>
                    <a:ext uri="{FF2B5EF4-FFF2-40B4-BE49-F238E27FC236}">
                      <a16:creationId xmlns:a16="http://schemas.microsoft.com/office/drawing/2014/main" id="{7F2FEBA5-43B6-319C-B2E9-E3BA90773A88}"/>
                    </a:ext>
                  </a:extLst>
                </p:cNvPr>
                <p:cNvSpPr/>
                <p:nvPr/>
              </p:nvSpPr>
              <p:spPr>
                <a:xfrm>
                  <a:off x="2754544" y="2240337"/>
                  <a:ext cx="13199" cy="468526"/>
                </a:xfrm>
                <a:prstGeom prst="rect">
                  <a:avLst/>
                </a:prstGeom>
                <a:solidFill>
                  <a:srgbClr val="F6C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1904403-8159-EE16-B43B-E42523CC6667}"/>
                    </a:ext>
                  </a:extLst>
                </p:cNvPr>
                <p:cNvSpPr/>
                <p:nvPr/>
              </p:nvSpPr>
              <p:spPr>
                <a:xfrm>
                  <a:off x="2673152" y="2604918"/>
                  <a:ext cx="175982" cy="187410"/>
                </a:xfrm>
                <a:prstGeom prst="ellipse">
                  <a:avLst/>
                </a:prstGeom>
                <a:solidFill>
                  <a:schemeClr val="bg1"/>
                </a:solidFill>
                <a:ln>
                  <a:solidFill>
                    <a:srgbClr val="F6C0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Oval 41">
                <a:extLst>
                  <a:ext uri="{FF2B5EF4-FFF2-40B4-BE49-F238E27FC236}">
                    <a16:creationId xmlns:a16="http://schemas.microsoft.com/office/drawing/2014/main" id="{301FF19A-B56E-5ABD-50C7-9DB5E7C4D3E6}"/>
                  </a:ext>
                </a:extLst>
              </p:cNvPr>
              <p:cNvSpPr/>
              <p:nvPr/>
            </p:nvSpPr>
            <p:spPr>
              <a:xfrm flipV="1">
                <a:off x="9060598" y="4648688"/>
                <a:ext cx="137160" cy="137160"/>
              </a:xfrm>
              <a:prstGeom prst="ellipse">
                <a:avLst/>
              </a:prstGeom>
              <a:solidFill>
                <a:srgbClr val="F6C05F"/>
              </a:solidFill>
              <a:ln>
                <a:solidFill>
                  <a:srgbClr val="F6C0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Oval 21">
              <a:extLst>
                <a:ext uri="{FF2B5EF4-FFF2-40B4-BE49-F238E27FC236}">
                  <a16:creationId xmlns:a16="http://schemas.microsoft.com/office/drawing/2014/main" id="{0CCE5168-33A1-2284-F101-97EEA36A7B19}"/>
                </a:ext>
              </a:extLst>
            </p:cNvPr>
            <p:cNvSpPr/>
            <p:nvPr/>
          </p:nvSpPr>
          <p:spPr>
            <a:xfrm>
              <a:off x="8381413" y="3582278"/>
              <a:ext cx="228600" cy="228600"/>
            </a:xfrm>
            <a:prstGeom prst="ellipse">
              <a:avLst/>
            </a:prstGeom>
            <a:solidFill>
              <a:srgbClr val="F6C05F"/>
            </a:solidFill>
            <a:ln>
              <a:solidFill>
                <a:srgbClr val="F6C0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B7826E84-8395-918A-9381-E12CCE1FCC08}"/>
              </a:ext>
            </a:extLst>
          </p:cNvPr>
          <p:cNvGrpSpPr/>
          <p:nvPr/>
        </p:nvGrpSpPr>
        <p:grpSpPr>
          <a:xfrm>
            <a:off x="8685452" y="2695758"/>
            <a:ext cx="365760" cy="1161695"/>
            <a:chOff x="10732842" y="2735007"/>
            <a:chExt cx="365760" cy="1161695"/>
          </a:xfrm>
        </p:grpSpPr>
        <p:grpSp>
          <p:nvGrpSpPr>
            <p:cNvPr id="49" name="Group 48">
              <a:extLst>
                <a:ext uri="{FF2B5EF4-FFF2-40B4-BE49-F238E27FC236}">
                  <a16:creationId xmlns:a16="http://schemas.microsoft.com/office/drawing/2014/main" id="{C43E668D-1D47-DEEE-D127-0584454C8423}"/>
                </a:ext>
              </a:extLst>
            </p:cNvPr>
            <p:cNvGrpSpPr/>
            <p:nvPr/>
          </p:nvGrpSpPr>
          <p:grpSpPr>
            <a:xfrm flipV="1">
              <a:off x="10732842" y="2735007"/>
              <a:ext cx="365760" cy="1161695"/>
              <a:chOff x="8946298" y="3624153"/>
              <a:chExt cx="365760" cy="1161695"/>
            </a:xfrm>
          </p:grpSpPr>
          <p:grpSp>
            <p:nvGrpSpPr>
              <p:cNvPr id="50" name="Group 49">
                <a:extLst>
                  <a:ext uri="{FF2B5EF4-FFF2-40B4-BE49-F238E27FC236}">
                    <a16:creationId xmlns:a16="http://schemas.microsoft.com/office/drawing/2014/main" id="{09EB3D27-DD35-0767-F593-3E1B31F97E3F}"/>
                  </a:ext>
                </a:extLst>
              </p:cNvPr>
              <p:cNvGrpSpPr/>
              <p:nvPr/>
            </p:nvGrpSpPr>
            <p:grpSpPr>
              <a:xfrm flipV="1">
                <a:off x="8946298" y="3624153"/>
                <a:ext cx="365760" cy="1077296"/>
                <a:chOff x="2673152" y="2240337"/>
                <a:chExt cx="175982" cy="551991"/>
              </a:xfrm>
            </p:grpSpPr>
            <p:sp>
              <p:nvSpPr>
                <p:cNvPr id="52" name="Rectangle 51">
                  <a:extLst>
                    <a:ext uri="{FF2B5EF4-FFF2-40B4-BE49-F238E27FC236}">
                      <a16:creationId xmlns:a16="http://schemas.microsoft.com/office/drawing/2014/main" id="{3F3230C5-04F5-6EB6-8913-D99841F26B98}"/>
                    </a:ext>
                  </a:extLst>
                </p:cNvPr>
                <p:cNvSpPr/>
                <p:nvPr/>
              </p:nvSpPr>
              <p:spPr>
                <a:xfrm>
                  <a:off x="2754544" y="2240337"/>
                  <a:ext cx="13199" cy="468526"/>
                </a:xfrm>
                <a:prstGeom prst="rect">
                  <a:avLst/>
                </a:prstGeom>
                <a:solidFill>
                  <a:srgbClr val="C4B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8F5581D-807A-DFEB-1A1F-13AADDF86119}"/>
                    </a:ext>
                  </a:extLst>
                </p:cNvPr>
                <p:cNvSpPr/>
                <p:nvPr/>
              </p:nvSpPr>
              <p:spPr>
                <a:xfrm>
                  <a:off x="2673152" y="2604918"/>
                  <a:ext cx="175982" cy="187410"/>
                </a:xfrm>
                <a:prstGeom prst="ellipse">
                  <a:avLst/>
                </a:prstGeom>
                <a:solidFill>
                  <a:schemeClr val="bg1"/>
                </a:solidFill>
                <a:ln>
                  <a:solidFill>
                    <a:srgbClr val="C4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Oval 50">
                <a:extLst>
                  <a:ext uri="{FF2B5EF4-FFF2-40B4-BE49-F238E27FC236}">
                    <a16:creationId xmlns:a16="http://schemas.microsoft.com/office/drawing/2014/main" id="{C35C348F-A9C4-11F7-3D05-9E7BA43DBDB7}"/>
                  </a:ext>
                </a:extLst>
              </p:cNvPr>
              <p:cNvSpPr/>
              <p:nvPr/>
            </p:nvSpPr>
            <p:spPr>
              <a:xfrm flipV="1">
                <a:off x="9060598" y="4648688"/>
                <a:ext cx="137160" cy="137160"/>
              </a:xfrm>
              <a:prstGeom prst="ellipse">
                <a:avLst/>
              </a:prstGeom>
              <a:solidFill>
                <a:srgbClr val="C4B681"/>
              </a:solidFill>
              <a:ln>
                <a:solidFill>
                  <a:srgbClr val="C4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Oval 23">
              <a:extLst>
                <a:ext uri="{FF2B5EF4-FFF2-40B4-BE49-F238E27FC236}">
                  <a16:creationId xmlns:a16="http://schemas.microsoft.com/office/drawing/2014/main" id="{11437BBC-D71B-16A0-D90B-1A086BB54AC9}"/>
                </a:ext>
              </a:extLst>
            </p:cNvPr>
            <p:cNvSpPr/>
            <p:nvPr/>
          </p:nvSpPr>
          <p:spPr>
            <a:xfrm>
              <a:off x="10801422" y="3599522"/>
              <a:ext cx="228600" cy="228600"/>
            </a:xfrm>
            <a:prstGeom prst="ellipse">
              <a:avLst/>
            </a:prstGeom>
            <a:solidFill>
              <a:srgbClr val="C4B681"/>
            </a:solidFill>
            <a:ln>
              <a:solidFill>
                <a:srgbClr val="C4B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Content Placeholder 2">
            <a:extLst>
              <a:ext uri="{FF2B5EF4-FFF2-40B4-BE49-F238E27FC236}">
                <a16:creationId xmlns:a16="http://schemas.microsoft.com/office/drawing/2014/main" id="{319AD321-D549-E1BA-FC1F-A726F47D26B1}"/>
              </a:ext>
            </a:extLst>
          </p:cNvPr>
          <p:cNvSpPr txBox="1">
            <a:spLocks/>
          </p:cNvSpPr>
          <p:nvPr/>
        </p:nvSpPr>
        <p:spPr>
          <a:xfrm>
            <a:off x="5901477" y="2848415"/>
            <a:ext cx="2056139" cy="6531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October – November 2026</a:t>
            </a:r>
          </a:p>
        </p:txBody>
      </p:sp>
      <p:grpSp>
        <p:nvGrpSpPr>
          <p:cNvPr id="26" name="Group 25">
            <a:extLst>
              <a:ext uri="{FF2B5EF4-FFF2-40B4-BE49-F238E27FC236}">
                <a16:creationId xmlns:a16="http://schemas.microsoft.com/office/drawing/2014/main" id="{C979B54F-2C22-AF05-1DD3-D5D2E1C93414}"/>
              </a:ext>
            </a:extLst>
          </p:cNvPr>
          <p:cNvGrpSpPr/>
          <p:nvPr/>
        </p:nvGrpSpPr>
        <p:grpSpPr>
          <a:xfrm rot="10800000">
            <a:off x="10662890" y="3530942"/>
            <a:ext cx="365760" cy="1161695"/>
            <a:chOff x="10732842" y="2735007"/>
            <a:chExt cx="365760" cy="1161695"/>
          </a:xfrm>
        </p:grpSpPr>
        <p:grpSp>
          <p:nvGrpSpPr>
            <p:cNvPr id="27" name="Group 26">
              <a:extLst>
                <a:ext uri="{FF2B5EF4-FFF2-40B4-BE49-F238E27FC236}">
                  <a16:creationId xmlns:a16="http://schemas.microsoft.com/office/drawing/2014/main" id="{D87F4F52-38F3-AAA2-CC86-BA3C91CBB654}"/>
                </a:ext>
              </a:extLst>
            </p:cNvPr>
            <p:cNvGrpSpPr/>
            <p:nvPr/>
          </p:nvGrpSpPr>
          <p:grpSpPr>
            <a:xfrm flipV="1">
              <a:off x="10732842" y="2735007"/>
              <a:ext cx="365760" cy="1161695"/>
              <a:chOff x="8946298" y="3624153"/>
              <a:chExt cx="365760" cy="1161695"/>
            </a:xfrm>
          </p:grpSpPr>
          <p:grpSp>
            <p:nvGrpSpPr>
              <p:cNvPr id="29" name="Group 28">
                <a:extLst>
                  <a:ext uri="{FF2B5EF4-FFF2-40B4-BE49-F238E27FC236}">
                    <a16:creationId xmlns:a16="http://schemas.microsoft.com/office/drawing/2014/main" id="{CE9D41B6-E14C-44A3-8844-36E8E9549178}"/>
                  </a:ext>
                </a:extLst>
              </p:cNvPr>
              <p:cNvGrpSpPr/>
              <p:nvPr/>
            </p:nvGrpSpPr>
            <p:grpSpPr>
              <a:xfrm flipV="1">
                <a:off x="8946298" y="3624153"/>
                <a:ext cx="365760" cy="1077296"/>
                <a:chOff x="2673152" y="2240337"/>
                <a:chExt cx="175982" cy="551991"/>
              </a:xfrm>
            </p:grpSpPr>
            <p:sp>
              <p:nvSpPr>
                <p:cNvPr id="31" name="Rectangle 30">
                  <a:extLst>
                    <a:ext uri="{FF2B5EF4-FFF2-40B4-BE49-F238E27FC236}">
                      <a16:creationId xmlns:a16="http://schemas.microsoft.com/office/drawing/2014/main" id="{79B5E6EC-1E28-5EED-08EF-81C870816052}"/>
                    </a:ext>
                  </a:extLst>
                </p:cNvPr>
                <p:cNvSpPr/>
                <p:nvPr/>
              </p:nvSpPr>
              <p:spPr>
                <a:xfrm>
                  <a:off x="2754544" y="2240337"/>
                  <a:ext cx="13199" cy="468526"/>
                </a:xfrm>
                <a:prstGeom prst="rect">
                  <a:avLst/>
                </a:prstGeom>
                <a:solidFill>
                  <a:srgbClr val="C4B681"/>
                </a:solidFill>
                <a:ln>
                  <a:solidFill>
                    <a:srgbClr val="B2D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98ED3BB-8225-14BF-FBA9-40B21AB19B28}"/>
                    </a:ext>
                  </a:extLst>
                </p:cNvPr>
                <p:cNvSpPr/>
                <p:nvPr/>
              </p:nvSpPr>
              <p:spPr>
                <a:xfrm>
                  <a:off x="2673152" y="2604918"/>
                  <a:ext cx="175982" cy="187410"/>
                </a:xfrm>
                <a:prstGeom prst="ellipse">
                  <a:avLst/>
                </a:prstGeom>
                <a:solidFill>
                  <a:schemeClr val="bg1"/>
                </a:solidFill>
                <a:ln>
                  <a:solidFill>
                    <a:srgbClr val="B2D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Oval 29">
                <a:extLst>
                  <a:ext uri="{FF2B5EF4-FFF2-40B4-BE49-F238E27FC236}">
                    <a16:creationId xmlns:a16="http://schemas.microsoft.com/office/drawing/2014/main" id="{AA32B74A-7214-FE85-181B-0A1D1049D87F}"/>
                  </a:ext>
                </a:extLst>
              </p:cNvPr>
              <p:cNvSpPr/>
              <p:nvPr/>
            </p:nvSpPr>
            <p:spPr>
              <a:xfrm flipV="1">
                <a:off x="9060598" y="4648688"/>
                <a:ext cx="137160" cy="137160"/>
              </a:xfrm>
              <a:prstGeom prst="ellipse">
                <a:avLst/>
              </a:prstGeom>
              <a:solidFill>
                <a:srgbClr val="B2DFAB"/>
              </a:solidFill>
              <a:ln>
                <a:solidFill>
                  <a:srgbClr val="B2D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Oval 27">
              <a:extLst>
                <a:ext uri="{FF2B5EF4-FFF2-40B4-BE49-F238E27FC236}">
                  <a16:creationId xmlns:a16="http://schemas.microsoft.com/office/drawing/2014/main" id="{8FD1F6B4-67BD-BDCE-383B-3C0E986599C5}"/>
                </a:ext>
              </a:extLst>
            </p:cNvPr>
            <p:cNvSpPr/>
            <p:nvPr/>
          </p:nvSpPr>
          <p:spPr>
            <a:xfrm>
              <a:off x="10801422" y="3599522"/>
              <a:ext cx="228600" cy="228600"/>
            </a:xfrm>
            <a:prstGeom prst="ellipse">
              <a:avLst/>
            </a:prstGeom>
            <a:solidFill>
              <a:srgbClr val="B2DFAB"/>
            </a:solidFill>
            <a:ln>
              <a:solidFill>
                <a:srgbClr val="B2D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Content Placeholder 2">
            <a:extLst>
              <a:ext uri="{FF2B5EF4-FFF2-40B4-BE49-F238E27FC236}">
                <a16:creationId xmlns:a16="http://schemas.microsoft.com/office/drawing/2014/main" id="{46E1B6EE-7E85-EFDF-9D2B-ADC708820468}"/>
              </a:ext>
            </a:extLst>
          </p:cNvPr>
          <p:cNvSpPr txBox="1">
            <a:spLocks/>
          </p:cNvSpPr>
          <p:nvPr/>
        </p:nvSpPr>
        <p:spPr>
          <a:xfrm>
            <a:off x="10150723" y="2783017"/>
            <a:ext cx="1554021" cy="5814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b="1" dirty="0">
                <a:solidFill>
                  <a:schemeClr val="tx1"/>
                </a:solidFill>
                <a:latin typeface="Poppins Bold" panose="00000800000000000000" pitchFamily="2" charset="0"/>
                <a:cs typeface="Poppins Bold" panose="00000800000000000000" pitchFamily="2" charset="0"/>
              </a:rPr>
              <a:t>December 2026</a:t>
            </a:r>
          </a:p>
        </p:txBody>
      </p:sp>
      <p:sp>
        <p:nvSpPr>
          <p:cNvPr id="37" name="Content Placeholder 2">
            <a:extLst>
              <a:ext uri="{FF2B5EF4-FFF2-40B4-BE49-F238E27FC236}">
                <a16:creationId xmlns:a16="http://schemas.microsoft.com/office/drawing/2014/main" id="{0118D3DC-BD8F-565F-0E39-34EE2F3769A0}"/>
              </a:ext>
            </a:extLst>
          </p:cNvPr>
          <p:cNvSpPr txBox="1">
            <a:spLocks/>
          </p:cNvSpPr>
          <p:nvPr/>
        </p:nvSpPr>
        <p:spPr>
          <a:xfrm>
            <a:off x="9911719" y="4768350"/>
            <a:ext cx="1895533" cy="4656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Tw Cen MT" panose="020B06020201040206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Tw Cen MT" panose="020B06020201040206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Tw Cen MT" panose="020B06020201040206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Tw Cen MT" panose="020B06020201040206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800"/>
              </a:spcAft>
              <a:buNone/>
            </a:pPr>
            <a:r>
              <a:rPr lang="en-US" sz="1800" dirty="0">
                <a:solidFill>
                  <a:schemeClr val="tx1"/>
                </a:solidFill>
                <a:latin typeface="Poppins Light" panose="00000400000000000000" pitchFamily="2" charset="0"/>
                <a:cs typeface="Poppins Light" panose="00000400000000000000" pitchFamily="2" charset="0"/>
              </a:rPr>
              <a:t>Project begins</a:t>
            </a:r>
          </a:p>
        </p:txBody>
      </p:sp>
      <p:grpSp>
        <p:nvGrpSpPr>
          <p:cNvPr id="38" name="Group 2">
            <a:extLst>
              <a:ext uri="{FF2B5EF4-FFF2-40B4-BE49-F238E27FC236}">
                <a16:creationId xmlns:a16="http://schemas.microsoft.com/office/drawing/2014/main" id="{CE83BCAB-0E54-EA15-929E-861E3DB9F22E}"/>
              </a:ext>
            </a:extLst>
          </p:cNvPr>
          <p:cNvGrpSpPr>
            <a:grpSpLocks/>
          </p:cNvGrpSpPr>
          <p:nvPr/>
        </p:nvGrpSpPr>
        <p:grpSpPr>
          <a:xfrm>
            <a:off x="0" y="6428588"/>
            <a:ext cx="12192000" cy="442457"/>
            <a:chOff x="0" y="0"/>
            <a:chExt cx="6540735" cy="1406479"/>
          </a:xfrm>
        </p:grpSpPr>
        <p:sp>
          <p:nvSpPr>
            <p:cNvPr id="39" name="Freeform 3">
              <a:extLst>
                <a:ext uri="{FF2B5EF4-FFF2-40B4-BE49-F238E27FC236}">
                  <a16:creationId xmlns:a16="http://schemas.microsoft.com/office/drawing/2014/main" id="{D0E38E4D-6530-EF09-79C3-AC13E4A19261}"/>
                </a:ext>
              </a:extLst>
            </p:cNvPr>
            <p:cNvSpPr>
              <a:spLocks/>
            </p:cNvSpPr>
            <p:nvPr/>
          </p:nvSpPr>
          <p:spPr>
            <a:xfrm>
              <a:off x="0" y="0"/>
              <a:ext cx="6540735" cy="1406479"/>
            </a:xfrm>
            <a:custGeom>
              <a:avLst/>
              <a:gdLst/>
              <a:ahLst/>
              <a:cxnLst/>
              <a:rect l="l" t="t" r="r" b="b"/>
              <a:pathLst>
                <a:path w="6540735" h="1406479">
                  <a:moveTo>
                    <a:pt x="0" y="0"/>
                  </a:moveTo>
                  <a:lnTo>
                    <a:pt x="6540735" y="0"/>
                  </a:lnTo>
                  <a:lnTo>
                    <a:pt x="6540735" y="1406479"/>
                  </a:lnTo>
                  <a:lnTo>
                    <a:pt x="0" y="1406479"/>
                  </a:lnTo>
                  <a:close/>
                </a:path>
              </a:pathLst>
            </a:custGeom>
            <a:solidFill>
              <a:srgbClr val="00A3D8"/>
            </a:solidFill>
          </p:spPr>
          <p:txBody>
            <a:bodyPr/>
            <a:lstStyle/>
            <a:p>
              <a:endParaRPr lang="en-US" sz="1200"/>
            </a:p>
          </p:txBody>
        </p:sp>
      </p:grpSp>
      <p:sp>
        <p:nvSpPr>
          <p:cNvPr id="40" name="Slide Number Placeholder 3">
            <a:extLst>
              <a:ext uri="{FF2B5EF4-FFF2-40B4-BE49-F238E27FC236}">
                <a16:creationId xmlns:a16="http://schemas.microsoft.com/office/drawing/2014/main" id="{B9620733-B5BD-BE7B-EEE0-132971C51377}"/>
              </a:ext>
            </a:extLst>
          </p:cNvPr>
          <p:cNvSpPr>
            <a:spLocks noGrp="1"/>
          </p:cNvSpPr>
          <p:nvPr>
            <p:ph type="sldNum" sz="quarter" idx="12"/>
          </p:nvPr>
        </p:nvSpPr>
        <p:spPr>
          <a:xfrm>
            <a:off x="10833330" y="6459785"/>
            <a:ext cx="1312025" cy="365125"/>
          </a:xfrm>
        </p:spPr>
        <p:txBody>
          <a:bodyPr/>
          <a:lstStyle/>
          <a:p>
            <a:fld id="{7B04F6B9-5830-4FD7-99E3-F78D2BE5FBF9}" type="slidenum">
              <a:rPr lang="en-US" smtClean="0"/>
              <a:t>17</a:t>
            </a:fld>
            <a:endParaRPr lang="en-US" dirty="0"/>
          </a:p>
        </p:txBody>
      </p:sp>
      <p:pic>
        <p:nvPicPr>
          <p:cNvPr id="41" name="Picture 40" descr="A close-up of a logo&#10;&#10;AI-generated content may be incorrect.">
            <a:extLst>
              <a:ext uri="{FF2B5EF4-FFF2-40B4-BE49-F238E27FC236}">
                <a16:creationId xmlns:a16="http://schemas.microsoft.com/office/drawing/2014/main" id="{390FEE9F-0FFD-2DCA-F1E9-60A6FB98B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9752" y="124597"/>
            <a:ext cx="2041100" cy="906284"/>
          </a:xfrm>
          <a:prstGeom prst="rect">
            <a:avLst/>
          </a:prstGeom>
        </p:spPr>
      </p:pic>
      <p:pic>
        <p:nvPicPr>
          <p:cNvPr id="64" name="Picture 63">
            <a:extLst>
              <a:ext uri="{FF2B5EF4-FFF2-40B4-BE49-F238E27FC236}">
                <a16:creationId xmlns:a16="http://schemas.microsoft.com/office/drawing/2014/main" id="{3057C705-0A37-777B-6CDF-61FAE6DC7885}"/>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9891796" y="1106593"/>
            <a:ext cx="2136547" cy="672944"/>
          </a:xfrm>
          <a:prstGeom prst="rect">
            <a:avLst/>
          </a:prstGeom>
        </p:spPr>
      </p:pic>
    </p:spTree>
    <p:extLst>
      <p:ext uri="{BB962C8B-B14F-4D97-AF65-F5344CB8AC3E}">
        <p14:creationId xmlns:p14="http://schemas.microsoft.com/office/powerpoint/2010/main" val="266885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7B4D22-6C82-CA70-CFBE-6F478D7563F9}"/>
              </a:ext>
            </a:extLst>
          </p:cNvPr>
          <p:cNvSpPr/>
          <p:nvPr/>
        </p:nvSpPr>
        <p:spPr>
          <a:xfrm>
            <a:off x="6694886" y="5986164"/>
            <a:ext cx="5497114" cy="888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a:grpSpLocks/>
          </p:cNvGrpSpPr>
          <p:nvPr/>
        </p:nvGrpSpPr>
        <p:grpSpPr>
          <a:xfrm>
            <a:off x="0" y="0"/>
            <a:ext cx="12192000" cy="6230362"/>
            <a:chOff x="0" y="0"/>
            <a:chExt cx="6540735" cy="1406479"/>
          </a:xfrm>
        </p:grpSpPr>
        <p:sp>
          <p:nvSpPr>
            <p:cNvPr id="3" name="Freeform 3"/>
            <p:cNvSpPr>
              <a:spLocks/>
            </p:cNvSpPr>
            <p:nvPr/>
          </p:nvSpPr>
          <p:spPr>
            <a:xfrm>
              <a:off x="0" y="0"/>
              <a:ext cx="6540735" cy="1406479"/>
            </a:xfrm>
            <a:custGeom>
              <a:avLst/>
              <a:gdLst/>
              <a:ahLst/>
              <a:cxnLst/>
              <a:rect l="l" t="t" r="r" b="b"/>
              <a:pathLst>
                <a:path w="6540735" h="1406479">
                  <a:moveTo>
                    <a:pt x="0" y="0"/>
                  </a:moveTo>
                  <a:lnTo>
                    <a:pt x="6540735" y="0"/>
                  </a:lnTo>
                  <a:lnTo>
                    <a:pt x="6540735" y="1406479"/>
                  </a:lnTo>
                  <a:lnTo>
                    <a:pt x="0" y="1406479"/>
                  </a:lnTo>
                  <a:close/>
                </a:path>
              </a:pathLst>
            </a:custGeom>
            <a:solidFill>
              <a:srgbClr val="00A3D8"/>
            </a:solidFill>
          </p:spPr>
          <p:txBody>
            <a:bodyPr/>
            <a:lstStyle/>
            <a:p>
              <a:endParaRPr lang="en-US" sz="1200"/>
            </a:p>
          </p:txBody>
        </p:sp>
      </p:grpSp>
      <p:grpSp>
        <p:nvGrpSpPr>
          <p:cNvPr id="4" name="Group 4"/>
          <p:cNvGrpSpPr>
            <a:grpSpLocks/>
          </p:cNvGrpSpPr>
          <p:nvPr/>
        </p:nvGrpSpPr>
        <p:grpSpPr>
          <a:xfrm>
            <a:off x="-3156" y="6231466"/>
            <a:ext cx="12195156" cy="643671"/>
            <a:chOff x="0" y="0"/>
            <a:chExt cx="6492405" cy="1135102"/>
          </a:xfrm>
        </p:grpSpPr>
        <p:sp>
          <p:nvSpPr>
            <p:cNvPr id="5" name="Freeform 5"/>
            <p:cNvSpPr>
              <a:spLocks/>
            </p:cNvSpPr>
            <p:nvPr/>
          </p:nvSpPr>
          <p:spPr>
            <a:xfrm>
              <a:off x="0" y="0"/>
              <a:ext cx="6492404" cy="1135102"/>
            </a:xfrm>
            <a:custGeom>
              <a:avLst/>
              <a:gdLst/>
              <a:ahLst/>
              <a:cxnLst/>
              <a:rect l="l" t="t" r="r" b="b"/>
              <a:pathLst>
                <a:path w="6492404" h="1135102">
                  <a:moveTo>
                    <a:pt x="0" y="0"/>
                  </a:moveTo>
                  <a:lnTo>
                    <a:pt x="6492404" y="0"/>
                  </a:lnTo>
                  <a:lnTo>
                    <a:pt x="6492404" y="1135102"/>
                  </a:lnTo>
                  <a:lnTo>
                    <a:pt x="0" y="1135102"/>
                  </a:lnTo>
                  <a:close/>
                </a:path>
              </a:pathLst>
            </a:custGeom>
            <a:solidFill>
              <a:srgbClr val="58B947"/>
            </a:solidFill>
          </p:spPr>
          <p:txBody>
            <a:bodyPr/>
            <a:lstStyle/>
            <a:p>
              <a:endParaRPr lang="en-US" sz="1200"/>
            </a:p>
          </p:txBody>
        </p:sp>
      </p:grpSp>
      <p:sp>
        <p:nvSpPr>
          <p:cNvPr id="8" name="TextBox 8"/>
          <p:cNvSpPr txBox="1"/>
          <p:nvPr/>
        </p:nvSpPr>
        <p:spPr>
          <a:xfrm>
            <a:off x="3201335" y="2438072"/>
            <a:ext cx="5783014" cy="1015663"/>
          </a:xfrm>
          <a:prstGeom prst="rect">
            <a:avLst/>
          </a:prstGeom>
        </p:spPr>
        <p:txBody>
          <a:bodyPr wrap="square" lIns="0" tIns="0" rIns="0" bIns="0" rtlCol="0" anchor="t">
            <a:spAutoFit/>
          </a:bodyPr>
          <a:lstStyle/>
          <a:p>
            <a:pPr algn="ctr"/>
            <a:r>
              <a:rPr lang="en-US" sz="6600" dirty="0">
                <a:solidFill>
                  <a:schemeClr val="bg1"/>
                </a:solidFill>
                <a:latin typeface="Poppins Bold"/>
              </a:rPr>
              <a:t>Questions?</a:t>
            </a:r>
          </a:p>
        </p:txBody>
      </p:sp>
      <p:sp>
        <p:nvSpPr>
          <p:cNvPr id="6" name="Slide Number Placeholder 5">
            <a:extLst>
              <a:ext uri="{FF2B5EF4-FFF2-40B4-BE49-F238E27FC236}">
                <a16:creationId xmlns:a16="http://schemas.microsoft.com/office/drawing/2014/main" id="{D52475BA-D5E7-706C-E959-D4DC15C418EB}"/>
              </a:ext>
            </a:extLst>
          </p:cNvPr>
          <p:cNvSpPr>
            <a:spLocks noGrp="1"/>
          </p:cNvSpPr>
          <p:nvPr>
            <p:ph type="sldNum" sz="quarter" idx="12"/>
          </p:nvPr>
        </p:nvSpPr>
        <p:spPr/>
        <p:txBody>
          <a:bodyPr/>
          <a:lstStyle/>
          <a:p>
            <a:fld id="{7B04F6B9-5830-4FD7-99E3-F78D2BE5FBF9}" type="slidenum">
              <a:rPr lang="en-US" smtClean="0">
                <a:solidFill>
                  <a:schemeClr val="bg1"/>
                </a:solidFill>
              </a:rPr>
              <a:t>18</a:t>
            </a:fld>
            <a:endParaRPr lang="en-US" dirty="0">
              <a:solidFill>
                <a:schemeClr val="bg1"/>
              </a:solidFill>
            </a:endParaRPr>
          </a:p>
        </p:txBody>
      </p:sp>
    </p:spTree>
    <p:extLst>
      <p:ext uri="{BB962C8B-B14F-4D97-AF65-F5344CB8AC3E}">
        <p14:creationId xmlns:p14="http://schemas.microsoft.com/office/powerpoint/2010/main" val="80293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8567081" y="0"/>
            <a:ext cx="3624919" cy="6858000"/>
            <a:chOff x="0" y="0"/>
            <a:chExt cx="2058995" cy="4018581"/>
          </a:xfrm>
        </p:grpSpPr>
        <p:sp>
          <p:nvSpPr>
            <p:cNvPr id="3" name="Freeform 3"/>
            <p:cNvSpPr>
              <a:spLocks noGrp="1" noRot="1" noMove="1" noResize="1" noEditPoints="1" noAdjustHandles="1" noChangeArrowheads="1" noChangeShapeType="1"/>
            </p:cNvSpPr>
            <p:nvPr/>
          </p:nvSpPr>
          <p:spPr>
            <a:xfrm>
              <a:off x="0" y="0"/>
              <a:ext cx="2058995" cy="4018581"/>
            </a:xfrm>
            <a:custGeom>
              <a:avLst/>
              <a:gdLst/>
              <a:ahLst/>
              <a:cxnLst/>
              <a:rect l="l" t="t" r="r" b="b"/>
              <a:pathLst>
                <a:path w="2058995" h="4018581">
                  <a:moveTo>
                    <a:pt x="0" y="0"/>
                  </a:moveTo>
                  <a:lnTo>
                    <a:pt x="2058995" y="0"/>
                  </a:lnTo>
                  <a:lnTo>
                    <a:pt x="2058995" y="4018581"/>
                  </a:lnTo>
                  <a:lnTo>
                    <a:pt x="0" y="4018581"/>
                  </a:lnTo>
                  <a:close/>
                </a:path>
              </a:pathLst>
            </a:custGeom>
            <a:solidFill>
              <a:srgbClr val="00A3D8"/>
            </a:solidFill>
          </p:spPr>
          <p:txBody>
            <a:bodyPr/>
            <a:lstStyle/>
            <a:p>
              <a:endParaRPr lang="en-US" sz="1200"/>
            </a:p>
          </p:txBody>
        </p:sp>
      </p:grpSp>
      <p:grpSp>
        <p:nvGrpSpPr>
          <p:cNvPr id="4" name="Group 4"/>
          <p:cNvGrpSpPr>
            <a:grpSpLocks noGrp="1" noUngrp="1" noRot="1" noMove="1" noResize="1"/>
          </p:cNvGrpSpPr>
          <p:nvPr/>
        </p:nvGrpSpPr>
        <p:grpSpPr>
          <a:xfrm>
            <a:off x="0" y="2820643"/>
            <a:ext cx="254000" cy="3383123"/>
            <a:chOff x="0" y="0"/>
            <a:chExt cx="348557" cy="617371"/>
          </a:xfrm>
        </p:grpSpPr>
        <p:sp>
          <p:nvSpPr>
            <p:cNvPr id="5" name="Freeform 5"/>
            <p:cNvSpPr>
              <a:spLocks noGrp="1" noRot="1" noMove="1" noResize="1" noEditPoints="1" noAdjustHandles="1" noChangeArrowheads="1" noChangeShapeType="1"/>
            </p:cNvSpPr>
            <p:nvPr/>
          </p:nvSpPr>
          <p:spPr>
            <a:xfrm>
              <a:off x="0" y="0"/>
              <a:ext cx="348557" cy="617371"/>
            </a:xfrm>
            <a:custGeom>
              <a:avLst/>
              <a:gdLst/>
              <a:ahLst/>
              <a:cxnLst/>
              <a:rect l="l" t="t" r="r" b="b"/>
              <a:pathLst>
                <a:path w="348557" h="617371">
                  <a:moveTo>
                    <a:pt x="0" y="0"/>
                  </a:moveTo>
                  <a:lnTo>
                    <a:pt x="348557" y="0"/>
                  </a:lnTo>
                  <a:lnTo>
                    <a:pt x="348557" y="617371"/>
                  </a:lnTo>
                  <a:lnTo>
                    <a:pt x="0" y="617371"/>
                  </a:lnTo>
                  <a:close/>
                </a:path>
              </a:pathLst>
            </a:custGeom>
            <a:solidFill>
              <a:srgbClr val="F6C05F"/>
            </a:solidFill>
          </p:spPr>
          <p:txBody>
            <a:bodyPr/>
            <a:lstStyle/>
            <a:p>
              <a:endParaRPr lang="en-US" sz="1200"/>
            </a:p>
          </p:txBody>
        </p:sp>
      </p:grpSp>
      <p:sp>
        <p:nvSpPr>
          <p:cNvPr id="10" name="AutoShape 10"/>
          <p:cNvSpPr/>
          <p:nvPr/>
        </p:nvSpPr>
        <p:spPr>
          <a:xfrm>
            <a:off x="578321" y="1262002"/>
            <a:ext cx="4117032"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2" name="TextBox 12"/>
          <p:cNvSpPr txBox="1"/>
          <p:nvPr/>
        </p:nvSpPr>
        <p:spPr>
          <a:xfrm>
            <a:off x="578322" y="463355"/>
            <a:ext cx="6525363" cy="553998"/>
          </a:xfrm>
          <a:prstGeom prst="rect">
            <a:avLst/>
          </a:prstGeom>
        </p:spPr>
        <p:txBody>
          <a:bodyPr wrap="square" lIns="0" tIns="0" rIns="0" bIns="0" rtlCol="0" anchor="t">
            <a:spAutoFit/>
          </a:bodyPr>
          <a:lstStyle/>
          <a:p>
            <a:r>
              <a:rPr lang="en-US" sz="3600" dirty="0">
                <a:solidFill>
                  <a:srgbClr val="404040"/>
                </a:solidFill>
                <a:latin typeface="Poppins Bold"/>
              </a:rPr>
              <a:t>Application Process</a:t>
            </a:r>
          </a:p>
        </p:txBody>
      </p:sp>
      <p:sp>
        <p:nvSpPr>
          <p:cNvPr id="7" name="Rectangle 6">
            <a:extLst>
              <a:ext uri="{FF2B5EF4-FFF2-40B4-BE49-F238E27FC236}">
                <a16:creationId xmlns:a16="http://schemas.microsoft.com/office/drawing/2014/main" id="{00FBBFDB-EFAB-29E9-7AAA-E863D2ED17F2}"/>
              </a:ext>
            </a:extLst>
          </p:cNvPr>
          <p:cNvSpPr/>
          <p:nvPr/>
        </p:nvSpPr>
        <p:spPr>
          <a:xfrm>
            <a:off x="8810384" y="1946262"/>
            <a:ext cx="3138311" cy="2965476"/>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1800"/>
              </a:spcBef>
              <a:spcAft>
                <a:spcPts val="180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SUBMIT EARLY! </a:t>
            </a:r>
            <a:br>
              <a:rPr kumimoji="0" lang="en-US" sz="20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br>
            <a:br>
              <a:rPr kumimoji="0" lang="en-US" sz="20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20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We strongly encourage applicants to submit a few days prior to the deadline given the potential for high website traffic on the due date. The Trust cannot guarantee availability of online system technical assistance on the due date.</a:t>
            </a:r>
          </a:p>
        </p:txBody>
      </p:sp>
      <p:sp>
        <p:nvSpPr>
          <p:cNvPr id="8" name="TextBox 13">
            <a:extLst>
              <a:ext uri="{FF2B5EF4-FFF2-40B4-BE49-F238E27FC236}">
                <a16:creationId xmlns:a16="http://schemas.microsoft.com/office/drawing/2014/main" id="{8B8AECF7-BB64-11C4-54F2-483C2C598FFD}"/>
              </a:ext>
            </a:extLst>
          </p:cNvPr>
          <p:cNvSpPr txBox="1"/>
          <p:nvPr/>
        </p:nvSpPr>
        <p:spPr>
          <a:xfrm>
            <a:off x="836211" y="1711783"/>
            <a:ext cx="7458990" cy="3818931"/>
          </a:xfrm>
          <a:prstGeom prst="rect">
            <a:avLst/>
          </a:prstGeom>
        </p:spPr>
        <p:txBody>
          <a:bodyPr wrap="square" lIns="0" tIns="0" rIns="0" bIns="0" rtlCol="0" anchor="t">
            <a:spAutoFit/>
          </a:bodyPr>
          <a:lstStyle/>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Read the Request for Proposals (RFP)</a:t>
            </a:r>
          </a:p>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Schedule a meeting/call with us</a:t>
            </a:r>
          </a:p>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Identify project partners</a:t>
            </a:r>
          </a:p>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Compile application pieces</a:t>
            </a:r>
          </a:p>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Send a draft of your application to us for feedback</a:t>
            </a:r>
          </a:p>
          <a:p>
            <a:pPr marL="457200" indent="-457200">
              <a:lnSpc>
                <a:spcPct val="150000"/>
              </a:lnSpc>
              <a:buFont typeface="+mj-lt"/>
              <a:buAutoNum type="arabicPeriod"/>
            </a:pPr>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Submit the online application </a:t>
            </a:r>
          </a:p>
        </p:txBody>
      </p:sp>
      <p:sp>
        <p:nvSpPr>
          <p:cNvPr id="6" name="Slide Number Placeholder 5">
            <a:extLst>
              <a:ext uri="{FF2B5EF4-FFF2-40B4-BE49-F238E27FC236}">
                <a16:creationId xmlns:a16="http://schemas.microsoft.com/office/drawing/2014/main" id="{1DCE0EE3-3A8B-C19B-A869-E2F7AFC74D06}"/>
              </a:ext>
            </a:extLst>
          </p:cNvPr>
          <p:cNvSpPr>
            <a:spLocks noGrp="1"/>
          </p:cNvSpPr>
          <p:nvPr>
            <p:ph type="sldNum" sz="quarter" idx="12"/>
          </p:nvPr>
        </p:nvSpPr>
        <p:spPr/>
        <p:txBody>
          <a:bodyPr/>
          <a:lstStyle/>
          <a:p>
            <a:fld id="{7B04F6B9-5830-4FD7-99E3-F78D2BE5FBF9}" type="slidenum">
              <a:rPr lang="en-US" smtClean="0"/>
              <a:t>19</a:t>
            </a:fld>
            <a:endParaRPr lang="en-US"/>
          </a:p>
        </p:txBody>
      </p:sp>
    </p:spTree>
    <p:extLst>
      <p:ext uri="{BB962C8B-B14F-4D97-AF65-F5344CB8AC3E}">
        <p14:creationId xmlns:p14="http://schemas.microsoft.com/office/powerpoint/2010/main" val="66673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Grp="1" noUngrp="1" noRot="1" noMove="1" noResize="1"/>
          </p:cNvGrpSpPr>
          <p:nvPr/>
        </p:nvGrpSpPr>
        <p:grpSpPr>
          <a:xfrm>
            <a:off x="0" y="2820643"/>
            <a:ext cx="254000" cy="3383123"/>
            <a:chOff x="0" y="0"/>
            <a:chExt cx="348557" cy="617371"/>
          </a:xfrm>
        </p:grpSpPr>
        <p:sp>
          <p:nvSpPr>
            <p:cNvPr id="5" name="Freeform 5"/>
            <p:cNvSpPr>
              <a:spLocks noGrp="1" noRot="1" noMove="1" noResize="1" noEditPoints="1" noAdjustHandles="1" noChangeArrowheads="1" noChangeShapeType="1"/>
            </p:cNvSpPr>
            <p:nvPr/>
          </p:nvSpPr>
          <p:spPr>
            <a:xfrm>
              <a:off x="0" y="0"/>
              <a:ext cx="348557" cy="617371"/>
            </a:xfrm>
            <a:custGeom>
              <a:avLst/>
              <a:gdLst/>
              <a:ahLst/>
              <a:cxnLst/>
              <a:rect l="l" t="t" r="r" b="b"/>
              <a:pathLst>
                <a:path w="348557" h="617371">
                  <a:moveTo>
                    <a:pt x="0" y="0"/>
                  </a:moveTo>
                  <a:lnTo>
                    <a:pt x="348557" y="0"/>
                  </a:lnTo>
                  <a:lnTo>
                    <a:pt x="348557" y="617371"/>
                  </a:lnTo>
                  <a:lnTo>
                    <a:pt x="0" y="617371"/>
                  </a:lnTo>
                  <a:close/>
                </a:path>
              </a:pathLst>
            </a:custGeom>
            <a:solidFill>
              <a:srgbClr val="F6C05F"/>
            </a:solidFill>
          </p:spPr>
          <p:txBody>
            <a:bodyPr/>
            <a:lstStyle/>
            <a:p>
              <a:endParaRPr lang="en-US" sz="1200"/>
            </a:p>
          </p:txBody>
        </p:sp>
      </p:grpSp>
      <p:sp>
        <p:nvSpPr>
          <p:cNvPr id="10" name="AutoShape 10"/>
          <p:cNvSpPr/>
          <p:nvPr/>
        </p:nvSpPr>
        <p:spPr>
          <a:xfrm>
            <a:off x="626213" y="1043602"/>
            <a:ext cx="4117032"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2" name="TextBox 12"/>
          <p:cNvSpPr txBox="1"/>
          <p:nvPr/>
        </p:nvSpPr>
        <p:spPr>
          <a:xfrm>
            <a:off x="731718" y="292600"/>
            <a:ext cx="4828329" cy="553998"/>
          </a:xfrm>
          <a:prstGeom prst="rect">
            <a:avLst/>
          </a:prstGeom>
        </p:spPr>
        <p:txBody>
          <a:bodyPr lIns="0" tIns="0" rIns="0" bIns="0" rtlCol="0" anchor="t">
            <a:spAutoFit/>
          </a:bodyPr>
          <a:lstStyle/>
          <a:p>
            <a:r>
              <a:rPr lang="en-US" sz="3600" dirty="0">
                <a:solidFill>
                  <a:srgbClr val="404040"/>
                </a:solidFill>
                <a:latin typeface="Poppins Bold"/>
              </a:rPr>
              <a:t>Agenda</a:t>
            </a:r>
          </a:p>
        </p:txBody>
      </p:sp>
      <p:sp>
        <p:nvSpPr>
          <p:cNvPr id="14" name="TextBox 14"/>
          <p:cNvSpPr txBox="1"/>
          <p:nvPr/>
        </p:nvSpPr>
        <p:spPr>
          <a:xfrm>
            <a:off x="556455" y="1192527"/>
            <a:ext cx="6270617" cy="4522520"/>
          </a:xfrm>
          <a:prstGeom prst="rect">
            <a:avLst/>
          </a:prstGeom>
        </p:spPr>
        <p:txBody>
          <a:bodyPr wrap="square" lIns="0" tIns="0" rIns="0" bIns="0" rtlCol="0" anchor="t">
            <a:spAutoFit/>
          </a:bodyPr>
          <a:lstStyle/>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Welcome and Introductions</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Overview of the Community Resilience Hub Program </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Overview of the Climate Resilience Technical Assistance Program</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Program Timeline</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Application Process &amp; Resources</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Questions and Answers </a:t>
            </a:r>
          </a:p>
          <a:p>
            <a:pPr marL="287882" lvl="1" indent="-143941">
              <a:lnSpc>
                <a:spcPct val="150000"/>
              </a:lnSpc>
              <a:buFont typeface="Arial"/>
              <a:buChar char="•"/>
            </a:pPr>
            <a:r>
              <a:rPr lang="en-US" sz="2200" spc="-24" dirty="0">
                <a:solidFill>
                  <a:srgbClr val="404040"/>
                </a:solidFill>
                <a:latin typeface="Poppins" panose="00000500000000000000" pitchFamily="2" charset="0"/>
                <a:ea typeface="Open Sans" panose="020B0606030504020204" pitchFamily="34" charset="0"/>
                <a:cs typeface="Poppins" panose="00000500000000000000" pitchFamily="2" charset="0"/>
              </a:rPr>
              <a:t>Conclude, any last questions!</a:t>
            </a:r>
          </a:p>
        </p:txBody>
      </p:sp>
      <p:pic>
        <p:nvPicPr>
          <p:cNvPr id="18" name="Picture 17" descr="A sidewalk and a stop sign&#10;&#10;Description automatically generated">
            <a:extLst>
              <a:ext uri="{FF2B5EF4-FFF2-40B4-BE49-F238E27FC236}">
                <a16:creationId xmlns:a16="http://schemas.microsoft.com/office/drawing/2014/main" id="{AA67A9D0-DC7A-CC33-31C6-B97197C1B627}"/>
              </a:ext>
            </a:extLst>
          </p:cNvPr>
          <p:cNvPicPr>
            <a:picLocks noChangeAspect="1"/>
          </p:cNvPicPr>
          <p:nvPr/>
        </p:nvPicPr>
        <p:blipFill rotWithShape="1">
          <a:blip r:embed="rId3">
            <a:extLst>
              <a:ext uri="{28A0092B-C50C-407E-A947-70E740481C1C}">
                <a14:useLocalDpi xmlns:a14="http://schemas.microsoft.com/office/drawing/2010/main" val="0"/>
              </a:ext>
            </a:extLst>
          </a:blip>
          <a:srcRect l="8517" r="24536" b="3185"/>
          <a:stretch/>
        </p:blipFill>
        <p:spPr>
          <a:xfrm>
            <a:off x="7173500" y="292600"/>
            <a:ext cx="4714186" cy="3826412"/>
          </a:xfrm>
          <a:prstGeom prst="rect">
            <a:avLst/>
          </a:prstGeom>
        </p:spPr>
      </p:pic>
      <p:sp>
        <p:nvSpPr>
          <p:cNvPr id="6" name="Slide Number Placeholder 5">
            <a:extLst>
              <a:ext uri="{FF2B5EF4-FFF2-40B4-BE49-F238E27FC236}">
                <a16:creationId xmlns:a16="http://schemas.microsoft.com/office/drawing/2014/main" id="{0B88F99A-2147-2220-24E4-E3AAAE38B071}"/>
              </a:ext>
            </a:extLst>
          </p:cNvPr>
          <p:cNvSpPr>
            <a:spLocks noGrp="1"/>
          </p:cNvSpPr>
          <p:nvPr>
            <p:ph type="sldNum" sz="quarter" idx="12"/>
          </p:nvPr>
        </p:nvSpPr>
        <p:spPr/>
        <p:txBody>
          <a:bodyPr/>
          <a:lstStyle/>
          <a:p>
            <a:fld id="{7B04F6B9-5830-4FD7-99E3-F78D2BE5FBF9}" type="slidenum">
              <a:rPr lang="en-US" smtClean="0"/>
              <a:t>2</a:t>
            </a:fld>
            <a:endParaRPr lang="en-US"/>
          </a:p>
        </p:txBody>
      </p:sp>
      <p:pic>
        <p:nvPicPr>
          <p:cNvPr id="7" name="Picture 6" descr="A close-up of a logo&#10;&#10;AI-generated content may be incorrect.">
            <a:extLst>
              <a:ext uri="{FF2B5EF4-FFF2-40B4-BE49-F238E27FC236}">
                <a16:creationId xmlns:a16="http://schemas.microsoft.com/office/drawing/2014/main" id="{E2CD870F-4310-AA30-FD12-5DBBFECDF6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3085" y="5378229"/>
            <a:ext cx="2435842" cy="1081556"/>
          </a:xfrm>
          <a:prstGeom prst="rect">
            <a:avLst/>
          </a:prstGeom>
        </p:spPr>
      </p:pic>
      <p:pic>
        <p:nvPicPr>
          <p:cNvPr id="8" name="Picture 7">
            <a:extLst>
              <a:ext uri="{FF2B5EF4-FFF2-40B4-BE49-F238E27FC236}">
                <a16:creationId xmlns:a16="http://schemas.microsoft.com/office/drawing/2014/main" id="{8BBCFEBE-5EEB-5A16-53B8-BAFE13AAE690}"/>
              </a:ext>
            </a:extLst>
          </p:cNvPr>
          <p:cNvPicPr>
            <a:picLocks noChangeAspect="1"/>
          </p:cNvPicPr>
          <p:nvPr/>
        </p:nvPicPr>
        <p:blipFill rotWithShape="1">
          <a:blip r:embed="rId5">
            <a:extLst>
              <a:ext uri="{28A0092B-C50C-407E-A947-70E740481C1C}">
                <a14:useLocalDpi xmlns:a14="http://schemas.microsoft.com/office/drawing/2010/main" val="0"/>
              </a:ext>
            </a:extLst>
          </a:blip>
          <a:srcRect b="58437"/>
          <a:stretch/>
        </p:blipFill>
        <p:spPr>
          <a:xfrm>
            <a:off x="7173500" y="4794595"/>
            <a:ext cx="2561087" cy="806661"/>
          </a:xfrm>
          <a:prstGeom prst="rect">
            <a:avLst/>
          </a:prstGeom>
        </p:spPr>
      </p:pic>
    </p:spTree>
    <p:extLst>
      <p:ext uri="{BB962C8B-B14F-4D97-AF65-F5344CB8AC3E}">
        <p14:creationId xmlns:p14="http://schemas.microsoft.com/office/powerpoint/2010/main" val="3188854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A233E90C-E94E-8845-BEC0-11451A98C0F1}"/>
              </a:ext>
            </a:extLst>
          </p:cNvPr>
          <p:cNvSpPr/>
          <p:nvPr/>
        </p:nvSpPr>
        <p:spPr>
          <a:xfrm>
            <a:off x="0" y="5312588"/>
            <a:ext cx="12192000" cy="15454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a:grpSpLocks/>
          </p:cNvGrpSpPr>
          <p:nvPr/>
        </p:nvGrpSpPr>
        <p:grpSpPr>
          <a:xfrm>
            <a:off x="8168640" y="1511167"/>
            <a:ext cx="4023360" cy="5354389"/>
            <a:chOff x="0" y="0"/>
            <a:chExt cx="6605176" cy="630702"/>
          </a:xfrm>
        </p:grpSpPr>
        <p:sp>
          <p:nvSpPr>
            <p:cNvPr id="3" name="Freeform 3"/>
            <p:cNvSpPr>
              <a:spLocks/>
            </p:cNvSpPr>
            <p:nvPr/>
          </p:nvSpPr>
          <p:spPr>
            <a:xfrm>
              <a:off x="0" y="0"/>
              <a:ext cx="6605176" cy="630702"/>
            </a:xfrm>
            <a:custGeom>
              <a:avLst/>
              <a:gdLst/>
              <a:ahLst/>
              <a:cxnLst/>
              <a:rect l="l" t="t" r="r" b="b"/>
              <a:pathLst>
                <a:path w="6605176" h="630702">
                  <a:moveTo>
                    <a:pt x="0" y="0"/>
                  </a:moveTo>
                  <a:lnTo>
                    <a:pt x="6605176" y="0"/>
                  </a:lnTo>
                  <a:lnTo>
                    <a:pt x="6605176" y="630702"/>
                  </a:lnTo>
                  <a:lnTo>
                    <a:pt x="0" y="630702"/>
                  </a:lnTo>
                  <a:close/>
                </a:path>
              </a:pathLst>
            </a:custGeom>
            <a:solidFill>
              <a:srgbClr val="58B947"/>
            </a:solidFill>
          </p:spPr>
          <p:txBody>
            <a:bodyPr/>
            <a:lstStyle/>
            <a:p>
              <a:endParaRPr lang="en-US" sz="1200"/>
            </a:p>
          </p:txBody>
        </p:sp>
      </p:grpSp>
      <p:grpSp>
        <p:nvGrpSpPr>
          <p:cNvPr id="4" name="Group 4"/>
          <p:cNvGrpSpPr>
            <a:grpSpLocks/>
          </p:cNvGrpSpPr>
          <p:nvPr/>
        </p:nvGrpSpPr>
        <p:grpSpPr>
          <a:xfrm>
            <a:off x="-2737" y="1511168"/>
            <a:ext cx="4023360" cy="5354388"/>
            <a:chOff x="0" y="0"/>
            <a:chExt cx="444727" cy="347980"/>
          </a:xfrm>
        </p:grpSpPr>
        <p:sp>
          <p:nvSpPr>
            <p:cNvPr id="5" name="Freeform 5"/>
            <p:cNvSpPr>
              <a:spLocks/>
            </p:cNvSpPr>
            <p:nvPr/>
          </p:nvSpPr>
          <p:spPr>
            <a:xfrm>
              <a:off x="0" y="0"/>
              <a:ext cx="444727" cy="347980"/>
            </a:xfrm>
            <a:custGeom>
              <a:avLst/>
              <a:gdLst/>
              <a:ahLst/>
              <a:cxnLst/>
              <a:rect l="l" t="t" r="r" b="b"/>
              <a:pathLst>
                <a:path w="444727" h="347980">
                  <a:moveTo>
                    <a:pt x="0" y="0"/>
                  </a:moveTo>
                  <a:lnTo>
                    <a:pt x="444727" y="0"/>
                  </a:lnTo>
                  <a:lnTo>
                    <a:pt x="444727" y="347980"/>
                  </a:lnTo>
                  <a:lnTo>
                    <a:pt x="0" y="347980"/>
                  </a:lnTo>
                  <a:close/>
                </a:path>
              </a:pathLst>
            </a:custGeom>
            <a:solidFill>
              <a:srgbClr val="DB821F"/>
            </a:solidFill>
          </p:spPr>
          <p:txBody>
            <a:bodyPr/>
            <a:lstStyle/>
            <a:p>
              <a:endParaRPr lang="en-US" sz="1200"/>
            </a:p>
          </p:txBody>
        </p:sp>
      </p:grpSp>
      <p:sp>
        <p:nvSpPr>
          <p:cNvPr id="42" name="Freeform 3">
            <a:extLst>
              <a:ext uri="{FF2B5EF4-FFF2-40B4-BE49-F238E27FC236}">
                <a16:creationId xmlns:a16="http://schemas.microsoft.com/office/drawing/2014/main" id="{A22579B5-C2E4-5987-3615-4FB21E5E6BC1}"/>
              </a:ext>
            </a:extLst>
          </p:cNvPr>
          <p:cNvSpPr>
            <a:spLocks/>
          </p:cNvSpPr>
          <p:nvPr/>
        </p:nvSpPr>
        <p:spPr>
          <a:xfrm>
            <a:off x="4084320" y="1511167"/>
            <a:ext cx="4023360" cy="5354389"/>
          </a:xfrm>
          <a:custGeom>
            <a:avLst/>
            <a:gdLst/>
            <a:ahLst/>
            <a:cxnLst/>
            <a:rect l="l" t="t" r="r" b="b"/>
            <a:pathLst>
              <a:path w="6540735" h="1406479">
                <a:moveTo>
                  <a:pt x="0" y="0"/>
                </a:moveTo>
                <a:lnTo>
                  <a:pt x="6540735" y="0"/>
                </a:lnTo>
                <a:lnTo>
                  <a:pt x="6540735" y="1406479"/>
                </a:lnTo>
                <a:lnTo>
                  <a:pt x="0" y="1406479"/>
                </a:lnTo>
                <a:close/>
              </a:path>
            </a:pathLst>
          </a:custGeom>
          <a:solidFill>
            <a:srgbClr val="00A3D8"/>
          </a:solidFill>
        </p:spPr>
        <p:txBody>
          <a:bodyPr/>
          <a:lstStyle/>
          <a:p>
            <a:endParaRPr lang="en-US" sz="1200" dirty="0"/>
          </a:p>
        </p:txBody>
      </p:sp>
      <p:sp>
        <p:nvSpPr>
          <p:cNvPr id="14" name="TextBox 14"/>
          <p:cNvSpPr txBox="1"/>
          <p:nvPr/>
        </p:nvSpPr>
        <p:spPr>
          <a:xfrm>
            <a:off x="685800" y="578247"/>
            <a:ext cx="6199607" cy="553998"/>
          </a:xfrm>
          <a:prstGeom prst="rect">
            <a:avLst/>
          </a:prstGeom>
        </p:spPr>
        <p:txBody>
          <a:bodyPr lIns="0" tIns="0" rIns="0" bIns="0" rtlCol="0" anchor="t">
            <a:spAutoFit/>
          </a:bodyPr>
          <a:lstStyle/>
          <a:p>
            <a:r>
              <a:rPr lang="en-US" sz="3600" dirty="0">
                <a:solidFill>
                  <a:srgbClr val="404040"/>
                </a:solidFill>
                <a:latin typeface="Poppins Bold"/>
              </a:rPr>
              <a:t>Application Pieces</a:t>
            </a:r>
          </a:p>
        </p:txBody>
      </p:sp>
      <p:sp>
        <p:nvSpPr>
          <p:cNvPr id="29" name="TextBox 29"/>
          <p:cNvSpPr txBox="1"/>
          <p:nvPr/>
        </p:nvSpPr>
        <p:spPr>
          <a:xfrm>
            <a:off x="1323492" y="1649761"/>
            <a:ext cx="1370902" cy="307777"/>
          </a:xfrm>
          <a:prstGeom prst="rect">
            <a:avLst/>
          </a:prstGeom>
        </p:spPr>
        <p:txBody>
          <a:bodyPr wrap="square" lIns="0" tIns="0" rIns="0" bIns="0" rtlCol="0" anchor="t">
            <a:spAutoFit/>
          </a:bodyPr>
          <a:lstStyle/>
          <a:p>
            <a:pPr algn="ctr"/>
            <a:r>
              <a:rPr lang="en-US" sz="2000" dirty="0">
                <a:solidFill>
                  <a:srgbClr val="F6F9FF"/>
                </a:solidFill>
                <a:latin typeface="Poppins Bold"/>
              </a:rPr>
              <a:t>Narrative</a:t>
            </a:r>
          </a:p>
        </p:txBody>
      </p:sp>
      <p:sp>
        <p:nvSpPr>
          <p:cNvPr id="31" name="TextBox 31"/>
          <p:cNvSpPr txBox="1"/>
          <p:nvPr/>
        </p:nvSpPr>
        <p:spPr>
          <a:xfrm>
            <a:off x="8905564" y="1649761"/>
            <a:ext cx="2549512" cy="307777"/>
          </a:xfrm>
          <a:prstGeom prst="rect">
            <a:avLst/>
          </a:prstGeom>
        </p:spPr>
        <p:txBody>
          <a:bodyPr lIns="0" tIns="0" rIns="0" bIns="0" rtlCol="0" anchor="t">
            <a:spAutoFit/>
          </a:bodyPr>
          <a:lstStyle/>
          <a:p>
            <a:pPr algn="ctr"/>
            <a:r>
              <a:rPr lang="en-US" sz="2000" dirty="0">
                <a:solidFill>
                  <a:srgbClr val="F6F9FF"/>
                </a:solidFill>
                <a:latin typeface="Poppins Bold"/>
              </a:rPr>
              <a:t>Budget</a:t>
            </a:r>
          </a:p>
        </p:txBody>
      </p:sp>
      <p:sp>
        <p:nvSpPr>
          <p:cNvPr id="33" name="TextBox 33"/>
          <p:cNvSpPr txBox="1"/>
          <p:nvPr/>
        </p:nvSpPr>
        <p:spPr>
          <a:xfrm>
            <a:off x="4821244" y="1649761"/>
            <a:ext cx="2549512" cy="615553"/>
          </a:xfrm>
          <a:prstGeom prst="rect">
            <a:avLst/>
          </a:prstGeom>
        </p:spPr>
        <p:txBody>
          <a:bodyPr lIns="0" tIns="0" rIns="0" bIns="0" rtlCol="0" anchor="t">
            <a:spAutoFit/>
          </a:bodyPr>
          <a:lstStyle/>
          <a:p>
            <a:pPr algn="ctr"/>
            <a:r>
              <a:rPr lang="en-US" sz="2000" dirty="0">
                <a:solidFill>
                  <a:srgbClr val="F6F9FF"/>
                </a:solidFill>
                <a:latin typeface="Poppins Bold"/>
              </a:rPr>
              <a:t>Supporting Documentation</a:t>
            </a:r>
          </a:p>
        </p:txBody>
      </p:sp>
      <p:sp>
        <p:nvSpPr>
          <p:cNvPr id="44" name="TextBox 31">
            <a:extLst>
              <a:ext uri="{FF2B5EF4-FFF2-40B4-BE49-F238E27FC236}">
                <a16:creationId xmlns:a16="http://schemas.microsoft.com/office/drawing/2014/main" id="{76517099-9678-0B19-1DBA-8586A5E503E6}"/>
              </a:ext>
            </a:extLst>
          </p:cNvPr>
          <p:cNvSpPr txBox="1"/>
          <p:nvPr/>
        </p:nvSpPr>
        <p:spPr>
          <a:xfrm>
            <a:off x="453422" y="2457538"/>
            <a:ext cx="3196622" cy="3385542"/>
          </a:xfrm>
          <a:prstGeom prst="rect">
            <a:avLst/>
          </a:prstGeom>
        </p:spPr>
        <p:txBody>
          <a:bodyPr wrap="square" lIns="0" tIns="0" rIns="0" bIns="0" rtlCol="0" anchor="t">
            <a:spAutoFit/>
          </a:bodyPr>
          <a:lstStyle/>
          <a:p>
            <a:r>
              <a:rPr lang="en-US" sz="2000" dirty="0">
                <a:solidFill>
                  <a:srgbClr val="F6F9FF"/>
                </a:solidFill>
                <a:latin typeface="Poppins Bold"/>
              </a:rPr>
              <a:t>Download and answer the required narrative questions</a:t>
            </a:r>
            <a:br>
              <a:rPr lang="en-US" sz="2000" dirty="0">
                <a:solidFill>
                  <a:srgbClr val="F6F9FF"/>
                </a:solidFill>
                <a:latin typeface="Poppins Bold"/>
              </a:rPr>
            </a:br>
            <a:br>
              <a:rPr lang="en-US" sz="2000" dirty="0">
                <a:solidFill>
                  <a:srgbClr val="F6F9FF"/>
                </a:solidFill>
                <a:latin typeface="Poppins Bold"/>
              </a:rPr>
            </a:br>
            <a:r>
              <a:rPr lang="en-US" sz="2000" dirty="0">
                <a:solidFill>
                  <a:schemeClr val="bg1"/>
                </a:solidFill>
                <a:latin typeface="Poppins" panose="00000500000000000000" pitchFamily="2" charset="0"/>
                <a:cs typeface="Poppins" panose="00000500000000000000" pitchFamily="2" charset="0"/>
              </a:rPr>
              <a:t>Linked on the webpage: </a:t>
            </a:r>
            <a:r>
              <a:rPr lang="en-US" sz="2000" dirty="0">
                <a:solidFill>
                  <a:schemeClr val="bg1"/>
                </a:solidFill>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https://cbtrust.org/grants/prince-georges-county-climate-resilience-hub-technical-assistance-provider/</a:t>
            </a:r>
            <a:endParaRPr lang="en-US" sz="2000" dirty="0">
              <a:solidFill>
                <a:schemeClr val="bg1"/>
              </a:solidFill>
              <a:latin typeface="Poppins" panose="00000500000000000000" pitchFamily="2" charset="0"/>
              <a:cs typeface="Poppins" panose="00000500000000000000" pitchFamily="2" charset="0"/>
            </a:endParaRPr>
          </a:p>
        </p:txBody>
      </p:sp>
      <p:sp>
        <p:nvSpPr>
          <p:cNvPr id="45" name="TextBox 31">
            <a:extLst>
              <a:ext uri="{FF2B5EF4-FFF2-40B4-BE49-F238E27FC236}">
                <a16:creationId xmlns:a16="http://schemas.microsoft.com/office/drawing/2014/main" id="{8364CFC4-03CB-7DFF-324E-F7059A899798}"/>
              </a:ext>
            </a:extLst>
          </p:cNvPr>
          <p:cNvSpPr txBox="1"/>
          <p:nvPr/>
        </p:nvSpPr>
        <p:spPr>
          <a:xfrm>
            <a:off x="4446445" y="2457538"/>
            <a:ext cx="3299110" cy="2769989"/>
          </a:xfrm>
          <a:prstGeom prst="rect">
            <a:avLst/>
          </a:prstGeom>
        </p:spPr>
        <p:txBody>
          <a:bodyPr wrap="square" lIns="0" tIns="0" rIns="0" bIns="0" rtlCol="0" anchor="t">
            <a:spAutoFit/>
          </a:bodyPr>
          <a:lstStyle/>
          <a:p>
            <a:r>
              <a:rPr lang="en-US" sz="2000" dirty="0">
                <a:solidFill>
                  <a:srgbClr val="F6F9FF"/>
                </a:solidFill>
                <a:latin typeface="Poppins Bold"/>
              </a:rPr>
              <a:t>Gather supporting documentation</a:t>
            </a:r>
          </a:p>
          <a:p>
            <a:endParaRPr lang="en-US" sz="2000" dirty="0">
              <a:solidFill>
                <a:srgbClr val="F6F9FF"/>
              </a:solidFill>
              <a:latin typeface="Poppins Bold"/>
            </a:endParaRPr>
          </a:p>
          <a:p>
            <a:pPr marL="285750" indent="-173038">
              <a:buFont typeface="Arial" panose="020B0604020202020204" pitchFamily="34" charset="0"/>
              <a:buChar char="•"/>
            </a:pPr>
            <a:r>
              <a:rPr lang="en-US" sz="2000" dirty="0">
                <a:solidFill>
                  <a:srgbClr val="F6F9FF"/>
                </a:solidFill>
                <a:latin typeface="Poppins" panose="00000500000000000000" pitchFamily="2" charset="0"/>
                <a:cs typeface="Poppins" panose="00000500000000000000" pitchFamily="2" charset="0"/>
              </a:rPr>
              <a:t>Letters of Commitment</a:t>
            </a:r>
          </a:p>
          <a:p>
            <a:pPr marL="285750" indent="-173038">
              <a:buFont typeface="Arial" panose="020B0604020202020204" pitchFamily="34" charset="0"/>
              <a:buChar char="•"/>
            </a:pPr>
            <a:r>
              <a:rPr lang="en-US" sz="2000" dirty="0">
                <a:solidFill>
                  <a:srgbClr val="F6F9FF"/>
                </a:solidFill>
                <a:latin typeface="Poppins" panose="00000500000000000000" pitchFamily="2" charset="0"/>
                <a:cs typeface="Poppins" panose="00000500000000000000" pitchFamily="2" charset="0"/>
              </a:rPr>
              <a:t>References </a:t>
            </a:r>
          </a:p>
          <a:p>
            <a:pPr marL="285750" indent="-173038">
              <a:buFont typeface="Arial" panose="020B0604020202020204" pitchFamily="34" charset="0"/>
              <a:buChar char="•"/>
            </a:pPr>
            <a:r>
              <a:rPr lang="en-US" sz="2000" dirty="0">
                <a:solidFill>
                  <a:srgbClr val="F6F9FF"/>
                </a:solidFill>
                <a:latin typeface="Poppins" panose="00000500000000000000" pitchFamily="2" charset="0"/>
                <a:cs typeface="Poppins" panose="00000500000000000000" pitchFamily="2" charset="0"/>
              </a:rPr>
              <a:t>Condensed portfolio of completed work in this field </a:t>
            </a:r>
          </a:p>
          <a:p>
            <a:pPr marL="285750" indent="-173038">
              <a:buFont typeface="Arial" panose="020B0604020202020204" pitchFamily="34" charset="0"/>
              <a:buChar char="•"/>
            </a:pPr>
            <a:r>
              <a:rPr lang="en-US" sz="2000" dirty="0">
                <a:solidFill>
                  <a:srgbClr val="F6F9FF"/>
                </a:solidFill>
                <a:latin typeface="Poppins" panose="00000500000000000000" pitchFamily="2" charset="0"/>
                <a:cs typeface="Poppins" panose="00000500000000000000" pitchFamily="2" charset="0"/>
              </a:rPr>
              <a:t>Other relevant items</a:t>
            </a:r>
          </a:p>
        </p:txBody>
      </p:sp>
      <p:sp>
        <p:nvSpPr>
          <p:cNvPr id="46" name="TextBox 31">
            <a:extLst>
              <a:ext uri="{FF2B5EF4-FFF2-40B4-BE49-F238E27FC236}">
                <a16:creationId xmlns:a16="http://schemas.microsoft.com/office/drawing/2014/main" id="{37CDEDB0-579F-0ED0-56E2-19CAAE36D4D0}"/>
              </a:ext>
            </a:extLst>
          </p:cNvPr>
          <p:cNvSpPr txBox="1"/>
          <p:nvPr/>
        </p:nvSpPr>
        <p:spPr>
          <a:xfrm>
            <a:off x="8583269" y="2457538"/>
            <a:ext cx="3194102" cy="3877985"/>
          </a:xfrm>
          <a:prstGeom prst="rect">
            <a:avLst/>
          </a:prstGeom>
        </p:spPr>
        <p:txBody>
          <a:bodyPr wrap="square" lIns="0" tIns="0" rIns="0" bIns="0" rtlCol="0" anchor="t">
            <a:spAutoFit/>
          </a:bodyPr>
          <a:lstStyle/>
          <a:p>
            <a:r>
              <a:rPr lang="en-US" dirty="0">
                <a:solidFill>
                  <a:srgbClr val="F6F9FF"/>
                </a:solidFill>
                <a:latin typeface="Poppins Bold"/>
              </a:rPr>
              <a:t>Obtain cost estimates to build your budget</a:t>
            </a:r>
          </a:p>
          <a:p>
            <a:endParaRPr lang="en-US" dirty="0">
              <a:solidFill>
                <a:srgbClr val="F6F9FF"/>
              </a:solidFill>
              <a:latin typeface="Poppins" panose="00000500000000000000" pitchFamily="2" charset="0"/>
              <a:cs typeface="Poppins" panose="00000500000000000000" pitchFamily="2" charset="0"/>
            </a:endParaRPr>
          </a:p>
          <a:p>
            <a:r>
              <a:rPr lang="en-US" dirty="0">
                <a:solidFill>
                  <a:srgbClr val="F6F9FF"/>
                </a:solidFill>
                <a:latin typeface="Poppins" panose="00000500000000000000" pitchFamily="2" charset="0"/>
                <a:cs typeface="Poppins" panose="00000500000000000000" pitchFamily="2" charset="0"/>
              </a:rPr>
              <a:t>Use the budget form directly located in the application form to complete your application budget. </a:t>
            </a:r>
            <a:br>
              <a:rPr lang="en-US" dirty="0">
                <a:solidFill>
                  <a:srgbClr val="F6F9FF"/>
                </a:solidFill>
                <a:latin typeface="Poppins Bold"/>
              </a:rPr>
            </a:br>
            <a:endParaRPr lang="en-US" dirty="0">
              <a:solidFill>
                <a:schemeClr val="bg1"/>
              </a:solidFill>
              <a:latin typeface="Poppins" panose="00000500000000000000" pitchFamily="2" charset="0"/>
              <a:cs typeface="Poppins" panose="00000500000000000000" pitchFamily="2" charset="0"/>
            </a:endParaRPr>
          </a:p>
          <a:p>
            <a:r>
              <a:rPr lang="en-US" dirty="0">
                <a:solidFill>
                  <a:schemeClr val="bg1"/>
                </a:solidFill>
                <a:latin typeface="Poppins" panose="00000500000000000000" pitchFamily="2" charset="0"/>
                <a:cs typeface="Poppins" panose="00000500000000000000" pitchFamily="2" charset="0"/>
              </a:rPr>
              <a:t>Provide budget justification. </a:t>
            </a:r>
          </a:p>
          <a:p>
            <a:endParaRPr lang="en-US" dirty="0">
              <a:solidFill>
                <a:schemeClr val="bg1"/>
              </a:solidFill>
              <a:latin typeface="Poppins" panose="00000500000000000000" pitchFamily="2" charset="0"/>
              <a:cs typeface="Poppins" panose="00000500000000000000" pitchFamily="2" charset="0"/>
            </a:endParaRPr>
          </a:p>
          <a:p>
            <a:r>
              <a:rPr lang="en-US" i="1" dirty="0">
                <a:solidFill>
                  <a:schemeClr val="bg1"/>
                </a:solidFill>
                <a:latin typeface="Poppins" panose="00000500000000000000" pitchFamily="2" charset="0"/>
                <a:cs typeface="Poppins" panose="00000500000000000000" pitchFamily="2" charset="0"/>
              </a:rPr>
              <a:t>Note: We are no longer using the financial management spreadsheet.</a:t>
            </a:r>
            <a:endParaRPr lang="en-US" i="1" dirty="0">
              <a:solidFill>
                <a:srgbClr val="F6F9FF"/>
              </a:solidFill>
              <a:latin typeface="Poppins" panose="00000500000000000000" pitchFamily="2" charset="0"/>
              <a:cs typeface="Poppins" panose="00000500000000000000" pitchFamily="2" charset="0"/>
            </a:endParaRPr>
          </a:p>
        </p:txBody>
      </p:sp>
      <p:sp>
        <p:nvSpPr>
          <p:cNvPr id="6" name="Slide Number Placeholder 5">
            <a:extLst>
              <a:ext uri="{FF2B5EF4-FFF2-40B4-BE49-F238E27FC236}">
                <a16:creationId xmlns:a16="http://schemas.microsoft.com/office/drawing/2014/main" id="{C973AD24-3A6C-75BD-CAFF-969AD7B18B2D}"/>
              </a:ext>
            </a:extLst>
          </p:cNvPr>
          <p:cNvSpPr>
            <a:spLocks noGrp="1"/>
          </p:cNvSpPr>
          <p:nvPr>
            <p:ph type="sldNum" sz="quarter" idx="12"/>
          </p:nvPr>
        </p:nvSpPr>
        <p:spPr/>
        <p:txBody>
          <a:bodyPr/>
          <a:lstStyle/>
          <a:p>
            <a:fld id="{7B04F6B9-5830-4FD7-99E3-F78D2BE5FBF9}" type="slidenum">
              <a:rPr lang="en-US" smtClean="0"/>
              <a:t>20</a:t>
            </a:fld>
            <a:endParaRPr lang="en-US"/>
          </a:p>
        </p:txBody>
      </p:sp>
    </p:spTree>
    <p:extLst>
      <p:ext uri="{BB962C8B-B14F-4D97-AF65-F5344CB8AC3E}">
        <p14:creationId xmlns:p14="http://schemas.microsoft.com/office/powerpoint/2010/main" val="4160204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3378200"/>
            <a:ext cx="685800" cy="3479800"/>
            <a:chOff x="0" y="0"/>
            <a:chExt cx="502638" cy="2193179"/>
          </a:xfrm>
        </p:grpSpPr>
        <p:sp>
          <p:nvSpPr>
            <p:cNvPr id="3" name="Freeform 3"/>
            <p:cNvSpPr>
              <a:spLocks noGrp="1" noRot="1" noMove="1" noResize="1" noEditPoints="1" noAdjustHandles="1" noChangeArrowheads="1" noChangeShapeType="1"/>
            </p:cNvSpPr>
            <p:nvPr/>
          </p:nvSpPr>
          <p:spPr>
            <a:xfrm>
              <a:off x="0" y="0"/>
              <a:ext cx="502638" cy="2193179"/>
            </a:xfrm>
            <a:custGeom>
              <a:avLst/>
              <a:gdLst/>
              <a:ahLst/>
              <a:cxnLst/>
              <a:rect l="l" t="t" r="r" b="b"/>
              <a:pathLst>
                <a:path w="502638" h="2193179">
                  <a:moveTo>
                    <a:pt x="0" y="0"/>
                  </a:moveTo>
                  <a:lnTo>
                    <a:pt x="502638" y="0"/>
                  </a:lnTo>
                  <a:lnTo>
                    <a:pt x="502638" y="2193179"/>
                  </a:lnTo>
                  <a:lnTo>
                    <a:pt x="0" y="2193179"/>
                  </a:lnTo>
                  <a:close/>
                </a:path>
              </a:pathLst>
            </a:custGeom>
            <a:solidFill>
              <a:srgbClr val="00A3D8"/>
            </a:solidFill>
          </p:spPr>
          <p:txBody>
            <a:bodyPr/>
            <a:lstStyle/>
            <a:p>
              <a:endParaRPr lang="en-US" sz="1200"/>
            </a:p>
          </p:txBody>
        </p:sp>
      </p:grpSp>
      <p:grpSp>
        <p:nvGrpSpPr>
          <p:cNvPr id="6" name="Group 6"/>
          <p:cNvGrpSpPr>
            <a:grpSpLocks noGrp="1" noUngrp="1" noRot="1" noMove="1" noResize="1"/>
          </p:cNvGrpSpPr>
          <p:nvPr/>
        </p:nvGrpSpPr>
        <p:grpSpPr>
          <a:xfrm>
            <a:off x="0" y="0"/>
            <a:ext cx="685969" cy="2743200"/>
            <a:chOff x="0" y="0"/>
            <a:chExt cx="502724" cy="1548140"/>
          </a:xfrm>
        </p:grpSpPr>
        <p:sp>
          <p:nvSpPr>
            <p:cNvPr id="7" name="Freeform 7"/>
            <p:cNvSpPr>
              <a:spLocks noGrp="1" noRot="1" noMove="1" noResize="1" noEditPoints="1" noAdjustHandles="1" noChangeArrowheads="1" noChangeShapeType="1"/>
            </p:cNvSpPr>
            <p:nvPr/>
          </p:nvSpPr>
          <p:spPr>
            <a:xfrm>
              <a:off x="0" y="0"/>
              <a:ext cx="502724" cy="1548140"/>
            </a:xfrm>
            <a:custGeom>
              <a:avLst/>
              <a:gdLst/>
              <a:ahLst/>
              <a:cxnLst/>
              <a:rect l="l" t="t" r="r" b="b"/>
              <a:pathLst>
                <a:path w="502724" h="1548140">
                  <a:moveTo>
                    <a:pt x="0" y="0"/>
                  </a:moveTo>
                  <a:lnTo>
                    <a:pt x="502724" y="0"/>
                  </a:lnTo>
                  <a:lnTo>
                    <a:pt x="502724" y="1548140"/>
                  </a:lnTo>
                  <a:lnTo>
                    <a:pt x="0" y="1548140"/>
                  </a:lnTo>
                  <a:close/>
                </a:path>
              </a:pathLst>
            </a:custGeom>
            <a:solidFill>
              <a:srgbClr val="58B947"/>
            </a:solidFill>
          </p:spPr>
          <p:txBody>
            <a:bodyPr/>
            <a:lstStyle/>
            <a:p>
              <a:endParaRPr lang="en-US" sz="1200"/>
            </a:p>
          </p:txBody>
        </p:sp>
      </p:grpSp>
      <p:grpSp>
        <p:nvGrpSpPr>
          <p:cNvPr id="8" name="Group 8"/>
          <p:cNvGrpSpPr>
            <a:grpSpLocks noGrp="1" noUngrp="1" noRot="1" noMove="1" noResize="1"/>
          </p:cNvGrpSpPr>
          <p:nvPr/>
        </p:nvGrpSpPr>
        <p:grpSpPr>
          <a:xfrm>
            <a:off x="0" y="2743200"/>
            <a:ext cx="685969" cy="685800"/>
            <a:chOff x="0" y="0"/>
            <a:chExt cx="464059" cy="347980"/>
          </a:xfrm>
        </p:grpSpPr>
        <p:sp>
          <p:nvSpPr>
            <p:cNvPr id="9" name="Freeform 9"/>
            <p:cNvSpPr>
              <a:spLocks noGrp="1" noRot="1" noMove="1" noResize="1" noEditPoints="1" noAdjustHandles="1" noChangeArrowheads="1" noChangeShapeType="1"/>
            </p:cNvSpPr>
            <p:nvPr/>
          </p:nvSpPr>
          <p:spPr>
            <a:xfrm>
              <a:off x="0" y="0"/>
              <a:ext cx="464059" cy="347980"/>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grpSp>
      <p:sp>
        <p:nvSpPr>
          <p:cNvPr id="4" name="Slide Number Placeholder 3">
            <a:extLst>
              <a:ext uri="{FF2B5EF4-FFF2-40B4-BE49-F238E27FC236}">
                <a16:creationId xmlns:a16="http://schemas.microsoft.com/office/drawing/2014/main" id="{B7C202DB-8F8D-9ED6-236D-7520108D539C}"/>
              </a:ext>
            </a:extLst>
          </p:cNvPr>
          <p:cNvSpPr>
            <a:spLocks noGrp="1"/>
          </p:cNvSpPr>
          <p:nvPr>
            <p:ph type="sldNum" sz="quarter" idx="12"/>
          </p:nvPr>
        </p:nvSpPr>
        <p:spPr/>
        <p:txBody>
          <a:bodyPr/>
          <a:lstStyle/>
          <a:p>
            <a:fld id="{7B04F6B9-5830-4FD7-99E3-F78D2BE5FBF9}" type="slidenum">
              <a:rPr lang="en-US" smtClean="0"/>
              <a:t>21</a:t>
            </a:fld>
            <a:endParaRPr lang="en-US"/>
          </a:p>
        </p:txBody>
      </p:sp>
      <p:sp>
        <p:nvSpPr>
          <p:cNvPr id="5" name="Title 1">
            <a:extLst>
              <a:ext uri="{FF2B5EF4-FFF2-40B4-BE49-F238E27FC236}">
                <a16:creationId xmlns:a16="http://schemas.microsoft.com/office/drawing/2014/main" id="{D356B885-DA02-0269-784A-49EAC7219AB1}"/>
              </a:ext>
            </a:extLst>
          </p:cNvPr>
          <p:cNvSpPr txBox="1">
            <a:spLocks/>
          </p:cNvSpPr>
          <p:nvPr/>
        </p:nvSpPr>
        <p:spPr>
          <a:xfrm>
            <a:off x="2727187" y="459810"/>
            <a:ext cx="6737625" cy="854075"/>
          </a:xfrm>
          <a:prstGeom prst="rect">
            <a:avLst/>
          </a:prstGeom>
        </p:spPr>
        <p:txBody>
          <a:bodyPr>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000" dirty="0">
                <a:latin typeface="Poppins Bold" panose="00000800000000000000" pitchFamily="2" charset="0"/>
                <a:cs typeface="Poppins Bold" panose="00000800000000000000" pitchFamily="2" charset="0"/>
              </a:rPr>
              <a:t>Tips for a Strong Narrative</a:t>
            </a:r>
            <a:endParaRPr lang="en-US" sz="1600" dirty="0">
              <a:latin typeface="Poppins Bold" panose="00000800000000000000" pitchFamily="2" charset="0"/>
              <a:cs typeface="Poppins Bold" panose="00000800000000000000" pitchFamily="2" charset="0"/>
            </a:endParaRPr>
          </a:p>
        </p:txBody>
      </p:sp>
      <p:sp>
        <p:nvSpPr>
          <p:cNvPr id="11" name="TextBox 10">
            <a:extLst>
              <a:ext uri="{FF2B5EF4-FFF2-40B4-BE49-F238E27FC236}">
                <a16:creationId xmlns:a16="http://schemas.microsoft.com/office/drawing/2014/main" id="{D7CACE42-6A26-F337-7776-583DB95DE7E3}"/>
              </a:ext>
            </a:extLst>
          </p:cNvPr>
          <p:cNvSpPr txBox="1"/>
          <p:nvPr/>
        </p:nvSpPr>
        <p:spPr>
          <a:xfrm>
            <a:off x="1294475" y="1608485"/>
            <a:ext cx="9952646"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Be detailed and clear</a:t>
            </a:r>
          </a:p>
          <a:p>
            <a:pPr marL="285750" indent="-285750">
              <a:buClrTx/>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Demonstrate a project need</a:t>
            </a:r>
          </a:p>
          <a:p>
            <a:pPr marL="285750" indent="-285750">
              <a:buClrTx/>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Add background but focus on the project</a:t>
            </a:r>
          </a:p>
          <a:p>
            <a:pPr marL="285750" indent="-285750">
              <a:buClrTx/>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Answer each </a:t>
            </a:r>
            <a:r>
              <a:rPr lang="en-US" sz="2800" b="1" u="sng" dirty="0">
                <a:latin typeface="Open Sans" panose="020B0606030504020204" pitchFamily="34" charset="0"/>
                <a:ea typeface="Open Sans" panose="020B0606030504020204" pitchFamily="34" charset="0"/>
                <a:cs typeface="Open Sans" panose="020B0606030504020204" pitchFamily="34" charset="0"/>
              </a:rPr>
              <a:t>applicable</a:t>
            </a:r>
            <a:r>
              <a:rPr lang="en-US" sz="2800" dirty="0">
                <a:latin typeface="Open Sans" panose="020B0606030504020204" pitchFamily="34" charset="0"/>
                <a:ea typeface="Open Sans" panose="020B0606030504020204" pitchFamily="34" charset="0"/>
                <a:cs typeface="Open Sans" panose="020B0606030504020204" pitchFamily="34" charset="0"/>
              </a:rPr>
              <a:t> question</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Reviewers are your audience – don’t assume prior knowledge of any part of your project</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Use font size, bullets, headers, text boxes and other tools to visually organize and emphasize key points</a:t>
            </a:r>
          </a:p>
        </p:txBody>
      </p:sp>
    </p:spTree>
    <p:extLst>
      <p:ext uri="{BB962C8B-B14F-4D97-AF65-F5344CB8AC3E}">
        <p14:creationId xmlns:p14="http://schemas.microsoft.com/office/powerpoint/2010/main" val="3211741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3378200"/>
            <a:ext cx="685800" cy="3479800"/>
            <a:chOff x="0" y="0"/>
            <a:chExt cx="502638" cy="2193179"/>
          </a:xfrm>
        </p:grpSpPr>
        <p:sp>
          <p:nvSpPr>
            <p:cNvPr id="3" name="Freeform 3"/>
            <p:cNvSpPr>
              <a:spLocks noGrp="1" noRot="1" noMove="1" noResize="1" noEditPoints="1" noAdjustHandles="1" noChangeArrowheads="1" noChangeShapeType="1"/>
            </p:cNvSpPr>
            <p:nvPr/>
          </p:nvSpPr>
          <p:spPr>
            <a:xfrm>
              <a:off x="0" y="0"/>
              <a:ext cx="502638" cy="2193179"/>
            </a:xfrm>
            <a:custGeom>
              <a:avLst/>
              <a:gdLst/>
              <a:ahLst/>
              <a:cxnLst/>
              <a:rect l="l" t="t" r="r" b="b"/>
              <a:pathLst>
                <a:path w="502638" h="2193179">
                  <a:moveTo>
                    <a:pt x="0" y="0"/>
                  </a:moveTo>
                  <a:lnTo>
                    <a:pt x="502638" y="0"/>
                  </a:lnTo>
                  <a:lnTo>
                    <a:pt x="502638" y="2193179"/>
                  </a:lnTo>
                  <a:lnTo>
                    <a:pt x="0" y="2193179"/>
                  </a:lnTo>
                  <a:close/>
                </a:path>
              </a:pathLst>
            </a:custGeom>
            <a:solidFill>
              <a:srgbClr val="00A3D8"/>
            </a:solidFill>
          </p:spPr>
          <p:txBody>
            <a:bodyPr/>
            <a:lstStyle/>
            <a:p>
              <a:endParaRPr lang="en-US" sz="1200"/>
            </a:p>
          </p:txBody>
        </p:sp>
      </p:grpSp>
      <p:grpSp>
        <p:nvGrpSpPr>
          <p:cNvPr id="6" name="Group 6"/>
          <p:cNvGrpSpPr>
            <a:grpSpLocks noGrp="1" noUngrp="1" noRot="1" noMove="1" noResize="1"/>
          </p:cNvGrpSpPr>
          <p:nvPr/>
        </p:nvGrpSpPr>
        <p:grpSpPr>
          <a:xfrm>
            <a:off x="0" y="0"/>
            <a:ext cx="685969" cy="2743200"/>
            <a:chOff x="0" y="0"/>
            <a:chExt cx="502724" cy="1548140"/>
          </a:xfrm>
        </p:grpSpPr>
        <p:sp>
          <p:nvSpPr>
            <p:cNvPr id="7" name="Freeform 7"/>
            <p:cNvSpPr>
              <a:spLocks noGrp="1" noRot="1" noMove="1" noResize="1" noEditPoints="1" noAdjustHandles="1" noChangeArrowheads="1" noChangeShapeType="1"/>
            </p:cNvSpPr>
            <p:nvPr/>
          </p:nvSpPr>
          <p:spPr>
            <a:xfrm>
              <a:off x="0" y="0"/>
              <a:ext cx="502724" cy="1548140"/>
            </a:xfrm>
            <a:custGeom>
              <a:avLst/>
              <a:gdLst/>
              <a:ahLst/>
              <a:cxnLst/>
              <a:rect l="l" t="t" r="r" b="b"/>
              <a:pathLst>
                <a:path w="502724" h="1548140">
                  <a:moveTo>
                    <a:pt x="0" y="0"/>
                  </a:moveTo>
                  <a:lnTo>
                    <a:pt x="502724" y="0"/>
                  </a:lnTo>
                  <a:lnTo>
                    <a:pt x="502724" y="1548140"/>
                  </a:lnTo>
                  <a:lnTo>
                    <a:pt x="0" y="1548140"/>
                  </a:lnTo>
                  <a:close/>
                </a:path>
              </a:pathLst>
            </a:custGeom>
            <a:solidFill>
              <a:srgbClr val="58B947"/>
            </a:solidFill>
          </p:spPr>
          <p:txBody>
            <a:bodyPr/>
            <a:lstStyle/>
            <a:p>
              <a:endParaRPr lang="en-US" sz="1200"/>
            </a:p>
          </p:txBody>
        </p:sp>
      </p:grpSp>
      <p:grpSp>
        <p:nvGrpSpPr>
          <p:cNvPr id="8" name="Group 8"/>
          <p:cNvGrpSpPr>
            <a:grpSpLocks noGrp="1" noUngrp="1" noRot="1" noMove="1" noResize="1"/>
          </p:cNvGrpSpPr>
          <p:nvPr/>
        </p:nvGrpSpPr>
        <p:grpSpPr>
          <a:xfrm>
            <a:off x="0" y="2743200"/>
            <a:ext cx="685969" cy="685800"/>
            <a:chOff x="0" y="0"/>
            <a:chExt cx="464059" cy="347980"/>
          </a:xfrm>
        </p:grpSpPr>
        <p:sp>
          <p:nvSpPr>
            <p:cNvPr id="9" name="Freeform 9"/>
            <p:cNvSpPr>
              <a:spLocks noGrp="1" noRot="1" noMove="1" noResize="1" noEditPoints="1" noAdjustHandles="1" noChangeArrowheads="1" noChangeShapeType="1"/>
            </p:cNvSpPr>
            <p:nvPr/>
          </p:nvSpPr>
          <p:spPr>
            <a:xfrm>
              <a:off x="0" y="0"/>
              <a:ext cx="464059" cy="347980"/>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grpSp>
      <p:sp>
        <p:nvSpPr>
          <p:cNvPr id="4" name="Slide Number Placeholder 3">
            <a:extLst>
              <a:ext uri="{FF2B5EF4-FFF2-40B4-BE49-F238E27FC236}">
                <a16:creationId xmlns:a16="http://schemas.microsoft.com/office/drawing/2014/main" id="{B7C202DB-8F8D-9ED6-236D-7520108D539C}"/>
              </a:ext>
            </a:extLst>
          </p:cNvPr>
          <p:cNvSpPr>
            <a:spLocks noGrp="1"/>
          </p:cNvSpPr>
          <p:nvPr>
            <p:ph type="sldNum" sz="quarter" idx="12"/>
          </p:nvPr>
        </p:nvSpPr>
        <p:spPr/>
        <p:txBody>
          <a:bodyPr/>
          <a:lstStyle/>
          <a:p>
            <a:fld id="{7B04F6B9-5830-4FD7-99E3-F78D2BE5FBF9}" type="slidenum">
              <a:rPr lang="en-US" smtClean="0"/>
              <a:t>22</a:t>
            </a:fld>
            <a:endParaRPr lang="en-US"/>
          </a:p>
        </p:txBody>
      </p:sp>
      <p:sp>
        <p:nvSpPr>
          <p:cNvPr id="11" name="Title 1">
            <a:extLst>
              <a:ext uri="{FF2B5EF4-FFF2-40B4-BE49-F238E27FC236}">
                <a16:creationId xmlns:a16="http://schemas.microsoft.com/office/drawing/2014/main" id="{62B6A95A-E493-8554-3ECE-8CA339DC964B}"/>
              </a:ext>
            </a:extLst>
          </p:cNvPr>
          <p:cNvSpPr txBox="1">
            <a:spLocks/>
          </p:cNvSpPr>
          <p:nvPr/>
        </p:nvSpPr>
        <p:spPr>
          <a:xfrm>
            <a:off x="3220071" y="480060"/>
            <a:ext cx="5751858" cy="593670"/>
          </a:xfrm>
          <a:prstGeom prst="rect">
            <a:avLst/>
          </a:prstGeom>
        </p:spPr>
        <p:txBody>
          <a:bodyPr>
            <a:normAutofit fontScale="97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900" dirty="0">
                <a:latin typeface="Poppins Bold" panose="00000800000000000000" pitchFamily="2" charset="0"/>
                <a:cs typeface="Poppins Bold" panose="00000800000000000000" pitchFamily="2" charset="0"/>
              </a:rPr>
              <a:t>Winning Factors</a:t>
            </a:r>
          </a:p>
        </p:txBody>
      </p:sp>
      <p:sp>
        <p:nvSpPr>
          <p:cNvPr id="5" name="TextBox 4">
            <a:extLst>
              <a:ext uri="{FF2B5EF4-FFF2-40B4-BE49-F238E27FC236}">
                <a16:creationId xmlns:a16="http://schemas.microsoft.com/office/drawing/2014/main" id="{F679F4DC-0DF8-1CDA-4DEF-7A2551C0D490}"/>
              </a:ext>
            </a:extLst>
          </p:cNvPr>
          <p:cNvSpPr txBox="1"/>
          <p:nvPr/>
        </p:nvSpPr>
        <p:spPr>
          <a:xfrm>
            <a:off x="1119677" y="1371600"/>
            <a:ext cx="9952646"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Alignment with program and community priorities</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Community buy-in and support</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Reasonable and accurate budget that aligns with narrative</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Qualified and appropriate partners</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Clear focus</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Well-supported methodology </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Project readiness to proceed!</a:t>
            </a:r>
          </a:p>
        </p:txBody>
      </p:sp>
    </p:spTree>
    <p:extLst>
      <p:ext uri="{BB962C8B-B14F-4D97-AF65-F5344CB8AC3E}">
        <p14:creationId xmlns:p14="http://schemas.microsoft.com/office/powerpoint/2010/main" val="1675349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3378200"/>
            <a:ext cx="685800" cy="3479800"/>
            <a:chOff x="0" y="0"/>
            <a:chExt cx="502638" cy="2193179"/>
          </a:xfrm>
        </p:grpSpPr>
        <p:sp>
          <p:nvSpPr>
            <p:cNvPr id="3" name="Freeform 3"/>
            <p:cNvSpPr>
              <a:spLocks noGrp="1" noRot="1" noMove="1" noResize="1" noEditPoints="1" noAdjustHandles="1" noChangeArrowheads="1" noChangeShapeType="1"/>
            </p:cNvSpPr>
            <p:nvPr/>
          </p:nvSpPr>
          <p:spPr>
            <a:xfrm>
              <a:off x="0" y="0"/>
              <a:ext cx="502638" cy="2193179"/>
            </a:xfrm>
            <a:custGeom>
              <a:avLst/>
              <a:gdLst/>
              <a:ahLst/>
              <a:cxnLst/>
              <a:rect l="l" t="t" r="r" b="b"/>
              <a:pathLst>
                <a:path w="502638" h="2193179">
                  <a:moveTo>
                    <a:pt x="0" y="0"/>
                  </a:moveTo>
                  <a:lnTo>
                    <a:pt x="502638" y="0"/>
                  </a:lnTo>
                  <a:lnTo>
                    <a:pt x="502638" y="2193179"/>
                  </a:lnTo>
                  <a:lnTo>
                    <a:pt x="0" y="2193179"/>
                  </a:lnTo>
                  <a:close/>
                </a:path>
              </a:pathLst>
            </a:custGeom>
            <a:solidFill>
              <a:srgbClr val="00A3D8"/>
            </a:solidFill>
          </p:spPr>
          <p:txBody>
            <a:bodyPr/>
            <a:lstStyle/>
            <a:p>
              <a:endParaRPr lang="en-US" sz="1200"/>
            </a:p>
          </p:txBody>
        </p:sp>
      </p:grpSp>
      <p:grpSp>
        <p:nvGrpSpPr>
          <p:cNvPr id="6" name="Group 6"/>
          <p:cNvGrpSpPr>
            <a:grpSpLocks noGrp="1" noUngrp="1" noRot="1" noMove="1" noResize="1"/>
          </p:cNvGrpSpPr>
          <p:nvPr/>
        </p:nvGrpSpPr>
        <p:grpSpPr>
          <a:xfrm>
            <a:off x="0" y="0"/>
            <a:ext cx="685969" cy="2743200"/>
            <a:chOff x="0" y="0"/>
            <a:chExt cx="502724" cy="1548140"/>
          </a:xfrm>
        </p:grpSpPr>
        <p:sp>
          <p:nvSpPr>
            <p:cNvPr id="7" name="Freeform 7"/>
            <p:cNvSpPr>
              <a:spLocks noGrp="1" noRot="1" noMove="1" noResize="1" noEditPoints="1" noAdjustHandles="1" noChangeArrowheads="1" noChangeShapeType="1"/>
            </p:cNvSpPr>
            <p:nvPr/>
          </p:nvSpPr>
          <p:spPr>
            <a:xfrm>
              <a:off x="0" y="0"/>
              <a:ext cx="502724" cy="1548140"/>
            </a:xfrm>
            <a:custGeom>
              <a:avLst/>
              <a:gdLst/>
              <a:ahLst/>
              <a:cxnLst/>
              <a:rect l="l" t="t" r="r" b="b"/>
              <a:pathLst>
                <a:path w="502724" h="1548140">
                  <a:moveTo>
                    <a:pt x="0" y="0"/>
                  </a:moveTo>
                  <a:lnTo>
                    <a:pt x="502724" y="0"/>
                  </a:lnTo>
                  <a:lnTo>
                    <a:pt x="502724" y="1548140"/>
                  </a:lnTo>
                  <a:lnTo>
                    <a:pt x="0" y="1548140"/>
                  </a:lnTo>
                  <a:close/>
                </a:path>
              </a:pathLst>
            </a:custGeom>
            <a:solidFill>
              <a:srgbClr val="58B947"/>
            </a:solidFill>
          </p:spPr>
          <p:txBody>
            <a:bodyPr/>
            <a:lstStyle/>
            <a:p>
              <a:endParaRPr lang="en-US" sz="1200"/>
            </a:p>
          </p:txBody>
        </p:sp>
      </p:grpSp>
      <p:grpSp>
        <p:nvGrpSpPr>
          <p:cNvPr id="8" name="Group 8"/>
          <p:cNvGrpSpPr>
            <a:grpSpLocks noGrp="1" noUngrp="1" noRot="1" noMove="1" noResize="1"/>
          </p:cNvGrpSpPr>
          <p:nvPr/>
        </p:nvGrpSpPr>
        <p:grpSpPr>
          <a:xfrm>
            <a:off x="0" y="2743200"/>
            <a:ext cx="685969" cy="685800"/>
            <a:chOff x="0" y="0"/>
            <a:chExt cx="464059" cy="347980"/>
          </a:xfrm>
        </p:grpSpPr>
        <p:sp>
          <p:nvSpPr>
            <p:cNvPr id="9" name="Freeform 9"/>
            <p:cNvSpPr>
              <a:spLocks noGrp="1" noRot="1" noMove="1" noResize="1" noEditPoints="1" noAdjustHandles="1" noChangeArrowheads="1" noChangeShapeType="1"/>
            </p:cNvSpPr>
            <p:nvPr/>
          </p:nvSpPr>
          <p:spPr>
            <a:xfrm>
              <a:off x="0" y="0"/>
              <a:ext cx="464059" cy="347980"/>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grpSp>
      <p:sp>
        <p:nvSpPr>
          <p:cNvPr id="4" name="Slide Number Placeholder 3">
            <a:extLst>
              <a:ext uri="{FF2B5EF4-FFF2-40B4-BE49-F238E27FC236}">
                <a16:creationId xmlns:a16="http://schemas.microsoft.com/office/drawing/2014/main" id="{B7C202DB-8F8D-9ED6-236D-7520108D539C}"/>
              </a:ext>
            </a:extLst>
          </p:cNvPr>
          <p:cNvSpPr>
            <a:spLocks noGrp="1"/>
          </p:cNvSpPr>
          <p:nvPr>
            <p:ph type="sldNum" sz="quarter" idx="12"/>
          </p:nvPr>
        </p:nvSpPr>
        <p:spPr/>
        <p:txBody>
          <a:bodyPr/>
          <a:lstStyle/>
          <a:p>
            <a:fld id="{7B04F6B9-5830-4FD7-99E3-F78D2BE5FBF9}" type="slidenum">
              <a:rPr lang="en-US" smtClean="0"/>
              <a:t>23</a:t>
            </a:fld>
            <a:endParaRPr lang="en-US"/>
          </a:p>
        </p:txBody>
      </p:sp>
      <p:sp>
        <p:nvSpPr>
          <p:cNvPr id="5" name="Title 1">
            <a:extLst>
              <a:ext uri="{FF2B5EF4-FFF2-40B4-BE49-F238E27FC236}">
                <a16:creationId xmlns:a16="http://schemas.microsoft.com/office/drawing/2014/main" id="{FA8EE3B1-8A56-AD83-A3CF-81B2DEC8D63C}"/>
              </a:ext>
            </a:extLst>
          </p:cNvPr>
          <p:cNvSpPr txBox="1">
            <a:spLocks/>
          </p:cNvSpPr>
          <p:nvPr/>
        </p:nvSpPr>
        <p:spPr>
          <a:xfrm>
            <a:off x="3048000" y="514349"/>
            <a:ext cx="6096000" cy="559379"/>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800" dirty="0">
                <a:latin typeface="Poppins Bold" panose="00000800000000000000" pitchFamily="2" charset="0"/>
                <a:cs typeface="Poppins Bold" panose="00000800000000000000" pitchFamily="2" charset="0"/>
              </a:rPr>
              <a:t>Tips for Success</a:t>
            </a:r>
          </a:p>
        </p:txBody>
      </p:sp>
      <p:sp>
        <p:nvSpPr>
          <p:cNvPr id="11" name="TextBox 10">
            <a:extLst>
              <a:ext uri="{FF2B5EF4-FFF2-40B4-BE49-F238E27FC236}">
                <a16:creationId xmlns:a16="http://schemas.microsoft.com/office/drawing/2014/main" id="{2600ADB3-8BF6-3B4E-64E5-BC8EA6283858}"/>
              </a:ext>
            </a:extLst>
          </p:cNvPr>
          <p:cNvSpPr txBox="1"/>
          <p:nvPr/>
        </p:nvSpPr>
        <p:spPr>
          <a:xfrm>
            <a:off x="1679747" y="1659285"/>
            <a:ext cx="9952646"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Contact Trust staff early</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Check deadlines &amp; eligibility criteria</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Follow the online instructions and submit all required components (narrative and budget)</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Review the Evaluation Criteria section in RFP</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Details, details, details!</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Letters of Commitment</a:t>
            </a:r>
          </a:p>
          <a:p>
            <a:pPr marL="285750" indent="-28575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Landowner permission</a:t>
            </a:r>
          </a:p>
        </p:txBody>
      </p:sp>
    </p:spTree>
    <p:extLst>
      <p:ext uri="{BB962C8B-B14F-4D97-AF65-F5344CB8AC3E}">
        <p14:creationId xmlns:p14="http://schemas.microsoft.com/office/powerpoint/2010/main" val="447632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670400B-12BA-B36A-3F32-D03C031A4484}"/>
              </a:ext>
            </a:extLst>
          </p:cNvPr>
          <p:cNvGrpSpPr>
            <a:grpSpLocks noGrp="1" noUngrp="1" noRot="1" noMove="1" noResize="1"/>
          </p:cNvGrpSpPr>
          <p:nvPr/>
        </p:nvGrpSpPr>
        <p:grpSpPr>
          <a:xfrm>
            <a:off x="0" y="1247132"/>
            <a:ext cx="12192000" cy="251468"/>
            <a:chOff x="0" y="1746874"/>
            <a:chExt cx="18288000" cy="377202"/>
          </a:xfrm>
        </p:grpSpPr>
        <p:sp>
          <p:nvSpPr>
            <p:cNvPr id="3" name="Rectangle 2">
              <a:extLst>
                <a:ext uri="{FF2B5EF4-FFF2-40B4-BE49-F238E27FC236}">
                  <a16:creationId xmlns:a16="http://schemas.microsoft.com/office/drawing/2014/main" id="{C29FD3ED-662D-E584-6A67-39FC2D29E69B}"/>
                </a:ext>
              </a:extLst>
            </p:cNvPr>
            <p:cNvSpPr>
              <a:spLocks noGrp="1" noRot="1" noMove="1" noResize="1" noEditPoints="1" noAdjustHandles="1" noChangeArrowheads="1" noChangeShapeType="1"/>
            </p:cNvSpPr>
            <p:nvPr/>
          </p:nvSpPr>
          <p:spPr>
            <a:xfrm>
              <a:off x="0" y="1746874"/>
              <a:ext cx="762000" cy="377202"/>
            </a:xfrm>
            <a:prstGeom prst="rect">
              <a:avLst/>
            </a:prstGeom>
            <a:solidFill>
              <a:srgbClr val="0067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Rectangle 8">
              <a:extLst>
                <a:ext uri="{FF2B5EF4-FFF2-40B4-BE49-F238E27FC236}">
                  <a16:creationId xmlns:a16="http://schemas.microsoft.com/office/drawing/2014/main" id="{B05F071C-7F39-A6A6-533F-68A11328B5FC}"/>
                </a:ext>
              </a:extLst>
            </p:cNvPr>
            <p:cNvSpPr>
              <a:spLocks noGrp="1" noRot="1" noMove="1" noResize="1" noEditPoints="1" noAdjustHandles="1" noChangeArrowheads="1" noChangeShapeType="1"/>
            </p:cNvSpPr>
            <p:nvPr/>
          </p:nvSpPr>
          <p:spPr>
            <a:xfrm>
              <a:off x="2514600" y="1746874"/>
              <a:ext cx="15773400" cy="377202"/>
            </a:xfrm>
            <a:prstGeom prst="rect">
              <a:avLst/>
            </a:prstGeom>
            <a:solidFill>
              <a:srgbClr val="58B9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2" name="Rectangle 11">
              <a:extLst>
                <a:ext uri="{FF2B5EF4-FFF2-40B4-BE49-F238E27FC236}">
                  <a16:creationId xmlns:a16="http://schemas.microsoft.com/office/drawing/2014/main" id="{83C73A5B-ADD4-BEA1-2AF1-70FC0DE2C7DF}"/>
                </a:ext>
              </a:extLst>
            </p:cNvPr>
            <p:cNvSpPr>
              <a:spLocks noGrp="1" noRot="1" noMove="1" noResize="1" noEditPoints="1" noAdjustHandles="1" noChangeArrowheads="1" noChangeShapeType="1"/>
            </p:cNvSpPr>
            <p:nvPr/>
          </p:nvSpPr>
          <p:spPr>
            <a:xfrm>
              <a:off x="838200" y="1746874"/>
              <a:ext cx="762000" cy="377202"/>
            </a:xfrm>
            <a:prstGeom prst="rect">
              <a:avLst/>
            </a:prstGeom>
            <a:solidFill>
              <a:srgbClr val="00A3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Rectangle 12">
              <a:extLst>
                <a:ext uri="{FF2B5EF4-FFF2-40B4-BE49-F238E27FC236}">
                  <a16:creationId xmlns:a16="http://schemas.microsoft.com/office/drawing/2014/main" id="{822E4816-0FB6-E12B-BA21-0E5A49EE2EF6}"/>
                </a:ext>
              </a:extLst>
            </p:cNvPr>
            <p:cNvSpPr>
              <a:spLocks noGrp="1" noRot="1" noMove="1" noResize="1" noEditPoints="1" noAdjustHandles="1" noChangeArrowheads="1" noChangeShapeType="1"/>
            </p:cNvSpPr>
            <p:nvPr/>
          </p:nvSpPr>
          <p:spPr>
            <a:xfrm>
              <a:off x="1676400" y="1746874"/>
              <a:ext cx="762000" cy="377202"/>
            </a:xfrm>
            <a:prstGeom prst="rect">
              <a:avLst/>
            </a:prstGeom>
            <a:solidFill>
              <a:srgbClr val="F6C0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6" name="TextBox 12">
            <a:extLst>
              <a:ext uri="{FF2B5EF4-FFF2-40B4-BE49-F238E27FC236}">
                <a16:creationId xmlns:a16="http://schemas.microsoft.com/office/drawing/2014/main" id="{9EC460A3-0A3D-613F-588C-E009D29A1803}"/>
              </a:ext>
            </a:extLst>
          </p:cNvPr>
          <p:cNvSpPr txBox="1"/>
          <p:nvPr/>
        </p:nvSpPr>
        <p:spPr>
          <a:xfrm>
            <a:off x="556471" y="415006"/>
            <a:ext cx="7928620" cy="492443"/>
          </a:xfrm>
          <a:prstGeom prst="rect">
            <a:avLst/>
          </a:prstGeom>
        </p:spPr>
        <p:txBody>
          <a:bodyPr wrap="square" lIns="0" tIns="0" rIns="0" bIns="0" rtlCol="0" anchor="t">
            <a:spAutoFit/>
          </a:bodyPr>
          <a:lstStyle/>
          <a:p>
            <a:r>
              <a:rPr lang="en-US" sz="3200" dirty="0">
                <a:solidFill>
                  <a:srgbClr val="404040"/>
                </a:solidFill>
                <a:latin typeface="Poppins Bold"/>
              </a:rPr>
              <a:t>After Submitting Your Application…</a:t>
            </a:r>
          </a:p>
        </p:txBody>
      </p:sp>
      <p:graphicFrame>
        <p:nvGraphicFramePr>
          <p:cNvPr id="7" name="Diagram 6">
            <a:extLst>
              <a:ext uri="{FF2B5EF4-FFF2-40B4-BE49-F238E27FC236}">
                <a16:creationId xmlns:a16="http://schemas.microsoft.com/office/drawing/2014/main" id="{32A14C39-4851-8AEA-6631-3783B631C3B4}"/>
              </a:ext>
            </a:extLst>
          </p:cNvPr>
          <p:cNvGraphicFramePr/>
          <p:nvPr>
            <p:extLst>
              <p:ext uri="{D42A27DB-BD31-4B8C-83A1-F6EECF244321}">
                <p14:modId xmlns:p14="http://schemas.microsoft.com/office/powerpoint/2010/main" val="1935379924"/>
              </p:ext>
            </p:extLst>
          </p:nvPr>
        </p:nvGraphicFramePr>
        <p:xfrm>
          <a:off x="246392" y="1156820"/>
          <a:ext cx="9503398" cy="2749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Group 15">
            <a:extLst>
              <a:ext uri="{FF2B5EF4-FFF2-40B4-BE49-F238E27FC236}">
                <a16:creationId xmlns:a16="http://schemas.microsoft.com/office/drawing/2014/main" id="{1F667F52-9FD6-9CD2-0C7B-C7A1B35A1CA7}"/>
              </a:ext>
            </a:extLst>
          </p:cNvPr>
          <p:cNvGrpSpPr/>
          <p:nvPr/>
        </p:nvGrpSpPr>
        <p:grpSpPr>
          <a:xfrm>
            <a:off x="5034847" y="4017586"/>
            <a:ext cx="3129661" cy="2113477"/>
            <a:chOff x="4301062" y="4107898"/>
            <a:chExt cx="3129661" cy="2113477"/>
          </a:xfrm>
        </p:grpSpPr>
        <p:grpSp>
          <p:nvGrpSpPr>
            <p:cNvPr id="11" name="Group 10">
              <a:extLst>
                <a:ext uri="{FF2B5EF4-FFF2-40B4-BE49-F238E27FC236}">
                  <a16:creationId xmlns:a16="http://schemas.microsoft.com/office/drawing/2014/main" id="{F8480B3C-DF00-57A8-371D-4742629F5231}"/>
                </a:ext>
              </a:extLst>
            </p:cNvPr>
            <p:cNvGrpSpPr/>
            <p:nvPr/>
          </p:nvGrpSpPr>
          <p:grpSpPr>
            <a:xfrm>
              <a:off x="4301062" y="4107898"/>
              <a:ext cx="3129661" cy="2113477"/>
              <a:chOff x="10506" y="715863"/>
              <a:chExt cx="2467649" cy="1727274"/>
            </a:xfrm>
            <a:solidFill>
              <a:schemeClr val="bg1"/>
            </a:solidFill>
          </p:grpSpPr>
          <p:sp>
            <p:nvSpPr>
              <p:cNvPr id="25" name="Rectangle: Rounded Corners 20">
                <a:extLst>
                  <a:ext uri="{FF2B5EF4-FFF2-40B4-BE49-F238E27FC236}">
                    <a16:creationId xmlns:a16="http://schemas.microsoft.com/office/drawing/2014/main" id="{68C04C75-2254-5323-C00E-4B0DC0EF0B07}"/>
                  </a:ext>
                </a:extLst>
              </p:cNvPr>
              <p:cNvSpPr/>
              <p:nvPr/>
            </p:nvSpPr>
            <p:spPr>
              <a:xfrm>
                <a:off x="10506" y="715863"/>
                <a:ext cx="2467649" cy="1727274"/>
              </a:xfrm>
              <a:prstGeom prst="roundRect">
                <a:avLst/>
              </a:prstGeom>
              <a:grp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26" name="Rectangle: Rounded Corners 4">
                <a:extLst>
                  <a:ext uri="{FF2B5EF4-FFF2-40B4-BE49-F238E27FC236}">
                    <a16:creationId xmlns:a16="http://schemas.microsoft.com/office/drawing/2014/main" id="{AE8BE024-1607-CCA9-3D9B-F7C88944D3CB}"/>
                  </a:ext>
                </a:extLst>
              </p:cNvPr>
              <p:cNvSpPr txBox="1"/>
              <p:nvPr/>
            </p:nvSpPr>
            <p:spPr>
              <a:xfrm>
                <a:off x="220173" y="773695"/>
                <a:ext cx="2166356" cy="302151"/>
              </a:xfrm>
              <a:prstGeom prst="round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18111" tIns="118111" rIns="118111" bIns="118111" numCol="1" spcCol="1270" anchor="ctr" anchorCtr="0">
                <a:noAutofit/>
              </a:bodyPr>
              <a:lstStyle/>
              <a:p>
                <a:pPr marL="0" marR="0" lvl="0" indent="0" algn="ctr" defTabSz="1377882"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If awarded:</a:t>
                </a:r>
              </a:p>
            </p:txBody>
          </p:sp>
        </p:grpSp>
        <p:grpSp>
          <p:nvGrpSpPr>
            <p:cNvPr id="17" name="Group 16">
              <a:extLst>
                <a:ext uri="{FF2B5EF4-FFF2-40B4-BE49-F238E27FC236}">
                  <a16:creationId xmlns:a16="http://schemas.microsoft.com/office/drawing/2014/main" id="{B08591DA-41A0-2351-2A35-B5180AD69498}"/>
                </a:ext>
              </a:extLst>
            </p:cNvPr>
            <p:cNvGrpSpPr/>
            <p:nvPr/>
          </p:nvGrpSpPr>
          <p:grpSpPr>
            <a:xfrm>
              <a:off x="4504270" y="4660002"/>
              <a:ext cx="2777068" cy="1302408"/>
              <a:chOff x="4948" y="2249622"/>
              <a:chExt cx="2920738" cy="2069521"/>
            </a:xfrm>
          </p:grpSpPr>
          <p:sp>
            <p:nvSpPr>
              <p:cNvPr id="21" name="Rectangle 20">
                <a:extLst>
                  <a:ext uri="{FF2B5EF4-FFF2-40B4-BE49-F238E27FC236}">
                    <a16:creationId xmlns:a16="http://schemas.microsoft.com/office/drawing/2014/main" id="{C37831F7-3A5F-42D5-368F-363F4FE1934C}"/>
                  </a:ext>
                </a:extLst>
              </p:cNvPr>
              <p:cNvSpPr/>
              <p:nvPr/>
            </p:nvSpPr>
            <p:spPr>
              <a:xfrm>
                <a:off x="4948" y="2249622"/>
                <a:ext cx="2920738" cy="20695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8E8BED07-F44C-C5F8-3AE6-9FC2412DD280}"/>
                  </a:ext>
                </a:extLst>
              </p:cNvPr>
              <p:cNvSpPr txBox="1"/>
              <p:nvPr/>
            </p:nvSpPr>
            <p:spPr>
              <a:xfrm>
                <a:off x="4948" y="2254243"/>
                <a:ext cx="2920737" cy="20649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755613"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Review, sign, and submit the award agreement, review and submit the award’s requirements, and complete the work outlined in the application</a:t>
                </a:r>
              </a:p>
              <a:p>
                <a:pPr marL="0" marR="0" lvl="0" indent="0" algn="ctr" defTabSz="755613" rtl="0" eaLnBrk="1" fontAlgn="auto" latinLnBrk="0" hangingPunct="1">
                  <a:lnSpc>
                    <a:spcPct val="100000"/>
                  </a:lnSpc>
                  <a:spcBef>
                    <a:spcPct val="0"/>
                  </a:spcBef>
                  <a:spcAft>
                    <a:spcPts val="0"/>
                  </a:spcAft>
                  <a:buClrTx/>
                  <a:buSzTx/>
                  <a:buFontTx/>
                  <a:buNone/>
                  <a:tabLst/>
                  <a:defRPr/>
                </a:pPr>
                <a:endParaRPr kumimoji="0" lang="en-US" sz="16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grpSp>
        <p:nvGrpSpPr>
          <p:cNvPr id="2" name="Group 1">
            <a:extLst>
              <a:ext uri="{FF2B5EF4-FFF2-40B4-BE49-F238E27FC236}">
                <a16:creationId xmlns:a16="http://schemas.microsoft.com/office/drawing/2014/main" id="{8A64DD20-75D4-F8B2-1227-CCE7EF1C5982}"/>
              </a:ext>
            </a:extLst>
          </p:cNvPr>
          <p:cNvGrpSpPr/>
          <p:nvPr/>
        </p:nvGrpSpPr>
        <p:grpSpPr>
          <a:xfrm>
            <a:off x="8365077" y="4005101"/>
            <a:ext cx="3511671" cy="2349979"/>
            <a:chOff x="7157156" y="4038969"/>
            <a:chExt cx="3511671" cy="2113477"/>
          </a:xfrm>
        </p:grpSpPr>
        <p:grpSp>
          <p:nvGrpSpPr>
            <p:cNvPr id="15" name="Group 14">
              <a:extLst>
                <a:ext uri="{FF2B5EF4-FFF2-40B4-BE49-F238E27FC236}">
                  <a16:creationId xmlns:a16="http://schemas.microsoft.com/office/drawing/2014/main" id="{1787CFA6-3560-AF3A-1097-9439D20FD59B}"/>
                </a:ext>
              </a:extLst>
            </p:cNvPr>
            <p:cNvGrpSpPr/>
            <p:nvPr/>
          </p:nvGrpSpPr>
          <p:grpSpPr>
            <a:xfrm>
              <a:off x="7157156" y="4038969"/>
              <a:ext cx="3511671" cy="2113477"/>
              <a:chOff x="3215" y="715863"/>
              <a:chExt cx="2467649" cy="1729286"/>
            </a:xfrm>
          </p:grpSpPr>
          <p:sp>
            <p:nvSpPr>
              <p:cNvPr id="23" name="Rectangle: Rounded Corners 20">
                <a:extLst>
                  <a:ext uri="{FF2B5EF4-FFF2-40B4-BE49-F238E27FC236}">
                    <a16:creationId xmlns:a16="http://schemas.microsoft.com/office/drawing/2014/main" id="{DB3E772B-8FB7-9D40-1032-800C49F59807}"/>
                  </a:ext>
                </a:extLst>
              </p:cNvPr>
              <p:cNvSpPr/>
              <p:nvPr/>
            </p:nvSpPr>
            <p:spPr>
              <a:xfrm>
                <a:off x="3215" y="715863"/>
                <a:ext cx="2467649" cy="1729286"/>
              </a:xfrm>
              <a:prstGeom prst="roundRect">
                <a:avLst/>
              </a:prstGeom>
              <a:solidFill>
                <a:schemeClr val="bg1"/>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24" name="Rectangle: Rounded Corners 4">
                <a:extLst>
                  <a:ext uri="{FF2B5EF4-FFF2-40B4-BE49-F238E27FC236}">
                    <a16:creationId xmlns:a16="http://schemas.microsoft.com/office/drawing/2014/main" id="{70E41D27-4157-5AC0-8557-802A18CC263D}"/>
                  </a:ext>
                </a:extLst>
              </p:cNvPr>
              <p:cNvSpPr txBox="1"/>
              <p:nvPr/>
            </p:nvSpPr>
            <p:spPr>
              <a:xfrm>
                <a:off x="87549" y="770430"/>
                <a:ext cx="2298981" cy="296546"/>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118111" tIns="118111" rIns="118111" bIns="118111" numCol="1" spcCol="1270" anchor="ctr" anchorCtr="0">
                <a:noAutofit/>
              </a:bodyPr>
              <a:lstStyle/>
              <a:p>
                <a:pPr marL="0" marR="0" lvl="0" indent="0" algn="ctr" defTabSz="1377882"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If declined:</a:t>
                </a:r>
              </a:p>
            </p:txBody>
          </p:sp>
        </p:grpSp>
        <p:grpSp>
          <p:nvGrpSpPr>
            <p:cNvPr id="18" name="Group 17">
              <a:extLst>
                <a:ext uri="{FF2B5EF4-FFF2-40B4-BE49-F238E27FC236}">
                  <a16:creationId xmlns:a16="http://schemas.microsoft.com/office/drawing/2014/main" id="{DA426CB1-CD21-3623-A546-1C1DA4B16CF6}"/>
                </a:ext>
              </a:extLst>
            </p:cNvPr>
            <p:cNvGrpSpPr/>
            <p:nvPr/>
          </p:nvGrpSpPr>
          <p:grpSpPr>
            <a:xfrm>
              <a:off x="7321517" y="4531676"/>
              <a:ext cx="3347310" cy="1238820"/>
              <a:chOff x="4948" y="2249621"/>
              <a:chExt cx="2920738" cy="2069522"/>
            </a:xfrm>
          </p:grpSpPr>
          <p:sp>
            <p:nvSpPr>
              <p:cNvPr id="19" name="Rectangle 18">
                <a:extLst>
                  <a:ext uri="{FF2B5EF4-FFF2-40B4-BE49-F238E27FC236}">
                    <a16:creationId xmlns:a16="http://schemas.microsoft.com/office/drawing/2014/main" id="{9698FE7F-AF55-D3FE-2B2D-52C0BB3C76C8}"/>
                  </a:ext>
                </a:extLst>
              </p:cNvPr>
              <p:cNvSpPr/>
              <p:nvPr/>
            </p:nvSpPr>
            <p:spPr>
              <a:xfrm>
                <a:off x="4948" y="2249622"/>
                <a:ext cx="2920738" cy="206952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7BE3BEAB-EC52-3CDC-8CDB-6780106D57CD}"/>
                  </a:ext>
                </a:extLst>
              </p:cNvPr>
              <p:cNvSpPr txBox="1"/>
              <p:nvPr/>
            </p:nvSpPr>
            <p:spPr>
              <a:xfrm>
                <a:off x="4948" y="2249621"/>
                <a:ext cx="2777774" cy="20695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755613"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Reach out to the Trust to schedule a debrief. The Trust will provide a summary of the TRC feedback and recommendations on how your application could be improved and resubmitted to a future program.</a:t>
                </a:r>
              </a:p>
            </p:txBody>
          </p:sp>
        </p:grpSp>
      </p:grpSp>
      <p:sp>
        <p:nvSpPr>
          <p:cNvPr id="4" name="Arrow: Down 3">
            <a:extLst>
              <a:ext uri="{FF2B5EF4-FFF2-40B4-BE49-F238E27FC236}">
                <a16:creationId xmlns:a16="http://schemas.microsoft.com/office/drawing/2014/main" id="{4BF49B23-A888-53A6-4C55-9CE0A666A579}"/>
              </a:ext>
            </a:extLst>
          </p:cNvPr>
          <p:cNvSpPr/>
          <p:nvPr/>
        </p:nvSpPr>
        <p:spPr>
          <a:xfrm rot="2518746">
            <a:off x="7860661" y="3427085"/>
            <a:ext cx="417689" cy="482514"/>
          </a:xfrm>
          <a:prstGeom prst="downArrow">
            <a:avLst/>
          </a:prstGeom>
          <a:solidFill>
            <a:srgbClr val="CAE2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445DD943-0B14-A825-8078-102CBECE334C}"/>
              </a:ext>
            </a:extLst>
          </p:cNvPr>
          <p:cNvSpPr/>
          <p:nvPr/>
        </p:nvSpPr>
        <p:spPr>
          <a:xfrm rot="19081254" flipH="1">
            <a:off x="8412732" y="3444808"/>
            <a:ext cx="417689" cy="482514"/>
          </a:xfrm>
          <a:prstGeom prst="downArrow">
            <a:avLst/>
          </a:prstGeom>
          <a:solidFill>
            <a:srgbClr val="CAE2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1492267C-E36A-2D88-65E7-60C09A4863B5}"/>
              </a:ext>
            </a:extLst>
          </p:cNvPr>
          <p:cNvSpPr>
            <a:spLocks noGrp="1"/>
          </p:cNvSpPr>
          <p:nvPr>
            <p:ph type="sldNum" sz="quarter" idx="12"/>
          </p:nvPr>
        </p:nvSpPr>
        <p:spPr/>
        <p:txBody>
          <a:bodyPr/>
          <a:lstStyle/>
          <a:p>
            <a:fld id="{7B04F6B9-5830-4FD7-99E3-F78D2BE5FBF9}" type="slidenum">
              <a:rPr lang="en-US" smtClean="0"/>
              <a:t>24</a:t>
            </a:fld>
            <a:endParaRPr lang="en-US"/>
          </a:p>
        </p:txBody>
      </p:sp>
    </p:spTree>
    <p:extLst>
      <p:ext uri="{BB962C8B-B14F-4D97-AF65-F5344CB8AC3E}">
        <p14:creationId xmlns:p14="http://schemas.microsoft.com/office/powerpoint/2010/main" val="3687064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7B4D22-6C82-CA70-CFBE-6F478D7563F9}"/>
              </a:ext>
            </a:extLst>
          </p:cNvPr>
          <p:cNvSpPr/>
          <p:nvPr/>
        </p:nvSpPr>
        <p:spPr>
          <a:xfrm>
            <a:off x="6694886" y="5986164"/>
            <a:ext cx="5497114" cy="888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a:grpSpLocks/>
          </p:cNvGrpSpPr>
          <p:nvPr/>
        </p:nvGrpSpPr>
        <p:grpSpPr>
          <a:xfrm>
            <a:off x="0" y="0"/>
            <a:ext cx="12192000" cy="6230362"/>
            <a:chOff x="0" y="0"/>
            <a:chExt cx="6540735" cy="1406479"/>
          </a:xfrm>
        </p:grpSpPr>
        <p:sp>
          <p:nvSpPr>
            <p:cNvPr id="3" name="Freeform 3"/>
            <p:cNvSpPr>
              <a:spLocks/>
            </p:cNvSpPr>
            <p:nvPr/>
          </p:nvSpPr>
          <p:spPr>
            <a:xfrm>
              <a:off x="0" y="0"/>
              <a:ext cx="6540735" cy="1406479"/>
            </a:xfrm>
            <a:custGeom>
              <a:avLst/>
              <a:gdLst/>
              <a:ahLst/>
              <a:cxnLst/>
              <a:rect l="l" t="t" r="r" b="b"/>
              <a:pathLst>
                <a:path w="6540735" h="1406479">
                  <a:moveTo>
                    <a:pt x="0" y="0"/>
                  </a:moveTo>
                  <a:lnTo>
                    <a:pt x="6540735" y="0"/>
                  </a:lnTo>
                  <a:lnTo>
                    <a:pt x="6540735" y="1406479"/>
                  </a:lnTo>
                  <a:lnTo>
                    <a:pt x="0" y="1406479"/>
                  </a:lnTo>
                  <a:close/>
                </a:path>
              </a:pathLst>
            </a:custGeom>
            <a:solidFill>
              <a:srgbClr val="00A3D8"/>
            </a:solidFill>
          </p:spPr>
          <p:txBody>
            <a:bodyPr/>
            <a:lstStyle/>
            <a:p>
              <a:endParaRPr lang="en-US" sz="1200"/>
            </a:p>
          </p:txBody>
        </p:sp>
      </p:grpSp>
      <p:grpSp>
        <p:nvGrpSpPr>
          <p:cNvPr id="4" name="Group 4"/>
          <p:cNvGrpSpPr>
            <a:grpSpLocks/>
          </p:cNvGrpSpPr>
          <p:nvPr/>
        </p:nvGrpSpPr>
        <p:grpSpPr>
          <a:xfrm>
            <a:off x="-3156" y="6231466"/>
            <a:ext cx="12195156" cy="643671"/>
            <a:chOff x="0" y="0"/>
            <a:chExt cx="6492405" cy="1135102"/>
          </a:xfrm>
        </p:grpSpPr>
        <p:sp>
          <p:nvSpPr>
            <p:cNvPr id="5" name="Freeform 5"/>
            <p:cNvSpPr>
              <a:spLocks/>
            </p:cNvSpPr>
            <p:nvPr/>
          </p:nvSpPr>
          <p:spPr>
            <a:xfrm>
              <a:off x="0" y="0"/>
              <a:ext cx="6492404" cy="1135102"/>
            </a:xfrm>
            <a:custGeom>
              <a:avLst/>
              <a:gdLst/>
              <a:ahLst/>
              <a:cxnLst/>
              <a:rect l="l" t="t" r="r" b="b"/>
              <a:pathLst>
                <a:path w="6492404" h="1135102">
                  <a:moveTo>
                    <a:pt x="0" y="0"/>
                  </a:moveTo>
                  <a:lnTo>
                    <a:pt x="6492404" y="0"/>
                  </a:lnTo>
                  <a:lnTo>
                    <a:pt x="6492404" y="1135102"/>
                  </a:lnTo>
                  <a:lnTo>
                    <a:pt x="0" y="1135102"/>
                  </a:lnTo>
                  <a:close/>
                </a:path>
              </a:pathLst>
            </a:custGeom>
            <a:solidFill>
              <a:srgbClr val="58B947"/>
            </a:solidFill>
          </p:spPr>
          <p:txBody>
            <a:bodyPr/>
            <a:lstStyle/>
            <a:p>
              <a:endParaRPr lang="en-US" sz="1200"/>
            </a:p>
          </p:txBody>
        </p:sp>
      </p:grpSp>
      <p:sp>
        <p:nvSpPr>
          <p:cNvPr id="8" name="TextBox 8"/>
          <p:cNvSpPr txBox="1"/>
          <p:nvPr/>
        </p:nvSpPr>
        <p:spPr>
          <a:xfrm>
            <a:off x="3201335" y="2438072"/>
            <a:ext cx="5783014" cy="1015663"/>
          </a:xfrm>
          <a:prstGeom prst="rect">
            <a:avLst/>
          </a:prstGeom>
        </p:spPr>
        <p:txBody>
          <a:bodyPr wrap="square" lIns="0" tIns="0" rIns="0" bIns="0" rtlCol="0" anchor="t">
            <a:spAutoFit/>
          </a:bodyPr>
          <a:lstStyle/>
          <a:p>
            <a:pPr algn="ctr"/>
            <a:r>
              <a:rPr lang="en-US" sz="6600" dirty="0">
                <a:solidFill>
                  <a:schemeClr val="bg1"/>
                </a:solidFill>
                <a:latin typeface="Poppins Bold"/>
              </a:rPr>
              <a:t>Questions?</a:t>
            </a:r>
          </a:p>
        </p:txBody>
      </p:sp>
      <p:sp>
        <p:nvSpPr>
          <p:cNvPr id="6" name="Slide Number Placeholder 5">
            <a:extLst>
              <a:ext uri="{FF2B5EF4-FFF2-40B4-BE49-F238E27FC236}">
                <a16:creationId xmlns:a16="http://schemas.microsoft.com/office/drawing/2014/main" id="{D52475BA-D5E7-706C-E959-D4DC15C418EB}"/>
              </a:ext>
            </a:extLst>
          </p:cNvPr>
          <p:cNvSpPr>
            <a:spLocks noGrp="1"/>
          </p:cNvSpPr>
          <p:nvPr>
            <p:ph type="sldNum" sz="quarter" idx="12"/>
          </p:nvPr>
        </p:nvSpPr>
        <p:spPr/>
        <p:txBody>
          <a:bodyPr/>
          <a:lstStyle/>
          <a:p>
            <a:fld id="{7B04F6B9-5830-4FD7-99E3-F78D2BE5FBF9}" type="slidenum">
              <a:rPr lang="en-US" smtClean="0">
                <a:solidFill>
                  <a:schemeClr val="bg1"/>
                </a:solidFill>
              </a:rPr>
              <a:t>25</a:t>
            </a:fld>
            <a:endParaRPr lang="en-US" dirty="0">
              <a:solidFill>
                <a:schemeClr val="bg1"/>
              </a:solidFill>
            </a:endParaRPr>
          </a:p>
        </p:txBody>
      </p:sp>
    </p:spTree>
    <p:extLst>
      <p:ext uri="{BB962C8B-B14F-4D97-AF65-F5344CB8AC3E}">
        <p14:creationId xmlns:p14="http://schemas.microsoft.com/office/powerpoint/2010/main" val="2216994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8567081" y="0"/>
            <a:ext cx="3624919" cy="6858000"/>
            <a:chOff x="0" y="0"/>
            <a:chExt cx="2058995" cy="4018581"/>
          </a:xfrm>
        </p:grpSpPr>
        <p:sp>
          <p:nvSpPr>
            <p:cNvPr id="3" name="Freeform 3"/>
            <p:cNvSpPr>
              <a:spLocks noGrp="1" noRot="1" noMove="1" noResize="1" noEditPoints="1" noAdjustHandles="1" noChangeArrowheads="1" noChangeShapeType="1"/>
            </p:cNvSpPr>
            <p:nvPr/>
          </p:nvSpPr>
          <p:spPr>
            <a:xfrm>
              <a:off x="0" y="0"/>
              <a:ext cx="2058995" cy="4018581"/>
            </a:xfrm>
            <a:custGeom>
              <a:avLst/>
              <a:gdLst/>
              <a:ahLst/>
              <a:cxnLst/>
              <a:rect l="l" t="t" r="r" b="b"/>
              <a:pathLst>
                <a:path w="2058995" h="4018581">
                  <a:moveTo>
                    <a:pt x="0" y="0"/>
                  </a:moveTo>
                  <a:lnTo>
                    <a:pt x="2058995" y="0"/>
                  </a:lnTo>
                  <a:lnTo>
                    <a:pt x="2058995" y="4018581"/>
                  </a:lnTo>
                  <a:lnTo>
                    <a:pt x="0" y="4018581"/>
                  </a:lnTo>
                  <a:close/>
                </a:path>
              </a:pathLst>
            </a:custGeom>
            <a:solidFill>
              <a:srgbClr val="00A3D8"/>
            </a:solidFill>
          </p:spPr>
          <p:txBody>
            <a:bodyPr/>
            <a:lstStyle/>
            <a:p>
              <a:endParaRPr lang="en-US" sz="1200" dirty="0"/>
            </a:p>
          </p:txBody>
        </p:sp>
      </p:grpSp>
      <p:grpSp>
        <p:nvGrpSpPr>
          <p:cNvPr id="4" name="Group 4"/>
          <p:cNvGrpSpPr>
            <a:grpSpLocks noGrp="1" noUngrp="1" noRot="1" noMove="1" noResize="1"/>
          </p:cNvGrpSpPr>
          <p:nvPr/>
        </p:nvGrpSpPr>
        <p:grpSpPr>
          <a:xfrm>
            <a:off x="0" y="2820643"/>
            <a:ext cx="254000" cy="3383123"/>
            <a:chOff x="0" y="0"/>
            <a:chExt cx="348557" cy="617371"/>
          </a:xfrm>
        </p:grpSpPr>
        <p:sp>
          <p:nvSpPr>
            <p:cNvPr id="5" name="Freeform 5"/>
            <p:cNvSpPr>
              <a:spLocks noGrp="1" noRot="1" noMove="1" noResize="1" noEditPoints="1" noAdjustHandles="1" noChangeArrowheads="1" noChangeShapeType="1"/>
            </p:cNvSpPr>
            <p:nvPr/>
          </p:nvSpPr>
          <p:spPr>
            <a:xfrm>
              <a:off x="0" y="0"/>
              <a:ext cx="348557" cy="617371"/>
            </a:xfrm>
            <a:custGeom>
              <a:avLst/>
              <a:gdLst/>
              <a:ahLst/>
              <a:cxnLst/>
              <a:rect l="l" t="t" r="r" b="b"/>
              <a:pathLst>
                <a:path w="348557" h="617371">
                  <a:moveTo>
                    <a:pt x="0" y="0"/>
                  </a:moveTo>
                  <a:lnTo>
                    <a:pt x="348557" y="0"/>
                  </a:lnTo>
                  <a:lnTo>
                    <a:pt x="348557" y="617371"/>
                  </a:lnTo>
                  <a:lnTo>
                    <a:pt x="0" y="617371"/>
                  </a:lnTo>
                  <a:close/>
                </a:path>
              </a:pathLst>
            </a:custGeom>
            <a:solidFill>
              <a:srgbClr val="F6C05F"/>
            </a:solidFill>
          </p:spPr>
          <p:txBody>
            <a:bodyPr/>
            <a:lstStyle/>
            <a:p>
              <a:endParaRPr lang="en-US" sz="1200"/>
            </a:p>
          </p:txBody>
        </p:sp>
      </p:grpSp>
      <p:sp>
        <p:nvSpPr>
          <p:cNvPr id="10" name="AutoShape 10"/>
          <p:cNvSpPr/>
          <p:nvPr/>
        </p:nvSpPr>
        <p:spPr>
          <a:xfrm>
            <a:off x="719820" y="2134146"/>
            <a:ext cx="6169508"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2" name="TextBox 12"/>
          <p:cNvSpPr txBox="1"/>
          <p:nvPr/>
        </p:nvSpPr>
        <p:spPr>
          <a:xfrm>
            <a:off x="774803" y="680119"/>
            <a:ext cx="6114525" cy="984885"/>
          </a:xfrm>
          <a:prstGeom prst="rect">
            <a:avLst/>
          </a:prstGeom>
        </p:spPr>
        <p:txBody>
          <a:bodyPr wrap="square" lIns="0" tIns="0" rIns="0" bIns="0" rtlCol="0" anchor="t">
            <a:spAutoFit/>
          </a:bodyPr>
          <a:lstStyle/>
          <a:p>
            <a:r>
              <a:rPr lang="en-US" sz="3200" dirty="0">
                <a:solidFill>
                  <a:srgbClr val="404040"/>
                </a:solidFill>
                <a:latin typeface="Poppins Bold"/>
              </a:rPr>
              <a:t>Learn More about the Trust’s Previously Awarded Projects</a:t>
            </a:r>
          </a:p>
        </p:txBody>
      </p:sp>
      <p:sp>
        <p:nvSpPr>
          <p:cNvPr id="13" name="TextBox 13"/>
          <p:cNvSpPr txBox="1"/>
          <p:nvPr/>
        </p:nvSpPr>
        <p:spPr>
          <a:xfrm>
            <a:off x="254000" y="2666442"/>
            <a:ext cx="7046164" cy="3137526"/>
          </a:xfrm>
          <a:prstGeom prst="rect">
            <a:avLst/>
          </a:prstGeom>
        </p:spPr>
        <p:txBody>
          <a:bodyPr wrap="square" lIns="0" tIns="0" rIns="0" bIns="0" rtlCol="0" anchor="t">
            <a:spAutoFit/>
          </a:bodyPr>
          <a:lstStyle/>
          <a:p>
            <a:pPr algn="ctr">
              <a:lnSpc>
                <a:spcPct val="150000"/>
              </a:lnSpc>
            </a:pPr>
            <a:r>
              <a:rPr lang="en-US" sz="2400" dirty="0">
                <a:latin typeface="Poppins" panose="00000500000000000000" pitchFamily="2" charset="0"/>
                <a:cs typeface="Poppins" panose="00000500000000000000" pitchFamily="2" charset="0"/>
              </a:rPr>
              <a:t>Chesapeake Bay Trust </a:t>
            </a:r>
          </a:p>
          <a:p>
            <a:pPr algn="ctr">
              <a:lnSpc>
                <a:spcPct val="150000"/>
              </a:lnSpc>
            </a:pPr>
            <a:r>
              <a:rPr lang="en-US" sz="2400" dirty="0">
                <a:latin typeface="Poppins" panose="00000500000000000000" pitchFamily="2" charset="0"/>
                <a:cs typeface="Poppins" panose="00000500000000000000" pitchFamily="2" charset="0"/>
              </a:rPr>
              <a:t>Awarded Projects Map:</a:t>
            </a:r>
            <a:br>
              <a:rPr lang="en-US" sz="2400" dirty="0">
                <a:solidFill>
                  <a:schemeClr val="tx1">
                    <a:lumMod val="65000"/>
                    <a:lumOff val="35000"/>
                  </a:schemeClr>
                </a:solidFill>
                <a:latin typeface="Poppins" panose="00000500000000000000" pitchFamily="2" charset="0"/>
                <a:cs typeface="Poppins" panose="00000500000000000000" pitchFamily="2" charset="0"/>
              </a:rPr>
            </a:br>
            <a:r>
              <a:rPr lang="en-US" sz="2400" dirty="0">
                <a:solidFill>
                  <a:schemeClr val="tx1">
                    <a:lumMod val="65000"/>
                    <a:lumOff val="35000"/>
                  </a:schemeClr>
                </a:solidFill>
                <a:latin typeface="Poppins" panose="00000500000000000000" pitchFamily="2" charset="0"/>
                <a:cs typeface="Poppins" panose="00000500000000000000" pitchFamily="2" charset="0"/>
                <a:hlinkClick r:id="rId3"/>
              </a:rPr>
              <a:t>https://cbtrust.org/impact-of-our-work/</a:t>
            </a:r>
            <a:r>
              <a:rPr lang="en-US" sz="2400" dirty="0">
                <a:solidFill>
                  <a:schemeClr val="tx1">
                    <a:lumMod val="65000"/>
                    <a:lumOff val="35000"/>
                  </a:schemeClr>
                </a:solidFill>
                <a:latin typeface="Poppins" panose="00000500000000000000" pitchFamily="2" charset="0"/>
                <a:cs typeface="Poppins" panose="00000500000000000000" pitchFamily="2" charset="0"/>
              </a:rPr>
              <a:t> </a:t>
            </a:r>
          </a:p>
          <a:p>
            <a:pPr>
              <a:lnSpc>
                <a:spcPct val="150000"/>
              </a:lnSpc>
            </a:pPr>
            <a:endParaRPr lang="en-US" sz="2200" dirty="0">
              <a:solidFill>
                <a:schemeClr val="tx1">
                  <a:lumMod val="65000"/>
                  <a:lumOff val="35000"/>
                </a:schemeClr>
              </a:solidFill>
              <a:latin typeface="Poppins" panose="00000500000000000000" pitchFamily="2" charset="0"/>
              <a:cs typeface="Poppins" panose="00000500000000000000" pitchFamily="2" charset="0"/>
            </a:endParaRPr>
          </a:p>
          <a:p>
            <a:pPr>
              <a:lnSpc>
                <a:spcPct val="150000"/>
              </a:lnSpc>
            </a:pPr>
            <a:endParaRPr lang="en-US" sz="2200" dirty="0">
              <a:solidFill>
                <a:schemeClr val="tx1">
                  <a:lumMod val="65000"/>
                  <a:lumOff val="35000"/>
                </a:schemeClr>
              </a:solidFill>
              <a:latin typeface="Poppins" panose="00000500000000000000" pitchFamily="2" charset="0"/>
              <a:cs typeface="Poppins" panose="00000500000000000000" pitchFamily="2" charset="0"/>
            </a:endParaRPr>
          </a:p>
          <a:p>
            <a:pPr>
              <a:lnSpc>
                <a:spcPct val="150000"/>
              </a:lnSpc>
            </a:pPr>
            <a:endParaRPr lang="en-US" sz="2200" dirty="0">
              <a:solidFill>
                <a:srgbClr val="404040"/>
              </a:solidFill>
              <a:latin typeface="Poppins Bold"/>
            </a:endParaRPr>
          </a:p>
        </p:txBody>
      </p:sp>
      <p:pic>
        <p:nvPicPr>
          <p:cNvPr id="7" name="Picture 6" descr="A map of the united states&#10;&#10;Description automatically generated">
            <a:extLst>
              <a:ext uri="{FF2B5EF4-FFF2-40B4-BE49-F238E27FC236}">
                <a16:creationId xmlns:a16="http://schemas.microsoft.com/office/drawing/2014/main" id="{C33C90DF-E573-11D1-2E91-B0F7B7BDCFA8}"/>
              </a:ext>
            </a:extLst>
          </p:cNvPr>
          <p:cNvPicPr>
            <a:picLocks noChangeAspect="1"/>
          </p:cNvPicPr>
          <p:nvPr/>
        </p:nvPicPr>
        <p:blipFill rotWithShape="1">
          <a:blip r:embed="rId4">
            <a:extLst>
              <a:ext uri="{28A0092B-C50C-407E-A947-70E740481C1C}">
                <a14:useLocalDpi xmlns:a14="http://schemas.microsoft.com/office/drawing/2010/main" val="0"/>
              </a:ext>
            </a:extLst>
          </a:blip>
          <a:srcRect l="10290" r="14620"/>
          <a:stretch/>
        </p:blipFill>
        <p:spPr>
          <a:xfrm>
            <a:off x="7300164" y="726529"/>
            <a:ext cx="4117032" cy="5404941"/>
          </a:xfrm>
          <a:prstGeom prst="rect">
            <a:avLst/>
          </a:prstGeom>
        </p:spPr>
      </p:pic>
      <p:sp>
        <p:nvSpPr>
          <p:cNvPr id="6" name="Slide Number Placeholder 5">
            <a:extLst>
              <a:ext uri="{FF2B5EF4-FFF2-40B4-BE49-F238E27FC236}">
                <a16:creationId xmlns:a16="http://schemas.microsoft.com/office/drawing/2014/main" id="{43643908-911F-1ED3-AAE0-377FBF9F233D}"/>
              </a:ext>
            </a:extLst>
          </p:cNvPr>
          <p:cNvSpPr>
            <a:spLocks noGrp="1"/>
          </p:cNvSpPr>
          <p:nvPr>
            <p:ph type="sldNum" sz="quarter" idx="12"/>
          </p:nvPr>
        </p:nvSpPr>
        <p:spPr/>
        <p:txBody>
          <a:bodyPr/>
          <a:lstStyle/>
          <a:p>
            <a:fld id="{7B04F6B9-5830-4FD7-99E3-F78D2BE5FBF9}" type="slidenum">
              <a:rPr lang="en-US" smtClean="0"/>
              <a:t>26</a:t>
            </a:fld>
            <a:endParaRPr lang="en-US"/>
          </a:p>
        </p:txBody>
      </p:sp>
    </p:spTree>
    <p:extLst>
      <p:ext uri="{BB962C8B-B14F-4D97-AF65-F5344CB8AC3E}">
        <p14:creationId xmlns:p14="http://schemas.microsoft.com/office/powerpoint/2010/main" val="4144311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yellow waves&#10;&#10;Description automatically generated">
            <a:extLst>
              <a:ext uri="{FF2B5EF4-FFF2-40B4-BE49-F238E27FC236}">
                <a16:creationId xmlns:a16="http://schemas.microsoft.com/office/drawing/2014/main" id="{36925344-6517-7A5F-CCCD-101FC4E28BE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sp>
        <p:nvSpPr>
          <p:cNvPr id="4" name="TextBox 6">
            <a:extLst>
              <a:ext uri="{FF2B5EF4-FFF2-40B4-BE49-F238E27FC236}">
                <a16:creationId xmlns:a16="http://schemas.microsoft.com/office/drawing/2014/main" id="{CD943F2A-4A8A-BE8C-4C2B-DAC9275F5A1D}"/>
              </a:ext>
            </a:extLst>
          </p:cNvPr>
          <p:cNvSpPr txBox="1"/>
          <p:nvPr/>
        </p:nvSpPr>
        <p:spPr>
          <a:xfrm>
            <a:off x="8561070" y="4708304"/>
            <a:ext cx="3438933" cy="1107996"/>
          </a:xfrm>
          <a:prstGeom prst="rect">
            <a:avLst/>
          </a:prstGeom>
        </p:spPr>
        <p:txBody>
          <a:bodyPr wrap="square" lIns="0" tIns="0" rIns="0" bIns="0" rtlCol="0" anchor="t">
            <a:spAutoFit/>
          </a:bodyPr>
          <a:lstStyle/>
          <a:p>
            <a:pPr algn="r"/>
            <a:r>
              <a:rPr lang="en-US" sz="3600" dirty="0">
                <a:solidFill>
                  <a:srgbClr val="FFFFFF"/>
                </a:solidFill>
                <a:latin typeface="Open Sans" panose="020B0606030504020204" pitchFamily="34" charset="0"/>
                <a:ea typeface="Open Sans" panose="020B0606030504020204" pitchFamily="34" charset="0"/>
                <a:cs typeface="Open Sans" panose="020B0606030504020204" pitchFamily="34" charset="0"/>
              </a:rPr>
              <a:t>Thank You!</a:t>
            </a:r>
          </a:p>
          <a:p>
            <a:pPr algn="r"/>
            <a:r>
              <a:rPr lang="en-US" sz="3600" dirty="0">
                <a:solidFill>
                  <a:srgbClr val="FFFFFF"/>
                </a:solidFill>
                <a:latin typeface="Open Sans" panose="020B0606030504020204" pitchFamily="34" charset="0"/>
                <a:ea typeface="Open Sans" panose="020B0606030504020204" pitchFamily="34" charset="0"/>
                <a:cs typeface="Open Sans" panose="020B0606030504020204" pitchFamily="34" charset="0"/>
              </a:rPr>
              <a:t>Any Questions?</a:t>
            </a:r>
          </a:p>
        </p:txBody>
      </p:sp>
      <p:sp>
        <p:nvSpPr>
          <p:cNvPr id="11" name="TextBox 13">
            <a:extLst>
              <a:ext uri="{FF2B5EF4-FFF2-40B4-BE49-F238E27FC236}">
                <a16:creationId xmlns:a16="http://schemas.microsoft.com/office/drawing/2014/main" id="{74A60922-CEA2-96AD-6ADD-DE2571ED0C1C}"/>
              </a:ext>
            </a:extLst>
          </p:cNvPr>
          <p:cNvSpPr txBox="1"/>
          <p:nvPr/>
        </p:nvSpPr>
        <p:spPr>
          <a:xfrm>
            <a:off x="470423" y="853818"/>
            <a:ext cx="7089326" cy="3416320"/>
          </a:xfrm>
          <a:prstGeom prst="rect">
            <a:avLst/>
          </a:prstGeom>
        </p:spPr>
        <p:txBody>
          <a:bodyPr wrap="square" lIns="0" tIns="0" rIns="0" bIns="0" rtlCol="0" anchor="t">
            <a:spAutoFit/>
          </a:bodyPr>
          <a:lstStyle/>
          <a:p>
            <a:pPr algn="ctr">
              <a:spcBef>
                <a:spcPts val="0"/>
              </a:spcBef>
              <a:spcAft>
                <a:spcPts val="1200"/>
              </a:spcAft>
            </a:pPr>
            <a:r>
              <a:rPr lang="en-US" sz="2400" b="1" dirty="0">
                <a:solidFill>
                  <a:schemeClr val="tx1"/>
                </a:solidFill>
                <a:latin typeface="Poppins" panose="00000500000000000000" pitchFamily="2" charset="0"/>
                <a:ea typeface="Open Sans" panose="020B0606030504020204" pitchFamily="34" charset="0"/>
                <a:cs typeface="Poppins" panose="00000500000000000000" pitchFamily="2" charset="0"/>
              </a:rPr>
              <a:t>Contact</a:t>
            </a:r>
            <a:endParaRPr lang="en-US" sz="2400" dirty="0">
              <a:solidFill>
                <a:schemeClr val="tx1"/>
              </a:solidFill>
              <a:latin typeface="Poppins" panose="00000500000000000000" pitchFamily="2" charset="0"/>
              <a:ea typeface="Open Sans" panose="020B0606030504020204" pitchFamily="34" charset="0"/>
              <a:cs typeface="Poppins" panose="00000500000000000000" pitchFamily="2" charset="0"/>
            </a:endParaRPr>
          </a:p>
          <a:p>
            <a:pPr algn="ctr">
              <a:spcBef>
                <a:spcPts val="0"/>
              </a:spcBef>
            </a:pPr>
            <a:r>
              <a:rPr lang="en-US" sz="2000" dirty="0">
                <a:solidFill>
                  <a:schemeClr val="tx1"/>
                </a:solidFill>
                <a:latin typeface="Poppins" panose="00000500000000000000" pitchFamily="2" charset="0"/>
                <a:ea typeface="Open Sans" panose="020B0606030504020204" pitchFamily="34" charset="0"/>
                <a:cs typeface="Poppins" panose="00000500000000000000" pitchFamily="2" charset="0"/>
              </a:rPr>
              <a:t>Delaney Samons</a:t>
            </a:r>
          </a:p>
          <a:p>
            <a:pPr algn="ctr">
              <a:spcBef>
                <a:spcPts val="0"/>
              </a:spcBef>
            </a:pPr>
            <a:r>
              <a:rPr lang="en-US" sz="2000" dirty="0">
                <a:solidFill>
                  <a:srgbClr val="0070C0"/>
                </a:solidFill>
                <a:latin typeface="Poppins" panose="00000500000000000000" pitchFamily="2" charset="0"/>
                <a:ea typeface="Open Sans" panose="020B0606030504020204" pitchFamily="34" charset="0"/>
                <a:cs typeface="Poppins" panose="00000500000000000000" pitchFamily="2" charset="0"/>
                <a:hlinkClick r:id="rId4">
                  <a:extLst>
                    <a:ext uri="{A12FA001-AC4F-418D-AE19-62706E023703}">
                      <ahyp:hlinkClr xmlns:ahyp="http://schemas.microsoft.com/office/drawing/2018/hyperlinkcolor" val="tx"/>
                    </a:ext>
                  </a:extLst>
                </a:hlinkClick>
              </a:rPr>
              <a:t>dsamons@cbtrust.org</a:t>
            </a:r>
            <a:endParaRPr lang="en-US" sz="2000" dirty="0">
              <a:solidFill>
                <a:srgbClr val="0070C0"/>
              </a:solidFill>
              <a:latin typeface="Poppins" panose="00000500000000000000" pitchFamily="2" charset="0"/>
              <a:ea typeface="Open Sans" panose="020B0606030504020204" pitchFamily="34" charset="0"/>
              <a:cs typeface="Poppins" panose="00000500000000000000" pitchFamily="2" charset="0"/>
            </a:endParaRPr>
          </a:p>
          <a:p>
            <a:pPr algn="ctr">
              <a:spcBef>
                <a:spcPts val="0"/>
              </a:spcBef>
            </a:pPr>
            <a:r>
              <a:rPr lang="en-US" sz="2000" dirty="0">
                <a:latin typeface="Poppins" panose="00000500000000000000" pitchFamily="2" charset="0"/>
                <a:ea typeface="Open Sans" panose="020B0606030504020204" pitchFamily="34" charset="0"/>
                <a:cs typeface="Poppins" panose="00000500000000000000" pitchFamily="2" charset="0"/>
              </a:rPr>
              <a:t>410-974-2941 x131</a:t>
            </a:r>
          </a:p>
          <a:p>
            <a:pPr algn="ctr">
              <a:spcBef>
                <a:spcPts val="0"/>
              </a:spcBef>
            </a:pPr>
            <a:endParaRPr lang="en-US" sz="2400" dirty="0">
              <a:solidFill>
                <a:schemeClr val="tx1"/>
              </a:solidFill>
              <a:latin typeface="Poppins" panose="00000500000000000000" pitchFamily="2" charset="0"/>
              <a:ea typeface="Open Sans" panose="020B0606030504020204" pitchFamily="34" charset="0"/>
              <a:cs typeface="Poppins" panose="00000500000000000000" pitchFamily="2" charset="0"/>
            </a:endParaRPr>
          </a:p>
          <a:p>
            <a:pPr algn="ctr">
              <a:spcBef>
                <a:spcPts val="0"/>
              </a:spcBef>
            </a:pPr>
            <a:r>
              <a:rPr lang="en-US" sz="2400" b="1" dirty="0">
                <a:latin typeface="Poppins" panose="00000500000000000000" pitchFamily="2" charset="0"/>
                <a:ea typeface="Open Sans" panose="020B0606030504020204" pitchFamily="34" charset="0"/>
                <a:cs typeface="Poppins" panose="00000500000000000000" pitchFamily="2" charset="0"/>
              </a:rPr>
              <a:t>Register for Office Hours</a:t>
            </a:r>
          </a:p>
          <a:p>
            <a:pPr algn="ctr">
              <a:spcBef>
                <a:spcPts val="0"/>
              </a:spcBef>
            </a:pPr>
            <a:r>
              <a:rPr lang="en-US" sz="2000" dirty="0">
                <a:solidFill>
                  <a:schemeClr val="tx1"/>
                </a:solidFill>
                <a:latin typeface="Poppins" panose="00000500000000000000" pitchFamily="2" charset="0"/>
                <a:ea typeface="Open Sans" panose="020B0606030504020204" pitchFamily="34" charset="0"/>
                <a:cs typeface="Poppins" panose="00000500000000000000" pitchFamily="2" charset="0"/>
              </a:rPr>
              <a:t>Wednesday, September </a:t>
            </a:r>
            <a:r>
              <a:rPr lang="en-US" sz="2000" dirty="0">
                <a:latin typeface="Poppins" panose="00000500000000000000" pitchFamily="2" charset="0"/>
                <a:ea typeface="Open Sans" panose="020B0606030504020204" pitchFamily="34" charset="0"/>
                <a:cs typeface="Poppins" panose="00000500000000000000" pitchFamily="2" charset="0"/>
              </a:rPr>
              <a:t>16th, 12pm to 1pm</a:t>
            </a:r>
          </a:p>
          <a:p>
            <a:pPr algn="ctr">
              <a:spcBef>
                <a:spcPts val="0"/>
              </a:spcBef>
            </a:pPr>
            <a:r>
              <a:rPr lang="en-US" sz="2000" dirty="0">
                <a:latin typeface="Poppins" panose="00000500000000000000" pitchFamily="2" charset="0"/>
                <a:ea typeface="Open Sans" panose="020B0606030504020204" pitchFamily="34" charset="0"/>
                <a:cs typeface="Poppins" panose="00000500000000000000" pitchFamily="2" charset="0"/>
              </a:rPr>
              <a:t>Register here: </a:t>
            </a:r>
            <a:r>
              <a:rPr lang="en-US" sz="2000" dirty="0">
                <a:solidFill>
                  <a:srgbClr val="0070C0"/>
                </a:solidFill>
                <a:latin typeface="Poppins" panose="00000500000000000000" pitchFamily="2" charset="0"/>
                <a:ea typeface="Open Sans" panose="020B0606030504020204" pitchFamily="34" charset="0"/>
                <a:cs typeface="Poppins" panose="00000500000000000000" pitchFamily="2" charset="0"/>
                <a:hlinkClick r:id="rId5">
                  <a:extLst>
                    <a:ext uri="{A12FA001-AC4F-418D-AE19-62706E023703}">
                      <ahyp:hlinkClr xmlns:ahyp="http://schemas.microsoft.com/office/drawing/2018/hyperlinkcolor" val="tx"/>
                    </a:ext>
                  </a:extLst>
                </a:hlinkClick>
              </a:rPr>
              <a:t>https://us02web.zoom.us/meeting/register/i1w_b5F5SHqlSLv1i4DgAg</a:t>
            </a:r>
            <a:r>
              <a:rPr lang="en-US" sz="2000" dirty="0">
                <a:solidFill>
                  <a:srgbClr val="0070C0"/>
                </a:solidFill>
                <a:latin typeface="Poppins" panose="00000500000000000000" pitchFamily="2" charset="0"/>
                <a:ea typeface="Open Sans" panose="020B0606030504020204" pitchFamily="34" charset="0"/>
                <a:cs typeface="Poppins" panose="00000500000000000000" pitchFamily="2" charset="0"/>
              </a:rPr>
              <a:t> </a:t>
            </a:r>
          </a:p>
        </p:txBody>
      </p:sp>
      <p:sp>
        <p:nvSpPr>
          <p:cNvPr id="10" name="Slide Number Placeholder 9">
            <a:extLst>
              <a:ext uri="{FF2B5EF4-FFF2-40B4-BE49-F238E27FC236}">
                <a16:creationId xmlns:a16="http://schemas.microsoft.com/office/drawing/2014/main" id="{DAB6F4E8-C862-3B57-3952-682C49260BFF}"/>
              </a:ext>
            </a:extLst>
          </p:cNvPr>
          <p:cNvSpPr>
            <a:spLocks noGrp="1"/>
          </p:cNvSpPr>
          <p:nvPr>
            <p:ph type="sldNum" sz="quarter" idx="12"/>
          </p:nvPr>
        </p:nvSpPr>
        <p:spPr/>
        <p:txBody>
          <a:bodyPr/>
          <a:lstStyle/>
          <a:p>
            <a:fld id="{7B04F6B9-5830-4FD7-99E3-F78D2BE5FBF9}" type="slidenum">
              <a:rPr lang="en-US" smtClean="0"/>
              <a:t>27</a:t>
            </a:fld>
            <a:endParaRPr lang="en-US" dirty="0"/>
          </a:p>
        </p:txBody>
      </p:sp>
      <p:grpSp>
        <p:nvGrpSpPr>
          <p:cNvPr id="8" name="Group 7">
            <a:extLst>
              <a:ext uri="{FF2B5EF4-FFF2-40B4-BE49-F238E27FC236}">
                <a16:creationId xmlns:a16="http://schemas.microsoft.com/office/drawing/2014/main" id="{509D2850-D88B-FBD2-8CFB-E908E32CF3BC}"/>
              </a:ext>
            </a:extLst>
          </p:cNvPr>
          <p:cNvGrpSpPr/>
          <p:nvPr/>
        </p:nvGrpSpPr>
        <p:grpSpPr>
          <a:xfrm>
            <a:off x="6697980" y="647235"/>
            <a:ext cx="5199153" cy="1107996"/>
            <a:chOff x="7655879" y="57374"/>
            <a:chExt cx="4410660" cy="906284"/>
          </a:xfrm>
        </p:grpSpPr>
        <p:pic>
          <p:nvPicPr>
            <p:cNvPr id="9" name="Picture 8" descr="A close-up of a logo&#10;&#10;AI-generated content may be incorrect.">
              <a:extLst>
                <a:ext uri="{FF2B5EF4-FFF2-40B4-BE49-F238E27FC236}">
                  <a16:creationId xmlns:a16="http://schemas.microsoft.com/office/drawing/2014/main" id="{EE47E23D-1498-6757-5EE7-13A17523DF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5439" y="57374"/>
              <a:ext cx="2041100" cy="906284"/>
            </a:xfrm>
            <a:prstGeom prst="rect">
              <a:avLst/>
            </a:prstGeom>
          </p:spPr>
        </p:pic>
        <p:pic>
          <p:nvPicPr>
            <p:cNvPr id="12" name="Picture 11">
              <a:extLst>
                <a:ext uri="{FF2B5EF4-FFF2-40B4-BE49-F238E27FC236}">
                  <a16:creationId xmlns:a16="http://schemas.microsoft.com/office/drawing/2014/main" id="{40D6305A-A300-7569-06C0-A128F5D2BBB8}"/>
                </a:ext>
              </a:extLst>
            </p:cNvPr>
            <p:cNvPicPr>
              <a:picLocks noChangeAspect="1"/>
            </p:cNvPicPr>
            <p:nvPr/>
          </p:nvPicPr>
          <p:blipFill rotWithShape="1">
            <a:blip r:embed="rId7">
              <a:extLst>
                <a:ext uri="{28A0092B-C50C-407E-A947-70E740481C1C}">
                  <a14:useLocalDpi xmlns:a14="http://schemas.microsoft.com/office/drawing/2010/main" val="0"/>
                </a:ext>
              </a:extLst>
            </a:blip>
            <a:srcRect b="58437"/>
            <a:stretch/>
          </p:blipFill>
          <p:spPr>
            <a:xfrm>
              <a:off x="7655879" y="226348"/>
              <a:ext cx="2260073" cy="711851"/>
            </a:xfrm>
            <a:prstGeom prst="rect">
              <a:avLst/>
            </a:prstGeom>
          </p:spPr>
        </p:pic>
      </p:grpSp>
    </p:spTree>
    <p:extLst>
      <p:ext uri="{BB962C8B-B14F-4D97-AF65-F5344CB8AC3E}">
        <p14:creationId xmlns:p14="http://schemas.microsoft.com/office/powerpoint/2010/main" val="24549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3378200"/>
            <a:ext cx="685800" cy="3479800"/>
            <a:chOff x="0" y="0"/>
            <a:chExt cx="502638" cy="2193179"/>
          </a:xfrm>
        </p:grpSpPr>
        <p:sp>
          <p:nvSpPr>
            <p:cNvPr id="3" name="Freeform 3"/>
            <p:cNvSpPr>
              <a:spLocks noGrp="1" noRot="1" noMove="1" noResize="1" noEditPoints="1" noAdjustHandles="1" noChangeArrowheads="1" noChangeShapeType="1"/>
            </p:cNvSpPr>
            <p:nvPr/>
          </p:nvSpPr>
          <p:spPr>
            <a:xfrm>
              <a:off x="0" y="0"/>
              <a:ext cx="502638" cy="2193179"/>
            </a:xfrm>
            <a:custGeom>
              <a:avLst/>
              <a:gdLst/>
              <a:ahLst/>
              <a:cxnLst/>
              <a:rect l="l" t="t" r="r" b="b"/>
              <a:pathLst>
                <a:path w="502638" h="2193179">
                  <a:moveTo>
                    <a:pt x="0" y="0"/>
                  </a:moveTo>
                  <a:lnTo>
                    <a:pt x="502638" y="0"/>
                  </a:lnTo>
                  <a:lnTo>
                    <a:pt x="502638" y="2193179"/>
                  </a:lnTo>
                  <a:lnTo>
                    <a:pt x="0" y="2193179"/>
                  </a:lnTo>
                  <a:close/>
                </a:path>
              </a:pathLst>
            </a:custGeom>
            <a:solidFill>
              <a:srgbClr val="00A3D8"/>
            </a:solidFill>
          </p:spPr>
          <p:txBody>
            <a:bodyPr/>
            <a:lstStyle/>
            <a:p>
              <a:endParaRPr lang="en-US" sz="1200"/>
            </a:p>
          </p:txBody>
        </p:sp>
      </p:grpSp>
      <p:grpSp>
        <p:nvGrpSpPr>
          <p:cNvPr id="6" name="Group 6"/>
          <p:cNvGrpSpPr>
            <a:grpSpLocks noGrp="1" noUngrp="1" noRot="1" noMove="1" noResize="1"/>
          </p:cNvGrpSpPr>
          <p:nvPr/>
        </p:nvGrpSpPr>
        <p:grpSpPr>
          <a:xfrm>
            <a:off x="0" y="0"/>
            <a:ext cx="685969" cy="2743200"/>
            <a:chOff x="0" y="0"/>
            <a:chExt cx="502724" cy="1548140"/>
          </a:xfrm>
        </p:grpSpPr>
        <p:sp>
          <p:nvSpPr>
            <p:cNvPr id="7" name="Freeform 7"/>
            <p:cNvSpPr>
              <a:spLocks noGrp="1" noRot="1" noMove="1" noResize="1" noEditPoints="1" noAdjustHandles="1" noChangeArrowheads="1" noChangeShapeType="1"/>
            </p:cNvSpPr>
            <p:nvPr/>
          </p:nvSpPr>
          <p:spPr>
            <a:xfrm>
              <a:off x="0" y="0"/>
              <a:ext cx="502724" cy="1548140"/>
            </a:xfrm>
            <a:custGeom>
              <a:avLst/>
              <a:gdLst/>
              <a:ahLst/>
              <a:cxnLst/>
              <a:rect l="l" t="t" r="r" b="b"/>
              <a:pathLst>
                <a:path w="502724" h="1548140">
                  <a:moveTo>
                    <a:pt x="0" y="0"/>
                  </a:moveTo>
                  <a:lnTo>
                    <a:pt x="502724" y="0"/>
                  </a:lnTo>
                  <a:lnTo>
                    <a:pt x="502724" y="1548140"/>
                  </a:lnTo>
                  <a:lnTo>
                    <a:pt x="0" y="1548140"/>
                  </a:lnTo>
                  <a:close/>
                </a:path>
              </a:pathLst>
            </a:custGeom>
            <a:solidFill>
              <a:srgbClr val="58B947"/>
            </a:solidFill>
          </p:spPr>
          <p:txBody>
            <a:bodyPr/>
            <a:lstStyle/>
            <a:p>
              <a:endParaRPr lang="en-US" sz="1200"/>
            </a:p>
          </p:txBody>
        </p:sp>
      </p:grpSp>
      <p:grpSp>
        <p:nvGrpSpPr>
          <p:cNvPr id="8" name="Group 8"/>
          <p:cNvGrpSpPr>
            <a:grpSpLocks noGrp="1" noUngrp="1" noRot="1" noMove="1" noResize="1"/>
          </p:cNvGrpSpPr>
          <p:nvPr/>
        </p:nvGrpSpPr>
        <p:grpSpPr>
          <a:xfrm>
            <a:off x="0" y="2743200"/>
            <a:ext cx="685969" cy="685800"/>
            <a:chOff x="0" y="0"/>
            <a:chExt cx="464059" cy="347980"/>
          </a:xfrm>
        </p:grpSpPr>
        <p:sp>
          <p:nvSpPr>
            <p:cNvPr id="9" name="Freeform 9"/>
            <p:cNvSpPr>
              <a:spLocks noGrp="1" noRot="1" noMove="1" noResize="1" noEditPoints="1" noAdjustHandles="1" noChangeArrowheads="1" noChangeShapeType="1"/>
            </p:cNvSpPr>
            <p:nvPr/>
          </p:nvSpPr>
          <p:spPr>
            <a:xfrm>
              <a:off x="0" y="0"/>
              <a:ext cx="464059" cy="347980"/>
            </a:xfrm>
            <a:custGeom>
              <a:avLst/>
              <a:gdLst/>
              <a:ahLst/>
              <a:cxnLst/>
              <a:rect l="l" t="t" r="r" b="b"/>
              <a:pathLst>
                <a:path w="464059" h="347980">
                  <a:moveTo>
                    <a:pt x="0" y="0"/>
                  </a:moveTo>
                  <a:lnTo>
                    <a:pt x="464059" y="0"/>
                  </a:lnTo>
                  <a:lnTo>
                    <a:pt x="464059" y="347980"/>
                  </a:lnTo>
                  <a:lnTo>
                    <a:pt x="0" y="347980"/>
                  </a:lnTo>
                  <a:close/>
                </a:path>
              </a:pathLst>
            </a:custGeom>
            <a:solidFill>
              <a:srgbClr val="F6C05F"/>
            </a:solidFill>
          </p:spPr>
          <p:txBody>
            <a:bodyPr/>
            <a:lstStyle/>
            <a:p>
              <a:endParaRPr lang="en-US" sz="1200"/>
            </a:p>
          </p:txBody>
        </p:sp>
      </p:grpSp>
      <p:sp>
        <p:nvSpPr>
          <p:cNvPr id="12" name="TextBox 12"/>
          <p:cNvSpPr txBox="1"/>
          <p:nvPr/>
        </p:nvSpPr>
        <p:spPr>
          <a:xfrm>
            <a:off x="1150087" y="401094"/>
            <a:ext cx="9891823" cy="553998"/>
          </a:xfrm>
          <a:prstGeom prst="rect">
            <a:avLst/>
          </a:prstGeom>
        </p:spPr>
        <p:txBody>
          <a:bodyPr wrap="square" lIns="0" tIns="0" rIns="0" bIns="0" rtlCol="0" anchor="t">
            <a:spAutoFit/>
          </a:bodyPr>
          <a:lstStyle/>
          <a:p>
            <a:pPr algn="ctr"/>
            <a:r>
              <a:rPr lang="en-US" sz="3600" dirty="0">
                <a:solidFill>
                  <a:srgbClr val="404040"/>
                </a:solidFill>
                <a:latin typeface="Poppins Bold"/>
              </a:rPr>
              <a:t>Introductions</a:t>
            </a:r>
          </a:p>
        </p:txBody>
      </p:sp>
      <p:graphicFrame>
        <p:nvGraphicFramePr>
          <p:cNvPr id="18" name="Content Placeholder 2">
            <a:extLst>
              <a:ext uri="{FF2B5EF4-FFF2-40B4-BE49-F238E27FC236}">
                <a16:creationId xmlns:a16="http://schemas.microsoft.com/office/drawing/2014/main" id="{70794795-20A1-F31F-31BA-24E71087CBDF}"/>
              </a:ext>
            </a:extLst>
          </p:cNvPr>
          <p:cNvGraphicFramePr>
            <a:graphicFrameLocks/>
          </p:cNvGraphicFramePr>
          <p:nvPr>
            <p:extLst>
              <p:ext uri="{D42A27DB-BD31-4B8C-83A1-F6EECF244321}">
                <p14:modId xmlns:p14="http://schemas.microsoft.com/office/powerpoint/2010/main" val="2774052032"/>
              </p:ext>
            </p:extLst>
          </p:nvPr>
        </p:nvGraphicFramePr>
        <p:xfrm>
          <a:off x="857872" y="974751"/>
          <a:ext cx="10476252" cy="42226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a:extLst>
              <a:ext uri="{FF2B5EF4-FFF2-40B4-BE49-F238E27FC236}">
                <a16:creationId xmlns:a16="http://schemas.microsoft.com/office/drawing/2014/main" id="{42F34FAB-A21B-8DEE-4877-59F6DB65B215}"/>
              </a:ext>
            </a:extLst>
          </p:cNvPr>
          <p:cNvPicPr>
            <a:picLocks noChangeAspect="1"/>
          </p:cNvPicPr>
          <p:nvPr/>
        </p:nvPicPr>
        <p:blipFill rotWithShape="1">
          <a:blip r:embed="rId8">
            <a:extLst>
              <a:ext uri="{28A0092B-C50C-407E-A947-70E740481C1C}">
                <a14:useLocalDpi xmlns:a14="http://schemas.microsoft.com/office/drawing/2010/main" val="0"/>
              </a:ext>
            </a:extLst>
          </a:blip>
          <a:srcRect b="58437"/>
          <a:stretch/>
        </p:blipFill>
        <p:spPr>
          <a:xfrm>
            <a:off x="3239620" y="5610019"/>
            <a:ext cx="2688800" cy="846887"/>
          </a:xfrm>
          <a:prstGeom prst="rect">
            <a:avLst/>
          </a:prstGeom>
        </p:spPr>
      </p:pic>
      <p:sp>
        <p:nvSpPr>
          <p:cNvPr id="4" name="Slide Number Placeholder 3">
            <a:extLst>
              <a:ext uri="{FF2B5EF4-FFF2-40B4-BE49-F238E27FC236}">
                <a16:creationId xmlns:a16="http://schemas.microsoft.com/office/drawing/2014/main" id="{B7C202DB-8F8D-9ED6-236D-7520108D539C}"/>
              </a:ext>
            </a:extLst>
          </p:cNvPr>
          <p:cNvSpPr>
            <a:spLocks noGrp="1"/>
          </p:cNvSpPr>
          <p:nvPr>
            <p:ph type="sldNum" sz="quarter" idx="12"/>
          </p:nvPr>
        </p:nvSpPr>
        <p:spPr/>
        <p:txBody>
          <a:bodyPr/>
          <a:lstStyle/>
          <a:p>
            <a:fld id="{7B04F6B9-5830-4FD7-99E3-F78D2BE5FBF9}" type="slidenum">
              <a:rPr lang="en-US" smtClean="0"/>
              <a:t>3</a:t>
            </a:fld>
            <a:endParaRPr lang="en-US"/>
          </a:p>
        </p:txBody>
      </p:sp>
      <p:pic>
        <p:nvPicPr>
          <p:cNvPr id="5" name="Picture 4" descr="A close-up of a logo&#10;&#10;AI-generated content may be incorrect.">
            <a:extLst>
              <a:ext uri="{FF2B5EF4-FFF2-40B4-BE49-F238E27FC236}">
                <a16:creationId xmlns:a16="http://schemas.microsoft.com/office/drawing/2014/main" id="{32794B2B-C6D6-7362-4D18-2C12CD173F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3581" y="5448473"/>
            <a:ext cx="2688800" cy="1193874"/>
          </a:xfrm>
          <a:prstGeom prst="rect">
            <a:avLst/>
          </a:prstGeom>
        </p:spPr>
      </p:pic>
    </p:spTree>
    <p:extLst>
      <p:ext uri="{BB962C8B-B14F-4D97-AF65-F5344CB8AC3E}">
        <p14:creationId xmlns:p14="http://schemas.microsoft.com/office/powerpoint/2010/main" val="2121533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6A44A-02C8-0EE0-6A33-DE51BAD51F74}"/>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05FCB45-65BA-0229-E2EE-92CA8FBE84A9}"/>
              </a:ext>
            </a:extLst>
          </p:cNvPr>
          <p:cNvGraphicFramePr/>
          <p:nvPr>
            <p:extLst>
              <p:ext uri="{D42A27DB-BD31-4B8C-83A1-F6EECF244321}">
                <p14:modId xmlns:p14="http://schemas.microsoft.com/office/powerpoint/2010/main" val="772354835"/>
              </p:ext>
            </p:extLst>
          </p:nvPr>
        </p:nvGraphicFramePr>
        <p:xfrm>
          <a:off x="822158" y="196516"/>
          <a:ext cx="11369842" cy="629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0B9BD96-C154-7F63-16AD-5333DD2B09AE}"/>
              </a:ext>
            </a:extLst>
          </p:cNvPr>
          <p:cNvSpPr txBox="1"/>
          <p:nvPr/>
        </p:nvSpPr>
        <p:spPr>
          <a:xfrm>
            <a:off x="2289929" y="3112551"/>
            <a:ext cx="87861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1                                                     2                                                      3         </a:t>
            </a:r>
          </a:p>
        </p:txBody>
      </p:sp>
    </p:spTree>
    <p:extLst>
      <p:ext uri="{BB962C8B-B14F-4D97-AF65-F5344CB8AC3E}">
        <p14:creationId xmlns:p14="http://schemas.microsoft.com/office/powerpoint/2010/main" val="4280060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28EA0-F31C-B292-937E-851B17F298B8}"/>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CF7D2A68-347C-91A4-1208-8A10E58BD707}"/>
              </a:ext>
            </a:extLst>
          </p:cNvPr>
          <p:cNvSpPr txBox="1"/>
          <p:nvPr/>
        </p:nvSpPr>
        <p:spPr>
          <a:xfrm>
            <a:off x="183121" y="288418"/>
            <a:ext cx="6693539" cy="430887"/>
          </a:xfrm>
          <a:prstGeom prst="rect">
            <a:avLst/>
          </a:prstGeom>
        </p:spPr>
        <p:txBody>
          <a:bodyPr wrap="square" lIns="0" tIns="0" rIns="0" bIns="0" rtlCol="0" anchor="t">
            <a:spAutoFit/>
          </a:bodyPr>
          <a:lstStyle/>
          <a:p>
            <a:r>
              <a:rPr lang="en-US" sz="2800" dirty="0">
                <a:solidFill>
                  <a:srgbClr val="404040"/>
                </a:solidFill>
                <a:latin typeface="Poppins Bold"/>
              </a:rPr>
              <a:t>Background, Goals, and Priorities</a:t>
            </a:r>
          </a:p>
        </p:txBody>
      </p:sp>
      <p:graphicFrame>
        <p:nvGraphicFramePr>
          <p:cNvPr id="5" name="Diagram 4">
            <a:extLst>
              <a:ext uri="{FF2B5EF4-FFF2-40B4-BE49-F238E27FC236}">
                <a16:creationId xmlns:a16="http://schemas.microsoft.com/office/drawing/2014/main" id="{A3034C9F-9804-423C-609E-B5E92039146A}"/>
              </a:ext>
            </a:extLst>
          </p:cNvPr>
          <p:cNvGraphicFramePr/>
          <p:nvPr>
            <p:extLst>
              <p:ext uri="{D42A27DB-BD31-4B8C-83A1-F6EECF244321}">
                <p14:modId xmlns:p14="http://schemas.microsoft.com/office/powerpoint/2010/main" val="3656188970"/>
              </p:ext>
            </p:extLst>
          </p:nvPr>
        </p:nvGraphicFramePr>
        <p:xfrm>
          <a:off x="-302840" y="972245"/>
          <a:ext cx="11887200" cy="5592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3">
            <a:extLst>
              <a:ext uri="{FF2B5EF4-FFF2-40B4-BE49-F238E27FC236}">
                <a16:creationId xmlns:a16="http://schemas.microsoft.com/office/drawing/2014/main" id="{ACAB780C-F8A1-F07C-226D-C7841F80A4CC}"/>
              </a:ext>
            </a:extLst>
          </p:cNvPr>
          <p:cNvSpPr>
            <a:spLocks noGrp="1"/>
          </p:cNvSpPr>
          <p:nvPr>
            <p:ph type="sldNum" sz="quarter" idx="12"/>
          </p:nvPr>
        </p:nvSpPr>
        <p:spPr>
          <a:xfrm>
            <a:off x="9900458" y="6459785"/>
            <a:ext cx="1312025" cy="365125"/>
          </a:xfrm>
        </p:spPr>
        <p:txBody>
          <a:bodyPr/>
          <a:lstStyle/>
          <a:p>
            <a:fld id="{7B04F6B9-5830-4FD7-99E3-F78D2BE5FBF9}" type="slidenum">
              <a:rPr lang="en-US" smtClean="0"/>
              <a:t>5</a:t>
            </a:fld>
            <a:endParaRPr lang="en-US" dirty="0"/>
          </a:p>
        </p:txBody>
      </p:sp>
      <p:pic>
        <p:nvPicPr>
          <p:cNvPr id="2" name="Picture 1" descr="A close-up of a logo&#10;&#10;AI-generated content may be incorrect.">
            <a:extLst>
              <a:ext uri="{FF2B5EF4-FFF2-40B4-BE49-F238E27FC236}">
                <a16:creationId xmlns:a16="http://schemas.microsoft.com/office/drawing/2014/main" id="{FC2616B5-84E8-3CAD-416B-5C77BE127E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10190" y="845775"/>
            <a:ext cx="2292560" cy="1017937"/>
          </a:xfrm>
          <a:prstGeom prst="rect">
            <a:avLst/>
          </a:prstGeom>
        </p:spPr>
      </p:pic>
      <p:pic>
        <p:nvPicPr>
          <p:cNvPr id="4" name="Picture 3">
            <a:extLst>
              <a:ext uri="{FF2B5EF4-FFF2-40B4-BE49-F238E27FC236}">
                <a16:creationId xmlns:a16="http://schemas.microsoft.com/office/drawing/2014/main" id="{5BA67CF6-A4AF-063D-7508-91EC1673653E}"/>
              </a:ext>
            </a:extLst>
          </p:cNvPr>
          <p:cNvPicPr>
            <a:picLocks noChangeAspect="1"/>
          </p:cNvPicPr>
          <p:nvPr/>
        </p:nvPicPr>
        <p:blipFill rotWithShape="1">
          <a:blip r:embed="rId9">
            <a:extLst>
              <a:ext uri="{28A0092B-C50C-407E-A947-70E740481C1C}">
                <a14:useLocalDpi xmlns:a14="http://schemas.microsoft.com/office/drawing/2010/main" val="0"/>
              </a:ext>
            </a:extLst>
          </a:blip>
          <a:srcRect b="58437"/>
          <a:stretch/>
        </p:blipFill>
        <p:spPr>
          <a:xfrm>
            <a:off x="8117584" y="44274"/>
            <a:ext cx="2544704" cy="801501"/>
          </a:xfrm>
          <a:prstGeom prst="rect">
            <a:avLst/>
          </a:prstGeom>
        </p:spPr>
      </p:pic>
    </p:spTree>
    <p:extLst>
      <p:ext uri="{BB962C8B-B14F-4D97-AF65-F5344CB8AC3E}">
        <p14:creationId xmlns:p14="http://schemas.microsoft.com/office/powerpoint/2010/main" val="100073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CE6BF-31C7-675D-580D-7FCA2F593B1E}"/>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64CCEE8-AAB7-2676-7C0D-DC4269200CCA}"/>
              </a:ext>
            </a:extLst>
          </p:cNvPr>
          <p:cNvGraphicFramePr/>
          <p:nvPr>
            <p:extLst>
              <p:ext uri="{D42A27DB-BD31-4B8C-83A1-F6EECF244321}">
                <p14:modId xmlns:p14="http://schemas.microsoft.com/office/powerpoint/2010/main" val="2181198495"/>
              </p:ext>
            </p:extLst>
          </p:nvPr>
        </p:nvGraphicFramePr>
        <p:xfrm>
          <a:off x="822158" y="196516"/>
          <a:ext cx="11369842" cy="629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935C870-9DBB-AE3F-7C3E-C2DDF0C24AFA}"/>
              </a:ext>
            </a:extLst>
          </p:cNvPr>
          <p:cNvSpPr txBox="1"/>
          <p:nvPr/>
        </p:nvSpPr>
        <p:spPr>
          <a:xfrm>
            <a:off x="1620078" y="3112551"/>
            <a:ext cx="87861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    1                                       2                                        3                                       4                              </a:t>
            </a:r>
          </a:p>
        </p:txBody>
      </p:sp>
    </p:spTree>
    <p:extLst>
      <p:ext uri="{BB962C8B-B14F-4D97-AF65-F5344CB8AC3E}">
        <p14:creationId xmlns:p14="http://schemas.microsoft.com/office/powerpoint/2010/main" val="1409025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AA9C55B7-5B64-63BE-E7FA-06CB7B6CE516}"/>
              </a:ext>
            </a:extLst>
          </p:cNvPr>
          <p:cNvGrpSpPr/>
          <p:nvPr/>
        </p:nvGrpSpPr>
        <p:grpSpPr>
          <a:xfrm>
            <a:off x="8461755" y="1"/>
            <a:ext cx="3740026" cy="4331970"/>
            <a:chOff x="-1102408" y="254510"/>
            <a:chExt cx="2058995" cy="4018581"/>
          </a:xfrm>
        </p:grpSpPr>
        <p:sp>
          <p:nvSpPr>
            <p:cNvPr id="14" name="Freeform 3">
              <a:extLst>
                <a:ext uri="{FF2B5EF4-FFF2-40B4-BE49-F238E27FC236}">
                  <a16:creationId xmlns:a16="http://schemas.microsoft.com/office/drawing/2014/main" id="{8A67B3FC-DE52-204D-EBD5-CFADEC87D85E}"/>
                </a:ext>
              </a:extLst>
            </p:cNvPr>
            <p:cNvSpPr/>
            <p:nvPr/>
          </p:nvSpPr>
          <p:spPr>
            <a:xfrm>
              <a:off x="-1102408" y="254510"/>
              <a:ext cx="2058995" cy="4018581"/>
            </a:xfrm>
            <a:custGeom>
              <a:avLst/>
              <a:gdLst/>
              <a:ahLst/>
              <a:cxnLst/>
              <a:rect l="l" t="t" r="r" b="b"/>
              <a:pathLst>
                <a:path w="2058995" h="4018581">
                  <a:moveTo>
                    <a:pt x="0" y="0"/>
                  </a:moveTo>
                  <a:lnTo>
                    <a:pt x="2058995" y="0"/>
                  </a:lnTo>
                  <a:lnTo>
                    <a:pt x="2058995" y="4018581"/>
                  </a:lnTo>
                  <a:lnTo>
                    <a:pt x="0" y="4018581"/>
                  </a:lnTo>
                  <a:close/>
                </a:path>
              </a:pathLst>
            </a:custGeom>
            <a:solidFill>
              <a:srgbClr val="00A3D8"/>
            </a:solidFill>
          </p:spPr>
          <p:txBody>
            <a:bodyPr/>
            <a:lstStyle/>
            <a:p>
              <a:endParaRPr lang="en-US" sz="1200"/>
            </a:p>
          </p:txBody>
        </p:sp>
      </p:grpSp>
      <p:pic>
        <p:nvPicPr>
          <p:cNvPr id="15" name="Picture 14" descr="Close up of person planting">
            <a:extLst>
              <a:ext uri="{FF2B5EF4-FFF2-40B4-BE49-F238E27FC236}">
                <a16:creationId xmlns:a16="http://schemas.microsoft.com/office/drawing/2014/main" id="{A237D838-8C21-8775-E7C0-CA42CCB0B792}"/>
              </a:ext>
            </a:extLst>
          </p:cNvPr>
          <p:cNvPicPr>
            <a:picLocks noChangeAspect="1"/>
          </p:cNvPicPr>
          <p:nvPr/>
        </p:nvPicPr>
        <p:blipFill>
          <a:blip r:embed="rId3">
            <a:extLst>
              <a:ext uri="{28A0092B-C50C-407E-A947-70E740481C1C}">
                <a14:useLocalDpi xmlns:a14="http://schemas.microsoft.com/office/drawing/2010/main" val="0"/>
              </a:ext>
            </a:extLst>
          </a:blip>
          <a:srcRect l="1529" r="14050"/>
          <a:stretch>
            <a:fillRect/>
          </a:stretch>
        </p:blipFill>
        <p:spPr>
          <a:xfrm>
            <a:off x="4277628" y="3899147"/>
            <a:ext cx="4115805" cy="2743200"/>
          </a:xfrm>
          <a:prstGeom prst="rect">
            <a:avLst/>
          </a:prstGeom>
        </p:spPr>
      </p:pic>
      <p:pic>
        <p:nvPicPr>
          <p:cNvPr id="21" name="Picture 20" descr="Group of students working in library">
            <a:extLst>
              <a:ext uri="{FF2B5EF4-FFF2-40B4-BE49-F238E27FC236}">
                <a16:creationId xmlns:a16="http://schemas.microsoft.com/office/drawing/2014/main" id="{D1AEB36C-0C94-2D1D-F212-864323E72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7629" y="1096230"/>
            <a:ext cx="4115805" cy="2743200"/>
          </a:xfrm>
          <a:prstGeom prst="rect">
            <a:avLst/>
          </a:prstGeom>
        </p:spPr>
      </p:pic>
      <p:sp>
        <p:nvSpPr>
          <p:cNvPr id="10" name="AutoShape 10"/>
          <p:cNvSpPr/>
          <p:nvPr/>
        </p:nvSpPr>
        <p:spPr>
          <a:xfrm>
            <a:off x="578321" y="884812"/>
            <a:ext cx="4117032" cy="0"/>
          </a:xfrm>
          <a:prstGeom prst="line">
            <a:avLst/>
          </a:prstGeom>
          <a:ln w="28575" cap="flat">
            <a:solidFill>
              <a:srgbClr val="58B947"/>
            </a:solidFill>
            <a:prstDash val="solid"/>
            <a:headEnd type="none" w="sm" len="sm"/>
            <a:tailEnd type="none" w="sm" len="sm"/>
          </a:ln>
        </p:spPr>
        <p:txBody>
          <a:bodyPr/>
          <a:lstStyle/>
          <a:p>
            <a:endParaRPr lang="en-US" sz="1200"/>
          </a:p>
        </p:txBody>
      </p:sp>
      <p:sp>
        <p:nvSpPr>
          <p:cNvPr id="12" name="TextBox 12"/>
          <p:cNvSpPr txBox="1"/>
          <p:nvPr/>
        </p:nvSpPr>
        <p:spPr>
          <a:xfrm>
            <a:off x="578321" y="287333"/>
            <a:ext cx="7398616" cy="430887"/>
          </a:xfrm>
          <a:prstGeom prst="rect">
            <a:avLst/>
          </a:prstGeom>
        </p:spPr>
        <p:txBody>
          <a:bodyPr wrap="square" lIns="0" tIns="0" rIns="0" bIns="0" rtlCol="0" anchor="t">
            <a:spAutoFit/>
          </a:bodyPr>
          <a:lstStyle/>
          <a:p>
            <a:r>
              <a:rPr lang="en-US" sz="2800" dirty="0">
                <a:solidFill>
                  <a:srgbClr val="404040"/>
                </a:solidFill>
                <a:latin typeface="Poppins Bold"/>
              </a:rPr>
              <a:t>What is a Climate Resilience Hub? </a:t>
            </a:r>
          </a:p>
        </p:txBody>
      </p:sp>
      <p:sp>
        <p:nvSpPr>
          <p:cNvPr id="9" name="Rectangle 8">
            <a:extLst>
              <a:ext uri="{FF2B5EF4-FFF2-40B4-BE49-F238E27FC236}">
                <a16:creationId xmlns:a16="http://schemas.microsoft.com/office/drawing/2014/main" id="{846869EA-E3D4-6D9C-F856-E34BC7A90242}"/>
              </a:ext>
            </a:extLst>
          </p:cNvPr>
          <p:cNvSpPr/>
          <p:nvPr/>
        </p:nvSpPr>
        <p:spPr>
          <a:xfrm>
            <a:off x="8415109" y="344339"/>
            <a:ext cx="3730246" cy="3613750"/>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a:spcBef>
                <a:spcPts val="1800"/>
              </a:spcBef>
              <a:spcAft>
                <a:spcPts val="1800"/>
              </a:spcAft>
              <a:defRPr/>
            </a:pPr>
            <a:r>
              <a:rPr lang="en-US" sz="2000" b="1" dirty="0">
                <a:latin typeface="Open Sans" panose="020B0606030504020204" pitchFamily="34" charset="0"/>
                <a:ea typeface="Open Sans" panose="020B0606030504020204" pitchFamily="34" charset="0"/>
                <a:cs typeface="Open Sans" panose="020B0606030504020204" pitchFamily="34" charset="0"/>
              </a:rPr>
              <a:t>Resilience Hubs are trusted community-serving facilities that complement emergency facilities by serving coordination points for communication, distributing resources, building community cohesion, and advancing climate mitigation and adaption goals year-round. </a:t>
            </a:r>
          </a:p>
        </p:txBody>
      </p:sp>
      <p:sp>
        <p:nvSpPr>
          <p:cNvPr id="11" name="Slide Number Placeholder 10">
            <a:extLst>
              <a:ext uri="{FF2B5EF4-FFF2-40B4-BE49-F238E27FC236}">
                <a16:creationId xmlns:a16="http://schemas.microsoft.com/office/drawing/2014/main" id="{87C41E00-4B30-F344-89B9-A6F9E3A832A8}"/>
              </a:ext>
            </a:extLst>
          </p:cNvPr>
          <p:cNvSpPr>
            <a:spLocks noGrp="1"/>
          </p:cNvSpPr>
          <p:nvPr>
            <p:ph type="sldNum" sz="quarter" idx="12"/>
          </p:nvPr>
        </p:nvSpPr>
        <p:spPr/>
        <p:txBody>
          <a:bodyPr/>
          <a:lstStyle/>
          <a:p>
            <a:fld id="{7B04F6B9-5830-4FD7-99E3-F78D2BE5FBF9}" type="slidenum">
              <a:rPr lang="en-US" smtClean="0"/>
              <a:t>7</a:t>
            </a:fld>
            <a:endParaRPr lang="en-US"/>
          </a:p>
        </p:txBody>
      </p:sp>
      <p:pic>
        <p:nvPicPr>
          <p:cNvPr id="8" name="Picture 7" descr="Volunteers packing essentials in carton boxes for charity">
            <a:extLst>
              <a:ext uri="{FF2B5EF4-FFF2-40B4-BE49-F238E27FC236}">
                <a16:creationId xmlns:a16="http://schemas.microsoft.com/office/drawing/2014/main" id="{8A1276B1-73FC-E666-92D9-E8969BCDF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09" y="3899147"/>
            <a:ext cx="4114801" cy="2743200"/>
          </a:xfrm>
          <a:prstGeom prst="rect">
            <a:avLst/>
          </a:prstGeom>
        </p:spPr>
      </p:pic>
      <p:pic>
        <p:nvPicPr>
          <p:cNvPr id="19" name="Picture 18" descr="Dark and gloomy clouds">
            <a:extLst>
              <a:ext uri="{FF2B5EF4-FFF2-40B4-BE49-F238E27FC236}">
                <a16:creationId xmlns:a16="http://schemas.microsoft.com/office/drawing/2014/main" id="{3EA605EB-0936-0E50-7E43-4094417952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09" y="1096230"/>
            <a:ext cx="4114800" cy="2743200"/>
          </a:xfrm>
          <a:prstGeom prst="rect">
            <a:avLst/>
          </a:prstGeom>
        </p:spPr>
      </p:pic>
      <p:pic>
        <p:nvPicPr>
          <p:cNvPr id="6" name="Picture 5">
            <a:extLst>
              <a:ext uri="{FF2B5EF4-FFF2-40B4-BE49-F238E27FC236}">
                <a16:creationId xmlns:a16="http://schemas.microsoft.com/office/drawing/2014/main" id="{D66A4FEC-2F49-6FC1-E160-5DBB36311DEB}"/>
              </a:ext>
            </a:extLst>
          </p:cNvPr>
          <p:cNvPicPr>
            <a:picLocks noChangeAspect="1"/>
          </p:cNvPicPr>
          <p:nvPr/>
        </p:nvPicPr>
        <p:blipFill rotWithShape="1">
          <a:blip r:embed="rId7">
            <a:extLst>
              <a:ext uri="{28A0092B-C50C-407E-A947-70E740481C1C}">
                <a14:useLocalDpi xmlns:a14="http://schemas.microsoft.com/office/drawing/2010/main" val="0"/>
              </a:ext>
            </a:extLst>
          </a:blip>
          <a:srcRect b="58437"/>
          <a:stretch/>
        </p:blipFill>
        <p:spPr>
          <a:xfrm>
            <a:off x="9512827" y="5665245"/>
            <a:ext cx="2544704" cy="801501"/>
          </a:xfrm>
          <a:prstGeom prst="rect">
            <a:avLst/>
          </a:prstGeom>
        </p:spPr>
      </p:pic>
      <p:pic>
        <p:nvPicPr>
          <p:cNvPr id="7" name="Picture 6" descr="A close-up of a logo&#10;&#10;AI-generated content may be incorrect.">
            <a:extLst>
              <a:ext uri="{FF2B5EF4-FFF2-40B4-BE49-F238E27FC236}">
                <a16:creationId xmlns:a16="http://schemas.microsoft.com/office/drawing/2014/main" id="{52577686-2B8F-DB13-7904-881CF470C9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23595" y="4513439"/>
            <a:ext cx="2292560" cy="1017937"/>
          </a:xfrm>
          <a:prstGeom prst="rect">
            <a:avLst/>
          </a:prstGeom>
        </p:spPr>
      </p:pic>
    </p:spTree>
    <p:extLst>
      <p:ext uri="{BB962C8B-B14F-4D97-AF65-F5344CB8AC3E}">
        <p14:creationId xmlns:p14="http://schemas.microsoft.com/office/powerpoint/2010/main" val="56627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a:xfrm>
            <a:off x="0" y="5862091"/>
            <a:ext cx="10136244" cy="995909"/>
            <a:chOff x="0" y="0"/>
            <a:chExt cx="5117273" cy="737318"/>
          </a:xfrm>
        </p:grpSpPr>
        <p:sp>
          <p:nvSpPr>
            <p:cNvPr id="3" name="Freeform 3"/>
            <p:cNvSpPr>
              <a:spLocks/>
            </p:cNvSpPr>
            <p:nvPr/>
          </p:nvSpPr>
          <p:spPr>
            <a:xfrm>
              <a:off x="0" y="0"/>
              <a:ext cx="5117273" cy="737318"/>
            </a:xfrm>
            <a:custGeom>
              <a:avLst/>
              <a:gdLst/>
              <a:ahLst/>
              <a:cxnLst/>
              <a:rect l="l" t="t" r="r" b="b"/>
              <a:pathLst>
                <a:path w="5117273" h="737318">
                  <a:moveTo>
                    <a:pt x="0" y="0"/>
                  </a:moveTo>
                  <a:lnTo>
                    <a:pt x="5117273" y="0"/>
                  </a:lnTo>
                  <a:lnTo>
                    <a:pt x="5117273" y="737318"/>
                  </a:lnTo>
                  <a:lnTo>
                    <a:pt x="0" y="737318"/>
                  </a:lnTo>
                  <a:close/>
                </a:path>
              </a:pathLst>
            </a:custGeom>
            <a:solidFill>
              <a:srgbClr val="00A3D8"/>
            </a:solidFill>
          </p:spPr>
          <p:txBody>
            <a:bodyPr/>
            <a:lstStyle/>
            <a:p>
              <a:endParaRPr lang="en-US" sz="1200"/>
            </a:p>
          </p:txBody>
        </p:sp>
      </p:grpSp>
      <p:sp>
        <p:nvSpPr>
          <p:cNvPr id="12" name="TextBox 12"/>
          <p:cNvSpPr txBox="1"/>
          <p:nvPr/>
        </p:nvSpPr>
        <p:spPr>
          <a:xfrm>
            <a:off x="683785" y="155404"/>
            <a:ext cx="7522955" cy="752514"/>
          </a:xfrm>
          <a:prstGeom prst="rect">
            <a:avLst/>
          </a:prstGeom>
        </p:spPr>
        <p:txBody>
          <a:bodyPr wrap="square" lIns="0" tIns="0" rIns="0" bIns="0" rtlCol="0" anchor="t">
            <a:spAutoFit/>
          </a:bodyPr>
          <a:lstStyle/>
          <a:p>
            <a:pPr>
              <a:lnSpc>
                <a:spcPct val="150000"/>
              </a:lnSpc>
            </a:pPr>
            <a:r>
              <a:rPr lang="en-US" sz="3600" dirty="0">
                <a:solidFill>
                  <a:srgbClr val="404040"/>
                </a:solidFill>
                <a:latin typeface="Poppins Bold"/>
              </a:rPr>
              <a:t>Eligible Resilience Hub Projects</a:t>
            </a:r>
          </a:p>
        </p:txBody>
      </p:sp>
      <p:sp>
        <p:nvSpPr>
          <p:cNvPr id="14" name="Freeform 5">
            <a:extLst>
              <a:ext uri="{FF2B5EF4-FFF2-40B4-BE49-F238E27FC236}">
                <a16:creationId xmlns:a16="http://schemas.microsoft.com/office/drawing/2014/main" id="{641BA172-F6A2-677F-8E79-3C2B5EEBA8A3}"/>
              </a:ext>
            </a:extLst>
          </p:cNvPr>
          <p:cNvSpPr/>
          <p:nvPr/>
        </p:nvSpPr>
        <p:spPr>
          <a:xfrm>
            <a:off x="10136244" y="5862090"/>
            <a:ext cx="2055756" cy="995909"/>
          </a:xfrm>
          <a:custGeom>
            <a:avLst/>
            <a:gdLst/>
            <a:ahLst/>
            <a:cxnLst/>
            <a:rect l="l" t="t" r="r" b="b"/>
            <a:pathLst>
              <a:path w="1346133" h="973055">
                <a:moveTo>
                  <a:pt x="0" y="0"/>
                </a:moveTo>
                <a:lnTo>
                  <a:pt x="1346133" y="0"/>
                </a:lnTo>
                <a:lnTo>
                  <a:pt x="1346133" y="973055"/>
                </a:lnTo>
                <a:lnTo>
                  <a:pt x="0" y="973055"/>
                </a:lnTo>
                <a:close/>
              </a:path>
            </a:pathLst>
          </a:custGeom>
          <a:solidFill>
            <a:srgbClr val="F6C05F"/>
          </a:solidFill>
        </p:spPr>
        <p:txBody>
          <a:bodyPr/>
          <a:lstStyle/>
          <a:p>
            <a:endParaRPr lang="en-US" sz="1200"/>
          </a:p>
        </p:txBody>
      </p:sp>
      <p:sp>
        <p:nvSpPr>
          <p:cNvPr id="4" name="Slide Number Placeholder 3">
            <a:extLst>
              <a:ext uri="{FF2B5EF4-FFF2-40B4-BE49-F238E27FC236}">
                <a16:creationId xmlns:a16="http://schemas.microsoft.com/office/drawing/2014/main" id="{4064879D-BE62-3923-1C2F-8CB260ED0400}"/>
              </a:ext>
            </a:extLst>
          </p:cNvPr>
          <p:cNvSpPr>
            <a:spLocks noGrp="1"/>
          </p:cNvSpPr>
          <p:nvPr>
            <p:ph type="sldNum" sz="quarter" idx="12"/>
          </p:nvPr>
        </p:nvSpPr>
        <p:spPr/>
        <p:txBody>
          <a:bodyPr/>
          <a:lstStyle/>
          <a:p>
            <a:fld id="{7B04F6B9-5830-4FD7-99E3-F78D2BE5FBF9}" type="slidenum">
              <a:rPr lang="en-US" smtClean="0"/>
              <a:t>8</a:t>
            </a:fld>
            <a:endParaRPr lang="en-US" dirty="0"/>
          </a:p>
        </p:txBody>
      </p:sp>
      <p:pic>
        <p:nvPicPr>
          <p:cNvPr id="15" name="Graphic 14" descr="Users with solid fill">
            <a:extLst>
              <a:ext uri="{FF2B5EF4-FFF2-40B4-BE49-F238E27FC236}">
                <a16:creationId xmlns:a16="http://schemas.microsoft.com/office/drawing/2014/main" id="{339B864F-9FA3-87A5-1FAF-32AB11B31C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6086" y="1550582"/>
            <a:ext cx="914400" cy="914400"/>
          </a:xfrm>
          <a:prstGeom prst="rect">
            <a:avLst/>
          </a:prstGeom>
        </p:spPr>
      </p:pic>
      <p:pic>
        <p:nvPicPr>
          <p:cNvPr id="17" name="Graphic 16" descr="Deciduous tree with solid fill">
            <a:extLst>
              <a:ext uri="{FF2B5EF4-FFF2-40B4-BE49-F238E27FC236}">
                <a16:creationId xmlns:a16="http://schemas.microsoft.com/office/drawing/2014/main" id="{87FE81E1-B3D2-F4B4-A12C-56AF94557A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71516" y="1550582"/>
            <a:ext cx="914400" cy="914400"/>
          </a:xfrm>
          <a:prstGeom prst="rect">
            <a:avLst/>
          </a:prstGeom>
        </p:spPr>
      </p:pic>
      <p:pic>
        <p:nvPicPr>
          <p:cNvPr id="19" name="Graphic 18" descr="Open hand with plant with solid fill">
            <a:extLst>
              <a:ext uri="{FF2B5EF4-FFF2-40B4-BE49-F238E27FC236}">
                <a16:creationId xmlns:a16="http://schemas.microsoft.com/office/drawing/2014/main" id="{F4C5F8E9-19AE-CF73-2F67-6E93080F4A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6863" y="4433030"/>
            <a:ext cx="914400" cy="914400"/>
          </a:xfrm>
          <a:prstGeom prst="rect">
            <a:avLst/>
          </a:prstGeom>
        </p:spPr>
      </p:pic>
      <p:sp>
        <p:nvSpPr>
          <p:cNvPr id="6" name="TextBox 5">
            <a:extLst>
              <a:ext uri="{FF2B5EF4-FFF2-40B4-BE49-F238E27FC236}">
                <a16:creationId xmlns:a16="http://schemas.microsoft.com/office/drawing/2014/main" id="{869451AE-4617-F05F-A6E2-8A3B47C5D897}"/>
              </a:ext>
            </a:extLst>
          </p:cNvPr>
          <p:cNvSpPr txBox="1"/>
          <p:nvPr/>
        </p:nvSpPr>
        <p:spPr>
          <a:xfrm>
            <a:off x="84803" y="6071952"/>
            <a:ext cx="9966639" cy="576183"/>
          </a:xfrm>
          <a:prstGeom prst="rect">
            <a:avLst/>
          </a:prstGeom>
          <a:noFill/>
        </p:spPr>
        <p:txBody>
          <a:bodyPr wrap="square">
            <a:spAutoFit/>
          </a:bodyPr>
          <a:lstStyle/>
          <a:p>
            <a:pPr marL="0" marR="0">
              <a:lnSpc>
                <a:spcPct val="115000"/>
              </a:lnSpc>
              <a:spcBef>
                <a:spcPts val="0"/>
              </a:spcBef>
              <a:spcAft>
                <a:spcPts val="1000"/>
              </a:spcAft>
            </a:pPr>
            <a:r>
              <a:rPr lang="en-US" sz="1400" i="1" dirty="0">
                <a:solidFill>
                  <a:schemeClr val="bg1"/>
                </a:solidFill>
                <a:effectLst/>
                <a:latin typeface="Poppins" panose="00000500000000000000" pitchFamily="2" charset="0"/>
                <a:ea typeface="Calibri" panose="020F0502020204030204" pitchFamily="34" charset="0"/>
                <a:cs typeface="Poppins" panose="00000500000000000000" pitchFamily="2" charset="0"/>
              </a:rPr>
              <a:t>If you have a project idea that does not directly fit into the high-level categories but meets the broader goals of this grant program, contact Trust staff to discuss your idea before applying.</a:t>
            </a:r>
            <a:endParaRPr lang="en-US" sz="1100" i="1"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graphicFrame>
        <p:nvGraphicFramePr>
          <p:cNvPr id="5" name="Diagram 4">
            <a:extLst>
              <a:ext uri="{FF2B5EF4-FFF2-40B4-BE49-F238E27FC236}">
                <a16:creationId xmlns:a16="http://schemas.microsoft.com/office/drawing/2014/main" id="{E7EA4D00-24FF-C38F-98B1-40DBC2112E03}"/>
              </a:ext>
            </a:extLst>
          </p:cNvPr>
          <p:cNvGraphicFramePr>
            <a:graphicFrameLocks noChangeAspect="1"/>
          </p:cNvGraphicFramePr>
          <p:nvPr>
            <p:extLst>
              <p:ext uri="{D42A27DB-BD31-4B8C-83A1-F6EECF244321}">
                <p14:modId xmlns:p14="http://schemas.microsoft.com/office/powerpoint/2010/main" val="3588283640"/>
              </p:ext>
            </p:extLst>
          </p:nvPr>
        </p:nvGraphicFramePr>
        <p:xfrm>
          <a:off x="194708" y="1422579"/>
          <a:ext cx="11802584" cy="43115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9" name="Group 8">
            <a:extLst>
              <a:ext uri="{FF2B5EF4-FFF2-40B4-BE49-F238E27FC236}">
                <a16:creationId xmlns:a16="http://schemas.microsoft.com/office/drawing/2014/main" id="{02BAAAE5-3FD9-BF0B-0A98-6792892A162A}"/>
              </a:ext>
            </a:extLst>
          </p:cNvPr>
          <p:cNvGrpSpPr/>
          <p:nvPr/>
        </p:nvGrpSpPr>
        <p:grpSpPr>
          <a:xfrm>
            <a:off x="8206740" y="64472"/>
            <a:ext cx="3970604" cy="1292997"/>
            <a:chOff x="8206740" y="64472"/>
            <a:chExt cx="3970604" cy="1292997"/>
          </a:xfrm>
        </p:grpSpPr>
        <p:pic>
          <p:nvPicPr>
            <p:cNvPr id="7" name="Picture 6" descr="A close-up of a logo&#10;&#10;AI-generated content may be incorrect.">
              <a:extLst>
                <a:ext uri="{FF2B5EF4-FFF2-40B4-BE49-F238E27FC236}">
                  <a16:creationId xmlns:a16="http://schemas.microsoft.com/office/drawing/2014/main" id="{797E6369-3E8F-D8EB-B156-ABD52C1326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36244" y="451185"/>
              <a:ext cx="2041100" cy="906284"/>
            </a:xfrm>
            <a:prstGeom prst="rect">
              <a:avLst/>
            </a:prstGeom>
          </p:spPr>
        </p:pic>
        <p:pic>
          <p:nvPicPr>
            <p:cNvPr id="8" name="Picture 7">
              <a:extLst>
                <a:ext uri="{FF2B5EF4-FFF2-40B4-BE49-F238E27FC236}">
                  <a16:creationId xmlns:a16="http://schemas.microsoft.com/office/drawing/2014/main" id="{019110AD-4019-C226-E3C8-BBB7A4D96248}"/>
                </a:ext>
              </a:extLst>
            </p:cNvPr>
            <p:cNvPicPr>
              <a:picLocks noChangeAspect="1"/>
            </p:cNvPicPr>
            <p:nvPr/>
          </p:nvPicPr>
          <p:blipFill rotWithShape="1">
            <a:blip r:embed="rId12">
              <a:extLst>
                <a:ext uri="{28A0092B-C50C-407E-A947-70E740481C1C}">
                  <a14:useLocalDpi xmlns:a14="http://schemas.microsoft.com/office/drawing/2010/main" val="0"/>
                </a:ext>
              </a:extLst>
            </a:blip>
            <a:srcRect b="58437"/>
            <a:stretch/>
          </p:blipFill>
          <p:spPr>
            <a:xfrm>
              <a:off x="8206740" y="64472"/>
              <a:ext cx="2260073" cy="711851"/>
            </a:xfrm>
            <a:prstGeom prst="rect">
              <a:avLst/>
            </a:prstGeom>
          </p:spPr>
        </p:pic>
      </p:grpSp>
    </p:spTree>
    <p:extLst>
      <p:ext uri="{BB962C8B-B14F-4D97-AF65-F5344CB8AC3E}">
        <p14:creationId xmlns:p14="http://schemas.microsoft.com/office/powerpoint/2010/main" val="3914351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542D-591D-2A0F-776B-58813E8B0D5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3C2C862-8F88-BE69-AC81-6B963DC3DC20}"/>
              </a:ext>
            </a:extLst>
          </p:cNvPr>
          <p:cNvGrpSpPr>
            <a:grpSpLocks/>
          </p:cNvGrpSpPr>
          <p:nvPr/>
        </p:nvGrpSpPr>
        <p:grpSpPr>
          <a:xfrm>
            <a:off x="0" y="5862091"/>
            <a:ext cx="10136244" cy="995909"/>
            <a:chOff x="0" y="0"/>
            <a:chExt cx="5117273" cy="737318"/>
          </a:xfrm>
        </p:grpSpPr>
        <p:sp>
          <p:nvSpPr>
            <p:cNvPr id="3" name="Freeform 3">
              <a:extLst>
                <a:ext uri="{FF2B5EF4-FFF2-40B4-BE49-F238E27FC236}">
                  <a16:creationId xmlns:a16="http://schemas.microsoft.com/office/drawing/2014/main" id="{CBE72620-B736-C7F8-8519-CD21EB53EB7D}"/>
                </a:ext>
              </a:extLst>
            </p:cNvPr>
            <p:cNvSpPr>
              <a:spLocks/>
            </p:cNvSpPr>
            <p:nvPr/>
          </p:nvSpPr>
          <p:spPr>
            <a:xfrm>
              <a:off x="0" y="0"/>
              <a:ext cx="5117273" cy="737318"/>
            </a:xfrm>
            <a:custGeom>
              <a:avLst/>
              <a:gdLst/>
              <a:ahLst/>
              <a:cxnLst/>
              <a:rect l="l" t="t" r="r" b="b"/>
              <a:pathLst>
                <a:path w="5117273" h="737318">
                  <a:moveTo>
                    <a:pt x="0" y="0"/>
                  </a:moveTo>
                  <a:lnTo>
                    <a:pt x="5117273" y="0"/>
                  </a:lnTo>
                  <a:lnTo>
                    <a:pt x="5117273" y="737318"/>
                  </a:lnTo>
                  <a:lnTo>
                    <a:pt x="0" y="737318"/>
                  </a:lnTo>
                  <a:close/>
                </a:path>
              </a:pathLst>
            </a:custGeom>
            <a:solidFill>
              <a:srgbClr val="00A3D8"/>
            </a:solidFill>
          </p:spPr>
          <p:txBody>
            <a:bodyPr/>
            <a:lstStyle/>
            <a:p>
              <a:endParaRPr lang="en-US" sz="1200"/>
            </a:p>
          </p:txBody>
        </p:sp>
      </p:grpSp>
      <p:sp>
        <p:nvSpPr>
          <p:cNvPr id="12" name="TextBox 12">
            <a:extLst>
              <a:ext uri="{FF2B5EF4-FFF2-40B4-BE49-F238E27FC236}">
                <a16:creationId xmlns:a16="http://schemas.microsoft.com/office/drawing/2014/main" id="{7371156A-BD59-70E8-4449-709DF39A1E56}"/>
              </a:ext>
            </a:extLst>
          </p:cNvPr>
          <p:cNvSpPr txBox="1"/>
          <p:nvPr/>
        </p:nvSpPr>
        <p:spPr>
          <a:xfrm>
            <a:off x="683785" y="155404"/>
            <a:ext cx="7522955" cy="752514"/>
          </a:xfrm>
          <a:prstGeom prst="rect">
            <a:avLst/>
          </a:prstGeom>
        </p:spPr>
        <p:txBody>
          <a:bodyPr wrap="square" lIns="0" tIns="0" rIns="0" bIns="0" rtlCol="0" anchor="t">
            <a:spAutoFit/>
          </a:bodyPr>
          <a:lstStyle/>
          <a:p>
            <a:pPr>
              <a:lnSpc>
                <a:spcPct val="150000"/>
              </a:lnSpc>
            </a:pPr>
            <a:r>
              <a:rPr lang="en-US" sz="3600" dirty="0">
                <a:solidFill>
                  <a:srgbClr val="404040"/>
                </a:solidFill>
                <a:latin typeface="Poppins Bold"/>
              </a:rPr>
              <a:t>Eligible Resilience Hub Projects</a:t>
            </a:r>
          </a:p>
        </p:txBody>
      </p:sp>
      <p:sp>
        <p:nvSpPr>
          <p:cNvPr id="14" name="Freeform 5">
            <a:extLst>
              <a:ext uri="{FF2B5EF4-FFF2-40B4-BE49-F238E27FC236}">
                <a16:creationId xmlns:a16="http://schemas.microsoft.com/office/drawing/2014/main" id="{A3E96AE0-D627-F876-48F3-FFAB66FB9F67}"/>
              </a:ext>
            </a:extLst>
          </p:cNvPr>
          <p:cNvSpPr/>
          <p:nvPr/>
        </p:nvSpPr>
        <p:spPr>
          <a:xfrm>
            <a:off x="10136244" y="5862090"/>
            <a:ext cx="2055756" cy="995909"/>
          </a:xfrm>
          <a:custGeom>
            <a:avLst/>
            <a:gdLst/>
            <a:ahLst/>
            <a:cxnLst/>
            <a:rect l="l" t="t" r="r" b="b"/>
            <a:pathLst>
              <a:path w="1346133" h="973055">
                <a:moveTo>
                  <a:pt x="0" y="0"/>
                </a:moveTo>
                <a:lnTo>
                  <a:pt x="1346133" y="0"/>
                </a:lnTo>
                <a:lnTo>
                  <a:pt x="1346133" y="973055"/>
                </a:lnTo>
                <a:lnTo>
                  <a:pt x="0" y="973055"/>
                </a:lnTo>
                <a:close/>
              </a:path>
            </a:pathLst>
          </a:custGeom>
          <a:solidFill>
            <a:srgbClr val="F6C05F"/>
          </a:solidFill>
        </p:spPr>
        <p:txBody>
          <a:bodyPr/>
          <a:lstStyle/>
          <a:p>
            <a:endParaRPr lang="en-US" sz="1200"/>
          </a:p>
        </p:txBody>
      </p:sp>
      <p:sp>
        <p:nvSpPr>
          <p:cNvPr id="4" name="Slide Number Placeholder 3">
            <a:extLst>
              <a:ext uri="{FF2B5EF4-FFF2-40B4-BE49-F238E27FC236}">
                <a16:creationId xmlns:a16="http://schemas.microsoft.com/office/drawing/2014/main" id="{D2F30E6C-6F0C-A4F6-D75E-E516CC9B2BAC}"/>
              </a:ext>
            </a:extLst>
          </p:cNvPr>
          <p:cNvSpPr>
            <a:spLocks noGrp="1"/>
          </p:cNvSpPr>
          <p:nvPr>
            <p:ph type="sldNum" sz="quarter" idx="12"/>
          </p:nvPr>
        </p:nvSpPr>
        <p:spPr/>
        <p:txBody>
          <a:bodyPr/>
          <a:lstStyle/>
          <a:p>
            <a:fld id="{7B04F6B9-5830-4FD7-99E3-F78D2BE5FBF9}" type="slidenum">
              <a:rPr lang="en-US" smtClean="0"/>
              <a:t>9</a:t>
            </a:fld>
            <a:endParaRPr lang="en-US" dirty="0"/>
          </a:p>
        </p:txBody>
      </p:sp>
      <p:sp>
        <p:nvSpPr>
          <p:cNvPr id="6" name="TextBox 5">
            <a:extLst>
              <a:ext uri="{FF2B5EF4-FFF2-40B4-BE49-F238E27FC236}">
                <a16:creationId xmlns:a16="http://schemas.microsoft.com/office/drawing/2014/main" id="{6643685A-AAC7-DCD0-6DA5-86BA6D0211D2}"/>
              </a:ext>
            </a:extLst>
          </p:cNvPr>
          <p:cNvSpPr txBox="1"/>
          <p:nvPr/>
        </p:nvSpPr>
        <p:spPr>
          <a:xfrm>
            <a:off x="84803" y="6071952"/>
            <a:ext cx="9966639" cy="576183"/>
          </a:xfrm>
          <a:prstGeom prst="rect">
            <a:avLst/>
          </a:prstGeom>
          <a:noFill/>
        </p:spPr>
        <p:txBody>
          <a:bodyPr wrap="square">
            <a:spAutoFit/>
          </a:bodyPr>
          <a:lstStyle/>
          <a:p>
            <a:pPr marL="0" marR="0">
              <a:lnSpc>
                <a:spcPct val="115000"/>
              </a:lnSpc>
              <a:spcBef>
                <a:spcPts val="0"/>
              </a:spcBef>
              <a:spcAft>
                <a:spcPts val="1000"/>
              </a:spcAft>
            </a:pPr>
            <a:r>
              <a:rPr lang="en-US" sz="1400" i="1" dirty="0">
                <a:solidFill>
                  <a:schemeClr val="bg1"/>
                </a:solidFill>
                <a:effectLst/>
                <a:latin typeface="Poppins" panose="00000500000000000000" pitchFamily="2" charset="0"/>
                <a:ea typeface="Calibri" panose="020F0502020204030204" pitchFamily="34" charset="0"/>
                <a:cs typeface="Poppins" panose="00000500000000000000" pitchFamily="2" charset="0"/>
              </a:rPr>
              <a:t>If you have a project idea that does not directly fit into the high-level categories but meets the broader goals of this grant program, contact Trust staff to discuss your idea before applying.</a:t>
            </a:r>
            <a:endParaRPr lang="en-US" sz="1100" i="1"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grpSp>
        <p:nvGrpSpPr>
          <p:cNvPr id="9" name="Group 8">
            <a:extLst>
              <a:ext uri="{FF2B5EF4-FFF2-40B4-BE49-F238E27FC236}">
                <a16:creationId xmlns:a16="http://schemas.microsoft.com/office/drawing/2014/main" id="{F64CB426-94A0-6E28-3D28-2DE44D8A7D97}"/>
              </a:ext>
            </a:extLst>
          </p:cNvPr>
          <p:cNvGrpSpPr/>
          <p:nvPr/>
        </p:nvGrpSpPr>
        <p:grpSpPr>
          <a:xfrm>
            <a:off x="8206740" y="64472"/>
            <a:ext cx="3970604" cy="1292997"/>
            <a:chOff x="8206740" y="64472"/>
            <a:chExt cx="3970604" cy="1292997"/>
          </a:xfrm>
        </p:grpSpPr>
        <p:pic>
          <p:nvPicPr>
            <p:cNvPr id="7" name="Picture 6" descr="A close-up of a logo&#10;&#10;AI-generated content may be incorrect.">
              <a:extLst>
                <a:ext uri="{FF2B5EF4-FFF2-40B4-BE49-F238E27FC236}">
                  <a16:creationId xmlns:a16="http://schemas.microsoft.com/office/drawing/2014/main" id="{BDB7A54B-12D5-536B-4DDA-47DE17044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6244" y="451185"/>
              <a:ext cx="2041100" cy="906284"/>
            </a:xfrm>
            <a:prstGeom prst="rect">
              <a:avLst/>
            </a:prstGeom>
          </p:spPr>
        </p:pic>
        <p:pic>
          <p:nvPicPr>
            <p:cNvPr id="8" name="Picture 7">
              <a:extLst>
                <a:ext uri="{FF2B5EF4-FFF2-40B4-BE49-F238E27FC236}">
                  <a16:creationId xmlns:a16="http://schemas.microsoft.com/office/drawing/2014/main" id="{CD9B1964-50AA-E0E7-19D9-D0085AD552D1}"/>
                </a:ext>
              </a:extLst>
            </p:cNvPr>
            <p:cNvPicPr>
              <a:picLocks noChangeAspect="1"/>
            </p:cNvPicPr>
            <p:nvPr/>
          </p:nvPicPr>
          <p:blipFill rotWithShape="1">
            <a:blip r:embed="rId4">
              <a:extLst>
                <a:ext uri="{28A0092B-C50C-407E-A947-70E740481C1C}">
                  <a14:useLocalDpi xmlns:a14="http://schemas.microsoft.com/office/drawing/2010/main" val="0"/>
                </a:ext>
              </a:extLst>
            </a:blip>
            <a:srcRect b="58437"/>
            <a:stretch/>
          </p:blipFill>
          <p:spPr>
            <a:xfrm>
              <a:off x="8206740" y="64472"/>
              <a:ext cx="2260073" cy="711851"/>
            </a:xfrm>
            <a:prstGeom prst="rect">
              <a:avLst/>
            </a:prstGeom>
          </p:spPr>
        </p:pic>
      </p:grpSp>
      <p:sp>
        <p:nvSpPr>
          <p:cNvPr id="10" name="TextBox 9">
            <a:extLst>
              <a:ext uri="{FF2B5EF4-FFF2-40B4-BE49-F238E27FC236}">
                <a16:creationId xmlns:a16="http://schemas.microsoft.com/office/drawing/2014/main" id="{85204B45-6F6B-6428-16F6-80B33F4400BE}"/>
              </a:ext>
            </a:extLst>
          </p:cNvPr>
          <p:cNvSpPr txBox="1"/>
          <p:nvPr/>
        </p:nvSpPr>
        <p:spPr>
          <a:xfrm>
            <a:off x="683785" y="1479967"/>
            <a:ext cx="10883375" cy="4208075"/>
          </a:xfrm>
          <a:prstGeom prst="rect">
            <a:avLst/>
          </a:prstGeom>
          <a:noFill/>
        </p:spPr>
        <p:txBody>
          <a:bodyPr wrap="square" rtlCol="0">
            <a:spAutoFit/>
          </a:bodyPr>
          <a:lstStyle/>
          <a:p>
            <a:pPr>
              <a:lnSpc>
                <a:spcPct val="150000"/>
              </a:lnSpc>
            </a:pPr>
            <a:r>
              <a:rPr lang="en-US" dirty="0">
                <a:latin typeface="Poppins" panose="00000500000000000000" pitchFamily="2" charset="0"/>
                <a:cs typeface="Poppins" panose="00000500000000000000" pitchFamily="2" charset="0"/>
              </a:rPr>
              <a:t>Resilience Hubs</a:t>
            </a:r>
            <a:r>
              <a:rPr lang="en-US" b="1" i="1" dirty="0">
                <a:latin typeface="Poppins" panose="00000500000000000000" pitchFamily="2" charset="0"/>
                <a:cs typeface="Poppins" panose="00000500000000000000" pitchFamily="2" charset="0"/>
              </a:rPr>
              <a:t> must </a:t>
            </a:r>
            <a:r>
              <a:rPr lang="en-US" dirty="0">
                <a:latin typeface="Poppins" panose="00000500000000000000" pitchFamily="2" charset="0"/>
                <a:cs typeface="Poppins" panose="00000500000000000000" pitchFamily="2" charset="0"/>
              </a:rPr>
              <a:t>have a permanent or mobile site offering services under one or more of the high-level project categories. This can include the following projects examples: </a:t>
            </a:r>
          </a:p>
          <a:p>
            <a:pPr marL="285750" indent="-285750">
              <a:lnSpc>
                <a:spcPct val="150000"/>
              </a:lnSpc>
              <a:buFont typeface="Arial" panose="020B0604020202020204" pitchFamily="34" charset="0"/>
              <a:buChar char="•"/>
            </a:pPr>
            <a:r>
              <a:rPr lang="en-US" dirty="0">
                <a:latin typeface="Poppins" panose="00000500000000000000" pitchFamily="2" charset="0"/>
                <a:cs typeface="Poppins" panose="00000500000000000000" pitchFamily="2" charset="0"/>
              </a:rPr>
              <a:t>Educational workshops on flood preparedness and related climate resilience topics </a:t>
            </a:r>
          </a:p>
          <a:p>
            <a:pPr marL="285750" indent="-285750">
              <a:lnSpc>
                <a:spcPct val="150000"/>
              </a:lnSpc>
              <a:buFont typeface="Arial" panose="020B0604020202020204" pitchFamily="34" charset="0"/>
              <a:buChar char="•"/>
            </a:pPr>
            <a:r>
              <a:rPr lang="en-US" dirty="0">
                <a:latin typeface="Poppins" panose="00000500000000000000" pitchFamily="2" charset="0"/>
                <a:cs typeface="Poppins" panose="00000500000000000000" pitchFamily="2" charset="0"/>
              </a:rPr>
              <a:t>Upgraded communication equipment for sharing alerts and/or resources during times of need </a:t>
            </a:r>
          </a:p>
          <a:p>
            <a:pPr marL="285750" indent="-285750">
              <a:lnSpc>
                <a:spcPct val="150000"/>
              </a:lnSpc>
              <a:buFont typeface="Arial" panose="020B0604020202020204" pitchFamily="34" charset="0"/>
              <a:buChar char="•"/>
            </a:pPr>
            <a:r>
              <a:rPr lang="en-US" dirty="0">
                <a:latin typeface="Poppins" panose="00000500000000000000" pitchFamily="2" charset="0"/>
                <a:cs typeface="Poppins" panose="00000500000000000000" pitchFamily="2" charset="0"/>
              </a:rPr>
              <a:t>Installing native shade trees and vegetable gardens to offer shade and provide food</a:t>
            </a:r>
          </a:p>
          <a:p>
            <a:pPr marL="285750" indent="-285750">
              <a:lnSpc>
                <a:spcPct val="150000"/>
              </a:lnSpc>
              <a:buFont typeface="Arial" panose="020B0604020202020204" pitchFamily="34" charset="0"/>
              <a:buChar char="•"/>
            </a:pPr>
            <a:r>
              <a:rPr lang="en-US" dirty="0">
                <a:latin typeface="Poppins" panose="00000500000000000000" pitchFamily="2" charset="0"/>
                <a:cs typeface="Poppins" panose="00000500000000000000" pitchFamily="2" charset="0"/>
              </a:rPr>
              <a:t>Installing renewable energy </a:t>
            </a:r>
          </a:p>
          <a:p>
            <a:pPr marL="285750" indent="-285750">
              <a:lnSpc>
                <a:spcPct val="150000"/>
              </a:lnSpc>
              <a:buFont typeface="Arial" panose="020B0604020202020204" pitchFamily="34" charset="0"/>
              <a:buChar char="•"/>
            </a:pPr>
            <a:r>
              <a:rPr lang="en-US" dirty="0">
                <a:latin typeface="Poppins" panose="00000500000000000000" pitchFamily="2" charset="0"/>
                <a:cs typeface="Poppins" panose="00000500000000000000" pitchFamily="2" charset="0"/>
              </a:rPr>
              <a:t>Community data collection and plan development for operationalizing a climate relief plan</a:t>
            </a:r>
          </a:p>
          <a:p>
            <a:pPr marL="285750" indent="-285750">
              <a:lnSpc>
                <a:spcPct val="150000"/>
              </a:lnSpc>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lnSpc>
                <a:spcPct val="150000"/>
              </a:lnSpc>
              <a:buFont typeface="Arial" panose="020B0604020202020204" pitchFamily="34" charset="0"/>
              <a:buChar char="•"/>
            </a:pPr>
            <a:endParaRPr lang="en-US"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259778156"/>
      </p:ext>
    </p:extLst>
  </p:cSld>
  <p:clrMapOvr>
    <a:masterClrMapping/>
  </p:clrMapOvr>
</p:sld>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10786</TotalTime>
  <Words>1792</Words>
  <Application>Microsoft Office PowerPoint</Application>
  <PresentationFormat>Widescreen</PresentationFormat>
  <Paragraphs>249</Paragraphs>
  <Slides>27</Slides>
  <Notes>24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27</vt:i4>
      </vt:variant>
    </vt:vector>
  </HeadingPairs>
  <TitlesOfParts>
    <vt:vector size="40" baseType="lpstr">
      <vt:lpstr>Aptos</vt:lpstr>
      <vt:lpstr>Aptos Display</vt:lpstr>
      <vt:lpstr>Arial</vt:lpstr>
      <vt:lpstr>Calibri</vt:lpstr>
      <vt:lpstr>Calibri Light</vt:lpstr>
      <vt:lpstr>Open Sans</vt:lpstr>
      <vt:lpstr>Poppins</vt:lpstr>
      <vt:lpstr>Poppins Bold</vt:lpstr>
      <vt:lpstr>Poppins Light</vt:lpstr>
      <vt:lpstr>Times New Roman</vt:lpstr>
      <vt:lpstr>Visby CF Light</vt:lpstr>
      <vt:lpstr>Retrospect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Timeline and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Prince George’s County  Rain Check Rebate Program  and  Grant Opportunities Webinar</dc:title>
  <dc:creator>Nguyen Le</dc:creator>
  <cp:lastModifiedBy>Delaney Samons</cp:lastModifiedBy>
  <cp:revision>370</cp:revision>
  <dcterms:created xsi:type="dcterms:W3CDTF">2020-07-14T16:06:21Z</dcterms:created>
  <dcterms:modified xsi:type="dcterms:W3CDTF">2026-09-02T15:55:18Z</dcterms:modified>
</cp:coreProperties>
</file>